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6" r:id="rId5"/>
    <p:sldId id="265" r:id="rId6"/>
    <p:sldId id="275" r:id="rId7"/>
    <p:sldId id="261" r:id="rId8"/>
    <p:sldId id="262" r:id="rId9"/>
    <p:sldId id="263" r:id="rId10"/>
    <p:sldId id="269" r:id="rId11"/>
    <p:sldId id="274" r:id="rId12"/>
    <p:sldId id="264" r:id="rId13"/>
    <p:sldId id="267" r:id="rId14"/>
    <p:sldId id="268" r:id="rId15"/>
    <p:sldId id="271" r:id="rId16"/>
    <p:sldId id="272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C11EFC32-39AB-415E-B971-1D20946B2A55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F366D615-7BB8-4DD5-A127-FB62470271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earyou.ru/borovik/1lopuhin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retyakovgallery.ru/galleries/borovikov/images/4_resize.jpg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retyakovgallery.ru/galleries/borovikov/images/18_resize.jp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tretyakovgallery.ru/galleries/borovikov/images/12_resize.jpg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tretyakovgallery.ru/galleries/borovikov/images/20_resize.jpg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ait.ru/art/b/borovikovsky/main.htm" TargetMode="External"/><Relationship Id="rId7" Type="http://schemas.openxmlformats.org/officeDocument/2006/relationships/hyperlink" Target="http://www.bibliotekar.ru/k86-Borovikovskiy/index.htm" TargetMode="External"/><Relationship Id="rId2" Type="http://schemas.openxmlformats.org/officeDocument/2006/relationships/hyperlink" Target="http://dic.academic.ru/dic.nsf/enc_biograph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ledie-rus.ru/podshivka/8102.php" TargetMode="External"/><Relationship Id="rId5" Type="http://schemas.openxmlformats.org/officeDocument/2006/relationships/hyperlink" Target="http://www.tretyakovgallery.ru/galleries/borovikov/index.php" TargetMode="External"/><Relationship Id="rId4" Type="http://schemas.openxmlformats.org/officeDocument/2006/relationships/hyperlink" Target="http://artcyclopedia.ru/borovikovskij_vladimir_lukich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9144000" cy="457200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Боровиковский Владимир Лукич (1757-1825 гг.)</a:t>
            </a:r>
            <a:endParaRPr lang="ru-RU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txBody>
          <a:bodyPr anchor="ctr"/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Жанр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портрета</a:t>
            </a:r>
            <a:b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в русской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живописи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XVIII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века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13314" name="Picture 2" descr="Посмотреть полный разм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00174"/>
            <a:ext cx="2686050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Посмотреть полный разм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752725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Посмотреть полный разм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00174"/>
            <a:ext cx="2466991" cy="34290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286380" y="5842337"/>
            <a:ext cx="38576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Преподаватель</a:t>
            </a:r>
          </a:p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истории, обществознания, МХК</a:t>
            </a:r>
          </a:p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МБОУ «СОШ № 48» </a:t>
            </a:r>
          </a:p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Владивостока </a:t>
            </a:r>
          </a:p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Шабалина Светлана Николаевна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472518" cy="1143000"/>
          </a:xfrm>
        </p:spPr>
        <p:txBody>
          <a:bodyPr anchor="t">
            <a:no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М.И.Лопухиной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1200" b="1" dirty="0" smtClean="0">
                <a:latin typeface="Arial Narrow" pitchFamily="34" charset="0"/>
              </a:rPr>
              <a:t>1797г, холст, масло,72 </a:t>
            </a:r>
            <a:r>
              <a:rPr lang="ru-RU" sz="1200" b="1" dirty="0" err="1" smtClean="0">
                <a:latin typeface="Arial Narrow" pitchFamily="34" charset="0"/>
              </a:rPr>
              <a:t>x</a:t>
            </a:r>
            <a:r>
              <a:rPr lang="ru-RU" sz="1200" b="1" dirty="0" smtClean="0">
                <a:latin typeface="Arial Narrow" pitchFamily="34" charset="0"/>
              </a:rPr>
              <a:t> 55,5 см</a:t>
            </a:r>
            <a:br>
              <a:rPr lang="ru-RU" sz="1200" b="1" dirty="0" smtClean="0">
                <a:latin typeface="Arial Narrow" pitchFamily="34" charset="0"/>
              </a:rPr>
            </a:br>
            <a:r>
              <a:rPr lang="ru-RU" sz="1200" b="1" dirty="0" smtClean="0">
                <a:latin typeface="Arial Narrow" pitchFamily="34" charset="0"/>
              </a:rPr>
              <a:t>Государственная Третьяковская галерея, Москва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4" name="Содержимое 3" descr="http://www.nearyou.ru/100kartin/img/100_39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3952894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1500174"/>
            <a:ext cx="4286280" cy="5000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Одно из поэтичнейших произведений художника, в которых отразилось влияние стиля сентиментализма.</a:t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Прелестная молодая женщина показана в уединенном уголке парка, в изображение которого художник условно привносит мотивы русской сельской природы. </a:t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С ленивой и томной грацией Лопухина облокотилась на садовый парапет. Пейзажный фон, подчеркивая близость к природе, соответствует мечтательной настроенности молодой женщины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38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Д. П. Трощинского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400" dirty="0" smtClean="0"/>
              <a:t> </a:t>
            </a:r>
            <a:r>
              <a:rPr lang="ru-RU" sz="1400" b="1" dirty="0" smtClean="0">
                <a:latin typeface="Arial Narrow" pitchFamily="34" charset="0"/>
              </a:rPr>
              <a:t>между 1796 и 1799, Государственный Русский музей, Санкт-Петербург</a:t>
            </a:r>
            <a:br>
              <a:rPr lang="ru-RU" sz="1400" b="1" dirty="0" smtClean="0">
                <a:latin typeface="Arial Narrow" pitchFamily="34" charset="0"/>
              </a:rPr>
            </a:br>
            <a:endParaRPr lang="ru-RU" sz="1300" b="1" dirty="0">
              <a:latin typeface="Arial Narrow" pitchFamily="34" charset="0"/>
            </a:endParaRPr>
          </a:p>
        </p:txBody>
      </p:sp>
      <p:pic>
        <p:nvPicPr>
          <p:cNvPr id="8" name="Рисунок 7" descr="http://www.nearyou.ru/borovik/borp2/2trochinck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357298"/>
            <a:ext cx="3571900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1357298"/>
            <a:ext cx="4429124" cy="49292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Портрет Дмитрия Прокофьевича Трощинского (1754-1829) написан в переходный период творчества Боровиковского, когда в его искусстве еще сохранялись традиции </a:t>
            </a:r>
            <a:r>
              <a:rPr lang="ru-RU" b="1" dirty="0" smtClean="0">
                <a:latin typeface="Arial Narrow" pitchFamily="34" charset="0"/>
              </a:rPr>
              <a:t>сентиментализма. </a:t>
            </a:r>
            <a:r>
              <a:rPr lang="ru-RU" b="1" dirty="0" smtClean="0">
                <a:latin typeface="Arial Narrow" pitchFamily="34" charset="0"/>
              </a:rPr>
              <a:t>Крупный государственный деятель, статс-секретарь Екатерины II, Трощинский представлен на портрете, как официальное лицо - в служебном мундире, со всеми знаками отличия - орденами Александра Невского, Святого Владимира второй степени и Святой Анны второй степени. Но при этом он интересует художника и как человеческая индивидуальность. Живой, несколько сумрачный взгляд, сдержанная осанка – во всем этом ощущаются характер, сила и внутренняя цельность</a:t>
            </a:r>
            <a:r>
              <a:rPr lang="ru-RU" b="1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38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Д. П.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Трощинского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400" b="1" dirty="0" smtClean="0">
                <a:latin typeface="Arial Narrow" pitchFamily="34" charset="0"/>
              </a:rPr>
              <a:t> не ранее 1816, Государственная Третьяковская галерея, Москва</a:t>
            </a:r>
            <a:br>
              <a:rPr lang="ru-RU" sz="1400" b="1" dirty="0" smtClean="0">
                <a:latin typeface="Arial Narrow" pitchFamily="34" charset="0"/>
              </a:rPr>
            </a:br>
            <a:endParaRPr lang="ru-RU" sz="1300" b="1" dirty="0">
              <a:latin typeface="Arial Narrow" pitchFamily="34" charset="0"/>
            </a:endParaRPr>
          </a:p>
        </p:txBody>
      </p:sp>
      <p:pic>
        <p:nvPicPr>
          <p:cNvPr id="9" name="Рисунок 8" descr="http://www.nearyou.ru/borovik/borp1/1trochinck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3500462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57620" y="1142984"/>
            <a:ext cx="5072098" cy="53553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Около двадцати лет тому назад художник уже обращался к образу этого незаурядного человека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ru-RU" b="1" dirty="0" smtClean="0">
                <a:latin typeface="Arial Narrow" pitchFamily="34" charset="0"/>
              </a:rPr>
              <a:t>Трощинский - крепкий, твердый духом старик, сидит прямо, в несколько принужденной, торжественной, статичной позе, с замкнутым и упрямым выражением лица. Тщательно выписаны морщины на лице, узловатые,  пальцы рук, жестко и точно проведен контур фигуры. </a:t>
            </a:r>
          </a:p>
          <a:p>
            <a:r>
              <a:rPr lang="ru-RU" b="1" dirty="0" smtClean="0">
                <a:latin typeface="Arial Narrow" pitchFamily="34" charset="0"/>
              </a:rPr>
              <a:t>Композиция портрета мастерски построена. Она включает различные аксессуары, аллегорические фигуры и атрибуты. Статуя богини правосудия Фемиды и том «Собрания законов», перья и бумага на столе – символы неустанных трудов и неподкупной совести отставного министра юстиции. Колорит построен на резком сопоставлении строго очерченных локальных пятен – темно-коричневого, бежево-оливкового и тускло-зеленого. Они умело соотнесены друг с другом и подчинены общему тону.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Муртазы Кули-хана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300" b="1" dirty="0" smtClean="0">
                <a:latin typeface="Arial Narrow" pitchFamily="34" charset="0"/>
              </a:rPr>
              <a:t>1796г, холст, масло, </a:t>
            </a:r>
            <a:br>
              <a:rPr lang="ru-RU" sz="1300" b="1" dirty="0" smtClean="0">
                <a:latin typeface="Arial Narrow" pitchFamily="34" charset="0"/>
              </a:rPr>
            </a:br>
            <a:r>
              <a:rPr lang="ru-RU" sz="1300" b="1" dirty="0" smtClean="0">
                <a:latin typeface="Arial Narrow" pitchFamily="34" charset="0"/>
              </a:rPr>
              <a:t>Государственная Третьяковская галерея, Москва. </a:t>
            </a:r>
            <a:endParaRPr lang="ru-RU" sz="1300" dirty="0">
              <a:latin typeface="Arial Narrow" pitchFamily="34" charset="0"/>
            </a:endParaRPr>
          </a:p>
        </p:txBody>
      </p:sp>
      <p:pic>
        <p:nvPicPr>
          <p:cNvPr id="5" name="Содержимое 4" descr="http://www.nearyou.ru/borovik/borp1/1han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3409960" cy="5072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1500174"/>
            <a:ext cx="4357718" cy="5000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Брат шаха Персии Ага-Магомета.</a:t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Был посланником в Петербурге, жил в России в 1795-1800гг.</a:t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Портрет был заказан императрицей .</a:t>
            </a:r>
          </a:p>
          <a:p>
            <a:pPr algn="ctr"/>
            <a:r>
              <a:rPr lang="ru-RU" sz="2000" b="1" dirty="0" smtClean="0">
                <a:latin typeface="Arial Narrow" pitchFamily="34" charset="0"/>
              </a:rPr>
              <a:t>Красочность и изысканность цветовой гаммы придают величавой позе принца торжественность и монументальность. А роскошное восточное одеяние, сочетающее атлас, сафьян, меха и драгоценности, превращает портрет Муртазы-Кули-Хана в один из лучших образцов парадного портрета в русском искусстве.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643998" cy="1143000"/>
          </a:xfrm>
        </p:spPr>
        <p:txBody>
          <a:bodyPr>
            <a:normAutofit/>
          </a:bodyPr>
          <a:lstStyle/>
          <a:p>
            <a:pPr algn="ctr"/>
            <a:r>
              <a:rPr lang="ru-RU" sz="3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поэта Г.Р.Державина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400" b="1" dirty="0" smtClean="0">
                <a:latin typeface="Arial Narrow" pitchFamily="34" charset="0"/>
              </a:rPr>
              <a:t>179</a:t>
            </a:r>
            <a:r>
              <a:rPr lang="en-US" sz="1400" b="1" dirty="0" smtClean="0">
                <a:latin typeface="Arial Narrow" pitchFamily="34" charset="0"/>
              </a:rPr>
              <a:t>5</a:t>
            </a:r>
            <a:r>
              <a:rPr lang="ru-RU" sz="1400" b="1" dirty="0" smtClean="0">
                <a:latin typeface="Arial Narrow" pitchFamily="34" charset="0"/>
              </a:rPr>
              <a:t>г, холст, масло, </a:t>
            </a:r>
            <a:br>
              <a:rPr lang="ru-RU" sz="1400" b="1" dirty="0" smtClean="0">
                <a:latin typeface="Arial Narrow" pitchFamily="34" charset="0"/>
              </a:rPr>
            </a:br>
            <a:r>
              <a:rPr lang="ru-RU" sz="1400" b="1" dirty="0" smtClean="0">
                <a:latin typeface="Arial Narrow" pitchFamily="34" charset="0"/>
              </a:rPr>
              <a:t>Государственная Третьяковская галерея, Москва. </a:t>
            </a:r>
            <a:endParaRPr lang="ru-RU" sz="3600" dirty="0"/>
          </a:p>
        </p:txBody>
      </p:sp>
      <p:pic>
        <p:nvPicPr>
          <p:cNvPr id="9" name="big_img" descr="Посмотреть полный размер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78621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357686" y="1500174"/>
            <a:ext cx="4500594" cy="5078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Портрет близкого знакомого Боровиковского, крупнейшего русского поэта допушкинской поры Гаврилы Романовича Державина (1743-1816), написанный, по всей вероятности, непосредственно с натуры, представляет героя, одетого в светло-синий сенаторский мундир, с орденом Святого Владимира второй степени на красной ленте на фоне рабочего кабинета. Служитель муз и государственный деятель,</a:t>
            </a:r>
            <a:r>
              <a:rPr kumimoji="0" lang="en-US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автор  поэтических творений и сенатор, кабинет-секретарь Екатерины II, президент Коммерц-коллегии, министр юстиции – Державин предстает на портрете как истинный представитель эпохи Просвещения, в ком гармонически сочетаются разум и чувства, переплетаются эмоциональное и рациональное начала.</a:t>
            </a:r>
            <a:endParaRPr kumimoji="0" lang="ru-RU" sz="4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Михаила  Десницкого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400" b="1" dirty="0" smtClean="0">
                <a:latin typeface="Arial Narrow" pitchFamily="34" charset="0"/>
              </a:rPr>
              <a:t>1803, Государственная Третьяковская галерея, Москва</a:t>
            </a:r>
            <a:r>
              <a:rPr lang="ru-RU" sz="1300" b="1" dirty="0" smtClean="0">
                <a:latin typeface="Arial Narrow" pitchFamily="34" charset="0"/>
              </a:rPr>
              <a:t>. </a:t>
            </a:r>
            <a:endParaRPr lang="ru-RU" sz="1300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00174"/>
            <a:ext cx="4357718" cy="5000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dirty="0" smtClean="0"/>
              <a:t> </a:t>
            </a:r>
            <a:r>
              <a:rPr lang="ru-RU" b="1" dirty="0" smtClean="0">
                <a:latin typeface="Arial Narrow" pitchFamily="34" charset="0"/>
              </a:rPr>
              <a:t>Портрет Михаила Десницкого был написан в период пребывания Боровиковского в масонской ложе «Умирающий сфинкс», к которой был причастен и сам герой портрета. Михаил Десницкий предстает перед зрителем в епископском облачении. Сочетание красного, черного и золотого создает насыщенную, торжественную и декоративную гамму. На груди у священника – панагия, крест, и два ордена – Святого Иоанна Иерусалимского и Святой Анны первой степени.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Судьба сводила этого человека со многими яркими личностями эпохи. Сам он происходил из семьи священника и обучался в семинарии Троице-Сергиевой лавры.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7" name="big_img" descr="Посмотреть полный размер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92909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А. Б. Куракина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400" b="1" dirty="0" smtClean="0">
                <a:latin typeface="Arial Narrow" pitchFamily="34" charset="0"/>
              </a:rPr>
              <a:t>1799, Государственный Русский музей, Санкт-Петербург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300" b="1" dirty="0" smtClean="0">
                <a:latin typeface="Arial Narrow" pitchFamily="34" charset="0"/>
              </a:rPr>
              <a:t>. </a:t>
            </a:r>
            <a:endParaRPr lang="ru-RU" sz="1300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4357718" cy="51435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 Narrow" pitchFamily="34" charset="0"/>
              </a:rPr>
              <a:t>Александр Борисович Куракин (1752-1818) – «великолепный князь», как называл его Г.А. Потемкин, прославился среди современников страстью заказывать свои портреты. </a:t>
            </a:r>
          </a:p>
          <a:p>
            <a:r>
              <a:rPr lang="ru-RU" b="1" dirty="0" smtClean="0">
                <a:latin typeface="Arial Narrow" pitchFamily="34" charset="0"/>
              </a:rPr>
              <a:t>Боровиковский пишет Куракина в тот период, когда тот, сделав в первые месяцы царствования Павла I головокружительную придворную карьеру и став вице-канцлером. Художник изобразил его в полном одеянии кавалера Мальтийского ордена. Мантия кавалера Ордена Святого Андрея Первозванного надета поверх далматика Мальтийского ордена, на груди у князя ордена Святого Андрея Первозванного и Святого Иоанна Иерусалимского. Слева на портрете изображен скульптурный бюст Павла I.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5" name="big_img" descr="Посмотреть полный размер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8576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Каталикоса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 Грузии Антония 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III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400" dirty="0" smtClean="0"/>
              <a:t> </a:t>
            </a:r>
            <a:r>
              <a:rPr lang="ru-RU" sz="1400" b="1" dirty="0" smtClean="0">
                <a:latin typeface="Arial Narrow" pitchFamily="34" charset="0"/>
              </a:rPr>
              <a:t>1811, Государственная Третьяковская галерея, Москва</a:t>
            </a:r>
            <a:endParaRPr lang="ru-RU" sz="1300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357298"/>
            <a:ext cx="4714908" cy="52864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latin typeface="Arial Narrow" pitchFamily="34" charset="0"/>
              </a:rPr>
              <a:t>Каталикоса</a:t>
            </a:r>
            <a:r>
              <a:rPr lang="ru-RU" b="1" dirty="0" smtClean="0">
                <a:latin typeface="Arial Narrow" pitchFamily="34" charset="0"/>
              </a:rPr>
              <a:t> Грузии Антоний, в миру Теймураз Багратиони, происходил из древнего царского рода. С 1811 года Антоний жил в России - сначала в Москве, затем в Тамбове и Санкт-Петербурге, а потом – в Нижнем Новгороде.</a:t>
            </a:r>
          </a:p>
          <a:p>
            <a:r>
              <a:rPr lang="ru-RU" b="1" dirty="0" smtClean="0">
                <a:latin typeface="Arial Narrow" pitchFamily="34" charset="0"/>
              </a:rPr>
              <a:t>Художник изобразил священника в парадном облачении с орденами Святого Андрея Первозванного и Святого Александра Невского. В левой руке он держит посох, правой – благословляет. Боровиковский точно, определенно, уверенно выписывает узоры затканных золотом и жемчугом тканей, бриллиантовых и </a:t>
            </a:r>
            <a:r>
              <a:rPr lang="ru-RU" b="1" dirty="0" err="1" smtClean="0">
                <a:latin typeface="Arial Narrow" pitchFamily="34" charset="0"/>
              </a:rPr>
              <a:t>сканых</a:t>
            </a:r>
            <a:r>
              <a:rPr lang="ru-RU" b="1" dirty="0" smtClean="0">
                <a:latin typeface="Arial Narrow" pitchFamily="34" charset="0"/>
              </a:rPr>
              <a:t> оправ панагий и резного набалдашника патриаршего посоха.. Это традиционное, официальное, парадное изображение – нарядное и красочное, выполненное с соблюдением всех сложившихся для подобного рода произведений канонов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7" name="big_img" descr="Посмотреть полный размер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929090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38401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http://dic.academic.ru/dic.nsf/enc_biography/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http://www.artsait.ru/art/b/borovikovsky/main.htm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http://artcyclopedia.ru/borovikovskij_vladimir_lukich.htm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http://www.tretyakovgallery.ru/galleries/borovikov/index.php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http://www.nasledie-rus.ru/podshivka/8102.php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http://www.bibliotekar.ru/k86-Borovikovskiy/index.htm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Источники</a:t>
            </a: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357322"/>
          </a:xfrm>
        </p:spPr>
        <p:txBody>
          <a:bodyPr anchor="t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Боровиковский Владимир Лукич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(1757-1825 гг.)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endParaRPr lang="ru-RU" sz="2800" dirty="0">
              <a:latin typeface="Arial Narrow" pitchFamily="34" charset="0"/>
            </a:endParaRPr>
          </a:p>
        </p:txBody>
      </p:sp>
      <p:pic>
        <p:nvPicPr>
          <p:cNvPr id="11" name="Рисунок 10" descr="http://www.nearyou.ru/borovik/portr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857364"/>
            <a:ext cx="37147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14810" y="1857364"/>
            <a:ext cx="4500594" cy="46434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Владимир Лукич Боровиковский (1757 - 1825) родился в небольшом украинском городке Миргороде. Его отец, Лука Боровик, принадлежал к местной казачьей старшине</a:t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Отец, писавший иконы для сельских церквей, обучил иконописи детей. Помимо икон он писал и портреты, в полупрофессиональной живописи, которая была распространена на Украине.</a:t>
            </a:r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134301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Екатерина II</a:t>
            </a:r>
            <a:b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в Царскосельском парке</a:t>
            </a:r>
            <a:b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1300" b="1" dirty="0" smtClean="0">
                <a:latin typeface="Arial Narrow" pitchFamily="34" charset="0"/>
              </a:rPr>
              <a:t>1794г, холст, масло, 94.5x66 см</a:t>
            </a:r>
            <a:br>
              <a:rPr lang="ru-RU" sz="1300" b="1" dirty="0" smtClean="0">
                <a:latin typeface="Arial Narrow" pitchFamily="34" charset="0"/>
              </a:rPr>
            </a:br>
            <a:r>
              <a:rPr lang="ru-RU" sz="1300" b="1" dirty="0" smtClean="0">
                <a:latin typeface="Arial Narrow" pitchFamily="34" charset="0"/>
              </a:rPr>
              <a:t>Государственная Третьяковская галерея, Москва</a:t>
            </a:r>
            <a:r>
              <a:rPr lang="ru-RU" sz="1300" b="1" i="1" dirty="0" smtClean="0">
                <a:latin typeface="Arial Narrow" pitchFamily="34" charset="0"/>
              </a:rPr>
              <a:t/>
            </a:r>
            <a:br>
              <a:rPr lang="ru-RU" sz="1300" b="1" i="1" dirty="0" smtClean="0">
                <a:latin typeface="Arial Narrow" pitchFamily="34" charset="0"/>
              </a:rPr>
            </a:br>
            <a: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http://www.nearyou.ru/borovik/borp1/1ekat-bor.jpg"/>
          <p:cNvPicPr>
            <a:picLocks noGrp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857364"/>
            <a:ext cx="3214688" cy="4786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143372" y="1928802"/>
            <a:ext cx="4572032" cy="47149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Боровиковский создал необычный для того времени портрет. Екатерина представлена на прогулке в Царскосельском парке в шлафроке и чепце, с любимой левреткой у ног. Не Фелицей, не богоподобной царицей, сошедшей с небес, предстает она перед зрителем, а простой «казанской помещицей», которой любила казаться в последние годы жизни.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императора Павла I</a:t>
            </a:r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1200" b="1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1800, Государственный Русский музей, Санкт-Петербург 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571612"/>
            <a:ext cx="4429156" cy="49292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	</a:t>
            </a:r>
            <a:r>
              <a:rPr lang="ru-RU" b="1" dirty="0" smtClean="0">
                <a:latin typeface="Arial Narrow" pitchFamily="34" charset="0"/>
              </a:rPr>
              <a:t>Портрет Павла I (1754-1801) – был написан Боровиковским по заказу Академии художеств и предназначался для конференц-зала Академии.. </a:t>
            </a:r>
          </a:p>
          <a:p>
            <a:r>
              <a:rPr lang="ru-RU" b="1" dirty="0" smtClean="0">
                <a:latin typeface="Arial Narrow" pitchFamily="34" charset="0"/>
              </a:rPr>
              <a:t>Он представлен на портрете в особом торжественном одеянии, в которое он облачился при короновании. </a:t>
            </a:r>
          </a:p>
          <a:p>
            <a:r>
              <a:rPr lang="ru-RU" b="1" dirty="0" smtClean="0">
                <a:latin typeface="Arial Narrow" pitchFamily="34" charset="0"/>
              </a:rPr>
              <a:t>	Павел стоит на возвышении, на фоне фантастической дворцовой архитектуры. Он изображен в большой императорской короне и горностаевой мантии, со скипетром в руке, цепью и звездой ордена Святого Андрея Первозванного, с крестом ордена Святого Иоанна Иерусалимского. </a:t>
            </a:r>
            <a:endParaRPr lang="ru-RU" sz="2800" b="1" dirty="0">
              <a:latin typeface="Arial Narrow" pitchFamily="34" charset="0"/>
            </a:endParaRPr>
          </a:p>
        </p:txBody>
      </p:sp>
      <p:pic>
        <p:nvPicPr>
          <p:cNvPr id="13316" name="Picture 4" descr="Посмотреть полный разм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571900" cy="4964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285728"/>
            <a:ext cx="9144000" cy="121444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великой княгини Александры Павловны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1400" b="1" dirty="0" smtClean="0">
                <a:latin typeface="Arial Narrow" pitchFamily="34" charset="0"/>
              </a:rPr>
              <a:t>1796, холст, масло, 72 </a:t>
            </a:r>
            <a:r>
              <a:rPr lang="ru-RU" sz="1400" b="1" dirty="0" err="1" smtClean="0">
                <a:latin typeface="Arial Narrow" pitchFamily="34" charset="0"/>
              </a:rPr>
              <a:t>x</a:t>
            </a:r>
            <a:r>
              <a:rPr lang="ru-RU" sz="1400" b="1" dirty="0" smtClean="0">
                <a:latin typeface="Arial Narrow" pitchFamily="34" charset="0"/>
              </a:rPr>
              <a:t> 58 </a:t>
            </a:r>
            <a:r>
              <a:rPr lang="ru-RU" sz="1400" b="1" dirty="0" smtClean="0">
                <a:latin typeface="Arial Narrow" pitchFamily="34" charset="0"/>
              </a:rPr>
              <a:t>см . Коллекция </a:t>
            </a:r>
            <a:r>
              <a:rPr lang="ru-RU" sz="1400" b="1" dirty="0" smtClean="0">
                <a:latin typeface="Arial Narrow" pitchFamily="34" charset="0"/>
              </a:rPr>
              <a:t>Гатчинского Дворца Музея</a:t>
            </a:r>
            <a:endParaRPr lang="ru-RU" sz="1400" dirty="0"/>
          </a:p>
        </p:txBody>
      </p:sp>
      <p:pic>
        <p:nvPicPr>
          <p:cNvPr id="14" name="Рисунок 13" descr="http://www.nearyou.ru/borovik/borp3/3alpav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5926"/>
            <a:ext cx="3825237" cy="4786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4572032" cy="480131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В этом портрете Боровиковский отдает дань сентиментализму, вводя пейзажный фон как </a:t>
            </a:r>
            <a:r>
              <a:rPr lang="ru-RU" b="1" dirty="0" smtClean="0">
                <a:latin typeface="Arial Narrow" pitchFamily="34" charset="0"/>
              </a:rPr>
              <a:t>своего </a:t>
            </a:r>
            <a:r>
              <a:rPr lang="ru-RU" b="1" dirty="0" smtClean="0">
                <a:latin typeface="Arial Narrow" pitchFamily="34" charset="0"/>
              </a:rPr>
              <a:t>рода средство </a:t>
            </a:r>
            <a:r>
              <a:rPr lang="ru-RU" b="1" dirty="0" smtClean="0">
                <a:latin typeface="Arial Narrow" pitchFamily="34" charset="0"/>
              </a:rPr>
              <a:t>характеристики </a:t>
            </a:r>
            <a:r>
              <a:rPr lang="ru-RU" b="1" dirty="0" smtClean="0">
                <a:latin typeface="Arial Narrow" pitchFamily="34" charset="0"/>
              </a:rPr>
              <a:t>персонажа. Венок из роз, </a:t>
            </a:r>
            <a:r>
              <a:rPr lang="ru-RU" b="1" dirty="0" smtClean="0">
                <a:latin typeface="Arial Narrow" pitchFamily="34" charset="0"/>
              </a:rPr>
              <a:t>украшающий </a:t>
            </a:r>
            <a:r>
              <a:rPr lang="ru-RU" b="1" dirty="0" smtClean="0">
                <a:latin typeface="Arial Narrow" pitchFamily="34" charset="0"/>
              </a:rPr>
              <a:t>голову великой княжны, подчеркивает ее юность и свежесть. Подобная характеристика модели усиливается нежным, изысканным колоритом с тончайшими переливами розово-жемчужных тонов. </a:t>
            </a:r>
            <a:endParaRPr lang="ru-RU" b="1" dirty="0" smtClean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Александра Павловна (1783-1801) — великая княжна; старшая дочь великого князя Павла Петровича (императора Павла I) и его второй жены, великой княгини Марии Федоровны. </a:t>
            </a:r>
            <a:endParaRPr lang="ru-RU" b="1" dirty="0" smtClean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Изображена с осыпанным бриллиантами миниатюрным портретом Екатерины II на груди и орденом св. Екатерины Большого креста (звезда).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0" y="285728"/>
            <a:ext cx="9144000" cy="1214446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великой княжны Елены Павловны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  <a:p>
            <a:pPr lvl="1" algn="ctr">
              <a:spcBef>
                <a:spcPts val="0"/>
              </a:spcBef>
            </a:pPr>
            <a:r>
              <a:rPr lang="ru-RU" sz="1400" dirty="0" smtClean="0">
                <a:latin typeface="Arial Narrow" pitchFamily="34" charset="0"/>
              </a:rPr>
              <a:t>1796, холст, масло, 73 </a:t>
            </a:r>
            <a:r>
              <a:rPr lang="ru-RU" sz="1400" dirty="0" err="1" smtClean="0">
                <a:latin typeface="Arial Narrow" pitchFamily="34" charset="0"/>
              </a:rPr>
              <a:t>x</a:t>
            </a:r>
            <a:r>
              <a:rPr lang="ru-RU" sz="1400" dirty="0" smtClean="0">
                <a:latin typeface="Arial Narrow" pitchFamily="34" charset="0"/>
              </a:rPr>
              <a:t> 59 </a:t>
            </a:r>
            <a:r>
              <a:rPr lang="ru-RU" sz="1400" dirty="0" smtClean="0">
                <a:latin typeface="Arial Narrow" pitchFamily="34" charset="0"/>
              </a:rPr>
              <a:t>см, Коллекция </a:t>
            </a:r>
            <a:r>
              <a:rPr lang="ru-RU" sz="1400" dirty="0" smtClean="0">
                <a:latin typeface="Arial Narrow" pitchFamily="34" charset="0"/>
              </a:rPr>
              <a:t>Гатчинского Дворца Музея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8" name="Рисунок 7" descr="http://www.nearyou.ru/borovik/borp3/3elpavl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714488"/>
            <a:ext cx="3857652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60920"/>
            <a:ext cx="871543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Портрет </a:t>
            </a:r>
            <a:b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А. Г. Гагариной и В. Г. Гагариной</a:t>
            </a:r>
            <a:b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1200" b="1" dirty="0" smtClean="0">
                <a:latin typeface="Arial Narrow" pitchFamily="34" charset="0"/>
              </a:rPr>
              <a:t>1795г, холст, масло75 Х 69,2 </a:t>
            </a:r>
            <a:r>
              <a:rPr lang="ru-RU" sz="1200" b="1" dirty="0" err="1" smtClean="0">
                <a:latin typeface="Arial Narrow" pitchFamily="34" charset="0"/>
              </a:rPr>
              <a:t>cм</a:t>
            </a:r>
            <a:r>
              <a:rPr lang="ru-RU" sz="1200" b="1" dirty="0" smtClean="0">
                <a:latin typeface="Arial Narrow" pitchFamily="34" charset="0"/>
              </a:rPr>
              <a:t/>
            </a:r>
            <a:br>
              <a:rPr lang="ru-RU" sz="1200" b="1" dirty="0" smtClean="0">
                <a:latin typeface="Arial Narrow" pitchFamily="34" charset="0"/>
              </a:rPr>
            </a:br>
            <a:r>
              <a:rPr lang="ru-RU" sz="1200" b="1" dirty="0" smtClean="0">
                <a:latin typeface="Arial Narrow" pitchFamily="34" charset="0"/>
              </a:rPr>
              <a:t>Государственная Третьяковская галерея, Москва. </a:t>
            </a:r>
            <a:r>
              <a:rPr lang="ru-RU" sz="1200" b="1" i="1" dirty="0" smtClean="0"/>
              <a:t/>
            </a:r>
            <a:br>
              <a:rPr lang="ru-RU" sz="1200" b="1" i="1" dirty="0" smtClean="0"/>
            </a:br>
            <a:r>
              <a:rPr kumimoji="0" lang="ru-RU" sz="1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nearyou.ru/borovik/borp1/1gagarin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785926"/>
            <a:ext cx="4071966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00562" y="1857364"/>
            <a:ext cx="4429156" cy="478634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На рубеже XVIII — начала ХIХ века Боровиковский обратился к новому для него типу группового семейного портрета.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К числу наиболее удачных относится портрет сестер Гагариных. В его композицию вводится жанровое действие. Две молодые девушки, одетые по-домашнему, заняты музицированием. Младшая — играет на гитаре и смотрит в нотный лист, который держит старшая сестра. Изящные позы, живые глаза, нежные овалы юных лиц, тонкие переливы серебристо-серых, фиолетово-розовых и голубых тонов, приветливая природа. Изысканная ярко-красная гитара не вносит диссонанс, а лишь подчеркивает светлые образы сестер.</a:t>
            </a: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Лизонька и Дашенька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1300" b="1" dirty="0" smtClean="0"/>
              <a:t> </a:t>
            </a:r>
            <a:r>
              <a:rPr lang="ru-RU" sz="1200" b="1" dirty="0" smtClean="0"/>
              <a:t>1794г, цинк, масло, 31.8 </a:t>
            </a:r>
            <a:r>
              <a:rPr lang="ru-RU" sz="1200" b="1" dirty="0" err="1" smtClean="0"/>
              <a:t>х</a:t>
            </a:r>
            <a:r>
              <a:rPr lang="ru-RU" sz="1200" b="1" dirty="0" smtClean="0"/>
              <a:t> 26.1 см</a:t>
            </a:r>
            <a:br>
              <a:rPr lang="ru-RU" sz="1200" b="1" dirty="0" smtClean="0"/>
            </a:br>
            <a:r>
              <a:rPr lang="ru-RU" sz="1200" b="1" dirty="0" smtClean="0"/>
              <a:t>Государственная Третьяковская галерея, Москва. </a:t>
            </a:r>
            <a:endParaRPr lang="ru-RU" sz="1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3" name="Рисунок 2" descr="http://www.nearyou.ru/borovik/borp1/1liz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71612"/>
            <a:ext cx="37862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0" y="1643050"/>
            <a:ext cx="4714908" cy="5000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К несомненным достижениям художника относятся небольшие овальные портреты, написанные маслом на металлических пластинках. Один из них — парный — запечатлел дворовых девушек Львова — Лизоньку и Дашеньку.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Молодые грациозные девушки, превосходные плясуньи, одеты и причесаны по моде дворянского круга, словно «барышни-крестьянки».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Идиллическое настроение «нежной и чистой дружбы» Боровиковский подчеркивает светлыми тонами, мягкой живописной манерой, тонкой моделировкой нежных и обаятельных лиц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Портрет Луизы Жермен де Сталь 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ru-RU" sz="1300" b="1" dirty="0" smtClean="0">
                <a:latin typeface="Arial Narrow" pitchFamily="34" charset="0"/>
              </a:rPr>
              <a:t>1812г, холст, масло, 88.2 </a:t>
            </a:r>
            <a:r>
              <a:rPr lang="ru-RU" sz="1300" b="1" dirty="0" err="1" smtClean="0">
                <a:latin typeface="Arial Narrow" pitchFamily="34" charset="0"/>
              </a:rPr>
              <a:t>x</a:t>
            </a:r>
            <a:r>
              <a:rPr lang="ru-RU" sz="1300" b="1" dirty="0" smtClean="0">
                <a:latin typeface="Arial Narrow" pitchFamily="34" charset="0"/>
              </a:rPr>
              <a:t> 68 см</a:t>
            </a:r>
            <a:br>
              <a:rPr lang="ru-RU" sz="1300" b="1" dirty="0" smtClean="0">
                <a:latin typeface="Arial Narrow" pitchFamily="34" charset="0"/>
              </a:rPr>
            </a:br>
            <a:r>
              <a:rPr lang="ru-RU" sz="1300" b="1" dirty="0" smtClean="0">
                <a:latin typeface="Arial Narrow" pitchFamily="34" charset="0"/>
              </a:rPr>
              <a:t>Государственная Третьяковская галерея, Москва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dirty="0"/>
          </a:p>
        </p:txBody>
      </p:sp>
      <p:pic>
        <p:nvPicPr>
          <p:cNvPr id="6" name="Рисунок 5" descr="http://www.nearyou.ru/borovik/borp1/1st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9584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1500174"/>
            <a:ext cx="4286280" cy="5000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Narrow" pitchFamily="34" charset="0"/>
              </a:rPr>
              <a:t>Луизa Жермен де Сталь — французская писательница. Она сочиняла пьесы, романы, но более успешным поприщем ее деятельности стали политические памфлеты, теоретические работы по эстетике, в которых Жермена де Сталь высказывала возмущавшие общественность мысли. Композиционно портрет написан просто: в качестве фона выступает гладкая стена; на заднем плане, за плечом модели, виднеется бюст Екатерины II.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Одновременно в портрете использованы тонкие цветовые соотношения: он сочетает редкостные зеленовато-голубые тона платья и тюрбана с золотисто-коричневым оттенком пояса и шали.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371</TotalTime>
  <Words>779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Mod</vt:lpstr>
      <vt:lpstr>Жанр портрета  в русской живописи XVIII века</vt:lpstr>
      <vt:lpstr> Боровиковский Владимир Лукич  (1757-1825 гг.) </vt:lpstr>
      <vt:lpstr>Екатерина II  в Царскосельском парке 1794г, холст, масло, 94.5x66 см Государственная Третьяковская галерея, Москва  </vt:lpstr>
      <vt:lpstr>Портрет императора Павла I   1800, Государственный Русский музей, Санкт-Петербург </vt:lpstr>
      <vt:lpstr>Слайд 5</vt:lpstr>
      <vt:lpstr>Слайд 6</vt:lpstr>
      <vt:lpstr>Портрет  А. Г. Гагариной и В. Г. Гагариной  1795г, холст, масло75 Х 69,2 cм Государственная Третьяковская галерея, Москва.   </vt:lpstr>
      <vt:lpstr>Лизонька и Дашенька  1794г, цинк, масло, 31.8 х 26.1 см Государственная Третьяковская галерея, Москва. </vt:lpstr>
      <vt:lpstr> Портрет Луизы Жермен де Сталь  1812г, холст, масло, 88.2 x 68 см Государственная Третьяковская галерея, Москва </vt:lpstr>
      <vt:lpstr>Портрет М.И.Лопухиной 1797г, холст, масло,72 x 55,5 см Государственная Третьяковская галерея, Москва  </vt:lpstr>
      <vt:lpstr>Портрет Д. П. Трощинского   между 1796 и 1799, Государственный Русский музей, Санкт-Петербург </vt:lpstr>
      <vt:lpstr>Портрет Д. П. Трощинского   не ранее 1816, Государственная Третьяковская галерея, Москва </vt:lpstr>
      <vt:lpstr>Портрет Муртазы Кули-хана 1796г, холст, масло,  Государственная Третьяковская галерея, Москва. </vt:lpstr>
      <vt:lpstr>Портрет поэта Г.Р.Державина 1795г, холст, масло,  Государственная Третьяковская галерея, Москва. </vt:lpstr>
      <vt:lpstr>Портрет Михаила  Десницкого 1803, Государственная Третьяковская галерея, Москва. </vt:lpstr>
      <vt:lpstr>Портрет А. Б. Куракина 1799, Государственный Русский музей, Санкт-Петербург . </vt:lpstr>
      <vt:lpstr>Портрет Каталикоса  Грузии Антония III  1811, Государственная Третьяковская галерея, Москва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ggg</dc:title>
  <dc:creator>а11</dc:creator>
  <cp:lastModifiedBy>Sony</cp:lastModifiedBy>
  <cp:revision>43</cp:revision>
  <dcterms:created xsi:type="dcterms:W3CDTF">2010-10-22T10:34:52Z</dcterms:created>
  <dcterms:modified xsi:type="dcterms:W3CDTF">2013-03-04T13:36:46Z</dcterms:modified>
</cp:coreProperties>
</file>