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F4F"/>
    <a:srgbClr val="700000"/>
    <a:srgbClr val="FFA3A3"/>
    <a:srgbClr val="FF0D0D"/>
    <a:srgbClr val="C0C0C0"/>
    <a:srgbClr val="D9D9D9"/>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8C93B9-2B7D-486C-9142-B1885DA29377}" type="datetimeFigureOut">
              <a:rPr lang="ru-RU" smtClean="0"/>
              <a:pPr/>
              <a:t>08.03.2013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1E0039-CDE0-44CB-87E4-0B42FE5C997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4F4F"/>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C93B9-2B7D-486C-9142-B1885DA29377}" type="datetimeFigureOut">
              <a:rPr lang="ru-RU" smtClean="0"/>
              <a:pPr/>
              <a:t>08.03.2013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1E0039-CDE0-44CB-87E4-0B42FE5C997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8"/>
            <a:ext cx="7772400" cy="357165"/>
          </a:xfrm>
        </p:spPr>
        <p:txBody>
          <a:bodyPr>
            <a:noAutofit/>
          </a:bodyPr>
          <a:lstStyle/>
          <a:p>
            <a:r>
              <a:rPr lang="ru-RU" sz="2000" dirty="0" smtClean="0"/>
              <a:t>Образовательное путешествие</a:t>
            </a:r>
            <a:endParaRPr lang="ru-RU" sz="2000" dirty="0"/>
          </a:p>
        </p:txBody>
      </p:sp>
      <p:sp>
        <p:nvSpPr>
          <p:cNvPr id="4" name="TextBox 3"/>
          <p:cNvSpPr txBox="1"/>
          <p:nvPr/>
        </p:nvSpPr>
        <p:spPr>
          <a:xfrm>
            <a:off x="357158" y="1643050"/>
            <a:ext cx="8358246" cy="1200329"/>
          </a:xfrm>
          <a:prstGeom prst="rect">
            <a:avLst/>
          </a:prstGeom>
          <a:noFill/>
        </p:spPr>
        <p:txBody>
          <a:bodyPr wrap="square" rtlCol="0">
            <a:spAutoFit/>
          </a:bodyPr>
          <a:lstStyle/>
          <a:p>
            <a:pPr algn="ctr"/>
            <a:r>
              <a:rPr lang="ru-RU" sz="3600" dirty="0" smtClean="0"/>
              <a:t>Концепция мира и человека в трагедии У.Шекспира «Ромео и Джульетта»</a:t>
            </a:r>
            <a:endParaRPr lang="ru-RU" sz="3600" dirty="0"/>
          </a:p>
        </p:txBody>
      </p:sp>
      <p:sp>
        <p:nvSpPr>
          <p:cNvPr id="5" name="TextBox 4"/>
          <p:cNvSpPr txBox="1"/>
          <p:nvPr/>
        </p:nvSpPr>
        <p:spPr>
          <a:xfrm>
            <a:off x="0" y="3286124"/>
            <a:ext cx="5000628" cy="1200329"/>
          </a:xfrm>
          <a:prstGeom prst="rect">
            <a:avLst/>
          </a:prstGeom>
          <a:noFill/>
        </p:spPr>
        <p:txBody>
          <a:bodyPr wrap="square" rtlCol="0">
            <a:spAutoFit/>
          </a:bodyPr>
          <a:lstStyle/>
          <a:p>
            <a:pPr algn="ctr"/>
            <a:r>
              <a:rPr lang="ru-RU" dirty="0" smtClean="0"/>
              <a:t>Участники: учащиеся 11 </a:t>
            </a:r>
          </a:p>
          <a:p>
            <a:pPr algn="ctr"/>
            <a:r>
              <a:rPr lang="ru-RU" dirty="0" smtClean="0"/>
              <a:t>профильного </a:t>
            </a:r>
          </a:p>
          <a:p>
            <a:pPr algn="ctr"/>
            <a:r>
              <a:rPr lang="ru-RU" dirty="0" smtClean="0"/>
              <a:t>гуманитарного </a:t>
            </a:r>
          </a:p>
          <a:p>
            <a:pPr algn="ctr"/>
            <a:r>
              <a:rPr lang="ru-RU" dirty="0" smtClean="0"/>
              <a:t>класса.</a:t>
            </a:r>
            <a:endParaRPr lang="ru-RU" dirty="0"/>
          </a:p>
        </p:txBody>
      </p:sp>
      <p:sp>
        <p:nvSpPr>
          <p:cNvPr id="7" name="TextBox 6"/>
          <p:cNvSpPr txBox="1"/>
          <p:nvPr/>
        </p:nvSpPr>
        <p:spPr>
          <a:xfrm>
            <a:off x="5000628" y="6072206"/>
            <a:ext cx="3857652" cy="369332"/>
          </a:xfrm>
          <a:prstGeom prst="rect">
            <a:avLst/>
          </a:prstGeom>
          <a:noFill/>
        </p:spPr>
        <p:txBody>
          <a:bodyPr wrap="square" rtlCol="0">
            <a:spAutoFit/>
          </a:bodyPr>
          <a:lstStyle/>
          <a:p>
            <a:r>
              <a:rPr lang="ru-RU" dirty="0" smtClean="0"/>
              <a:t>Автор: </a:t>
            </a:r>
            <a:r>
              <a:rPr lang="ru-RU" dirty="0" err="1" smtClean="0"/>
              <a:t>Лебеденко</a:t>
            </a:r>
            <a:r>
              <a:rPr lang="ru-RU" dirty="0" smtClean="0"/>
              <a:t> Оксана Ивановна </a:t>
            </a:r>
          </a:p>
        </p:txBody>
      </p:sp>
      <p:pic>
        <p:nvPicPr>
          <p:cNvPr id="8193" name="Picture 1" descr="C:\Documents and Settings\тмрг\Рабочий стол\саше\иллюстрации\шекспир\7_samyh_absurdnyh_zavewanij_4.jpg"/>
          <p:cNvPicPr>
            <a:picLocks noChangeAspect="1" noChangeArrowheads="1"/>
          </p:cNvPicPr>
          <p:nvPr/>
        </p:nvPicPr>
        <p:blipFill>
          <a:blip r:embed="rId2" cstate="print"/>
          <a:srcRect/>
          <a:stretch>
            <a:fillRect/>
          </a:stretch>
        </p:blipFill>
        <p:spPr bwMode="auto">
          <a:xfrm>
            <a:off x="214282" y="142852"/>
            <a:ext cx="1428728" cy="1588270"/>
          </a:xfrm>
          <a:prstGeom prst="rect">
            <a:avLst/>
          </a:prstGeom>
          <a:ln>
            <a:noFill/>
          </a:ln>
          <a:effectLst>
            <a:softEdge rad="112500"/>
          </a:effectLst>
        </p:spPr>
      </p:pic>
      <p:pic>
        <p:nvPicPr>
          <p:cNvPr id="8194" name="Picture 2" descr="C:\Documents and Settings\тмрг\Рабочий стол\саше\иллюстрации\шекспир\swadxbadwuhwljublennyh.jpg"/>
          <p:cNvPicPr>
            <a:picLocks noChangeAspect="1" noChangeArrowheads="1"/>
          </p:cNvPicPr>
          <p:nvPr/>
        </p:nvPicPr>
        <p:blipFill>
          <a:blip r:embed="rId3" cstate="print"/>
          <a:srcRect/>
          <a:stretch>
            <a:fillRect/>
          </a:stretch>
        </p:blipFill>
        <p:spPr bwMode="auto">
          <a:xfrm>
            <a:off x="4357686" y="2928934"/>
            <a:ext cx="3571900" cy="2678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Тема: «Город Верона в эпоху Ромео и Джульетты».</a:t>
            </a:r>
            <a:r>
              <a:rPr lang="ru-RU" sz="2800" dirty="0" smtClean="0"/>
              <a:t/>
            </a:r>
            <a:br>
              <a:rPr lang="ru-RU" sz="2800" dirty="0" smtClean="0"/>
            </a:br>
            <a:endParaRPr lang="ru-RU" sz="2800" dirty="0"/>
          </a:p>
        </p:txBody>
      </p:sp>
      <p:pic>
        <p:nvPicPr>
          <p:cNvPr id="21506" name="Picture 2" descr="C:\Documents and Settings\тмрг\Рабочий стол\саше\иллюстрации\802059.jpg"/>
          <p:cNvPicPr>
            <a:picLocks noGrp="1" noChangeAspect="1" noChangeArrowheads="1"/>
          </p:cNvPicPr>
          <p:nvPr>
            <p:ph idx="1"/>
          </p:nvPr>
        </p:nvPicPr>
        <p:blipFill>
          <a:blip r:embed="rId2" cstate="print"/>
          <a:srcRect/>
          <a:stretch>
            <a:fillRect/>
          </a:stretch>
        </p:blipFill>
        <p:spPr bwMode="auto">
          <a:xfrm>
            <a:off x="214282" y="928670"/>
            <a:ext cx="2143140" cy="3202029"/>
          </a:xfrm>
          <a:prstGeom prst="rect">
            <a:avLst/>
          </a:prstGeom>
          <a:ln>
            <a:noFill/>
          </a:ln>
          <a:effectLst>
            <a:softEdge rad="112500"/>
          </a:effectLst>
        </p:spPr>
      </p:pic>
      <p:pic>
        <p:nvPicPr>
          <p:cNvPr id="21507" name="Picture 3" descr="C:\Documents and Settings\тмрг\Рабочий стол\саше\иллюстрации\210492557.jpg"/>
          <p:cNvPicPr>
            <a:picLocks noChangeAspect="1" noChangeArrowheads="1"/>
          </p:cNvPicPr>
          <p:nvPr/>
        </p:nvPicPr>
        <p:blipFill>
          <a:blip r:embed="rId3" cstate="print"/>
          <a:srcRect/>
          <a:stretch>
            <a:fillRect/>
          </a:stretch>
        </p:blipFill>
        <p:spPr bwMode="auto">
          <a:xfrm>
            <a:off x="2071670" y="1071546"/>
            <a:ext cx="4819650" cy="3209925"/>
          </a:xfrm>
          <a:prstGeom prst="rect">
            <a:avLst/>
          </a:prstGeom>
          <a:ln>
            <a:noFill/>
          </a:ln>
          <a:effectLst>
            <a:softEdge rad="112500"/>
          </a:effectLst>
        </p:spPr>
      </p:pic>
      <p:pic>
        <p:nvPicPr>
          <p:cNvPr id="21508" name="Picture 4" descr="C:\Documents and Settings\тмрг\Рабочий стол\саше\иллюстрации\371308539.jpg"/>
          <p:cNvPicPr>
            <a:picLocks noChangeAspect="1" noChangeArrowheads="1"/>
          </p:cNvPicPr>
          <p:nvPr/>
        </p:nvPicPr>
        <p:blipFill>
          <a:blip r:embed="rId4" cstate="print"/>
          <a:srcRect/>
          <a:stretch>
            <a:fillRect/>
          </a:stretch>
        </p:blipFill>
        <p:spPr bwMode="auto">
          <a:xfrm>
            <a:off x="6286512" y="1357298"/>
            <a:ext cx="2701430" cy="4048137"/>
          </a:xfrm>
          <a:prstGeom prst="rect">
            <a:avLst/>
          </a:prstGeom>
          <a:ln>
            <a:noFill/>
          </a:ln>
          <a:effectLst>
            <a:softEdge rad="112500"/>
          </a:effectLst>
        </p:spPr>
      </p:pic>
      <p:pic>
        <p:nvPicPr>
          <p:cNvPr id="21509" name="Picture 5" descr="C:\Documents and Settings\тмрг\Рабочий стол\саше\иллюстрации\741396662.jpg"/>
          <p:cNvPicPr>
            <a:picLocks noChangeAspect="1" noChangeArrowheads="1"/>
          </p:cNvPicPr>
          <p:nvPr/>
        </p:nvPicPr>
        <p:blipFill>
          <a:blip r:embed="rId5" cstate="print"/>
          <a:srcRect/>
          <a:stretch>
            <a:fillRect/>
          </a:stretch>
        </p:blipFill>
        <p:spPr bwMode="auto">
          <a:xfrm>
            <a:off x="214282" y="3857628"/>
            <a:ext cx="3571900" cy="2874566"/>
          </a:xfrm>
          <a:prstGeom prst="rect">
            <a:avLst/>
          </a:prstGeom>
          <a:ln>
            <a:noFill/>
          </a:ln>
          <a:effectLst>
            <a:softEdge rad="112500"/>
          </a:effectLst>
        </p:spPr>
      </p:pic>
      <p:pic>
        <p:nvPicPr>
          <p:cNvPr id="21510" name="Picture 6" descr="C:\Documents and Settings\тмрг\Рабочий стол\саше\иллюстрации\verona_18.jpg"/>
          <p:cNvPicPr>
            <a:picLocks noChangeAspect="1" noChangeArrowheads="1"/>
          </p:cNvPicPr>
          <p:nvPr/>
        </p:nvPicPr>
        <p:blipFill>
          <a:blip r:embed="rId6" cstate="print"/>
          <a:srcRect/>
          <a:stretch>
            <a:fillRect/>
          </a:stretch>
        </p:blipFill>
        <p:spPr bwMode="auto">
          <a:xfrm>
            <a:off x="4000496" y="3929065"/>
            <a:ext cx="2214578" cy="2842409"/>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 Тема:  «Реализм в произведении Шекспира «Ромео и Джульетта».</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57200" y="1600200"/>
            <a:ext cx="4614866" cy="4525963"/>
          </a:xfrm>
        </p:spPr>
        <p:txBody>
          <a:bodyPr>
            <a:normAutofit fontScale="92500" lnSpcReduction="10000"/>
          </a:bodyPr>
          <a:lstStyle/>
          <a:p>
            <a:pPr>
              <a:buNone/>
            </a:pPr>
            <a:endParaRPr lang="ru-RU" dirty="0" smtClean="0"/>
          </a:p>
          <a:p>
            <a:r>
              <a:rPr lang="ru-RU" sz="1800" b="1" dirty="0" smtClean="0"/>
              <a:t>Вопрос – проблема</a:t>
            </a:r>
            <a:r>
              <a:rPr lang="ru-RU" sz="1800" dirty="0" smtClean="0"/>
              <a:t>: Каково соотношение реалистичного и вымышленного в тексте и сюжете трагедии Шекспира «Ромео и Джульетта».</a:t>
            </a:r>
          </a:p>
          <a:p>
            <a:r>
              <a:rPr lang="ru-RU" sz="1800" dirty="0" smtClean="0"/>
              <a:t>Объектом исследования является собственно пьеса Шекспира «Ромео и Джульетта».</a:t>
            </a:r>
          </a:p>
          <a:p>
            <a:r>
              <a:rPr lang="ru-RU" sz="1800" b="1" dirty="0" smtClean="0"/>
              <a:t>Структура путешествия</a:t>
            </a:r>
            <a:r>
              <a:rPr lang="ru-RU" sz="1800" dirty="0" smtClean="0"/>
              <a:t>:</a:t>
            </a:r>
          </a:p>
          <a:p>
            <a:r>
              <a:rPr lang="ru-RU" sz="1800" dirty="0" smtClean="0"/>
              <a:t>1.Шекспир всегда писал о своей современности, но облекал ее в другие одежды, например в итальянские в «Ромео и Джульетте».</a:t>
            </a:r>
          </a:p>
          <a:p>
            <a:r>
              <a:rPr lang="ru-RU" sz="1800" dirty="0" smtClean="0"/>
              <a:t>2. Гете утверждал, что «великой основой» произведений Шекспира «служит правда и сама жизнь».</a:t>
            </a:r>
          </a:p>
          <a:p>
            <a:endParaRPr lang="ru-RU" dirty="0"/>
          </a:p>
        </p:txBody>
      </p:sp>
      <p:pic>
        <p:nvPicPr>
          <p:cNvPr id="22530" name="Picture 2" descr="C:\Documents and Settings\тмрг\Рабочий стол\саше\иллюстрации\шекспир\0_524f2_81707b2d_XL.jpg"/>
          <p:cNvPicPr>
            <a:picLocks noChangeAspect="1" noChangeArrowheads="1"/>
          </p:cNvPicPr>
          <p:nvPr/>
        </p:nvPicPr>
        <p:blipFill>
          <a:blip r:embed="rId2" cstate="print"/>
          <a:srcRect/>
          <a:stretch>
            <a:fillRect/>
          </a:stretch>
        </p:blipFill>
        <p:spPr bwMode="auto">
          <a:xfrm>
            <a:off x="5572132" y="1714488"/>
            <a:ext cx="2943781" cy="419790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Тема: « Ромео и Джульетта» - фильмы знаменитые и забытые».</a:t>
            </a:r>
            <a:r>
              <a:rPr lang="ru-RU" sz="3200" dirty="0" smtClean="0"/>
              <a:t/>
            </a:r>
            <a:br>
              <a:rPr lang="ru-RU" sz="3200" dirty="0" smtClean="0"/>
            </a:br>
            <a:endParaRPr lang="ru-RU" sz="3200" dirty="0"/>
          </a:p>
        </p:txBody>
      </p:sp>
      <p:sp>
        <p:nvSpPr>
          <p:cNvPr id="3" name="Содержимое 2"/>
          <p:cNvSpPr>
            <a:spLocks noGrp="1"/>
          </p:cNvSpPr>
          <p:nvPr>
            <p:ph idx="1"/>
          </p:nvPr>
        </p:nvSpPr>
        <p:spPr>
          <a:xfrm>
            <a:off x="571472" y="1571613"/>
            <a:ext cx="5000660" cy="2571768"/>
          </a:xfrm>
        </p:spPr>
        <p:txBody>
          <a:bodyPr>
            <a:normAutofit lnSpcReduction="10000"/>
          </a:bodyPr>
          <a:lstStyle/>
          <a:p>
            <a:pPr>
              <a:buNone/>
            </a:pPr>
            <a:r>
              <a:rPr lang="ru-RU" b="1" dirty="0" smtClean="0"/>
              <a:t> </a:t>
            </a:r>
            <a:r>
              <a:rPr lang="ru-RU" sz="1600" b="1" dirty="0" smtClean="0"/>
              <a:t>Вопрос – проблема</a:t>
            </a:r>
            <a:r>
              <a:rPr lang="ru-RU" sz="1600" dirty="0" smtClean="0"/>
              <a:t>: Сложно сравнивать все кинофильмы «Ромео и Джульетта» для того, чтобы найти лучший, но одной из самых удачных экранизаций принято считать работу итальянского режиссера Франко </a:t>
            </a:r>
            <a:r>
              <a:rPr lang="ru-RU" sz="1600" dirty="0" err="1" smtClean="0"/>
              <a:t>Дзефирелли</a:t>
            </a:r>
            <a:r>
              <a:rPr lang="ru-RU" sz="1600" dirty="0" smtClean="0"/>
              <a:t>.</a:t>
            </a:r>
          </a:p>
          <a:p>
            <a:r>
              <a:rPr lang="ru-RU" sz="1600" dirty="0" smtClean="0"/>
              <a:t> </a:t>
            </a:r>
          </a:p>
          <a:p>
            <a:r>
              <a:rPr lang="ru-RU" sz="1600" b="1" dirty="0" smtClean="0"/>
              <a:t>Структура путешествия</a:t>
            </a:r>
            <a:r>
              <a:rPr lang="ru-RU" sz="1600" dirty="0" smtClean="0"/>
              <a:t>:</a:t>
            </a:r>
          </a:p>
          <a:p>
            <a:pPr lvl="0"/>
            <a:r>
              <a:rPr lang="ru-RU" sz="1600" dirty="0" smtClean="0"/>
              <a:t>Первые экранизации трагедии Шекспира «Ромео и Джульетта».</a:t>
            </a:r>
          </a:p>
          <a:p>
            <a:endParaRPr lang="ru-RU" dirty="0"/>
          </a:p>
        </p:txBody>
      </p:sp>
      <p:pic>
        <p:nvPicPr>
          <p:cNvPr id="23554" name="Picture 2" descr="C:\Documents and Settings\тмрг\Рабочий стол\саше\иллюстрации\шекспир\65943.jpg"/>
          <p:cNvPicPr>
            <a:picLocks noChangeAspect="1" noChangeArrowheads="1"/>
          </p:cNvPicPr>
          <p:nvPr/>
        </p:nvPicPr>
        <p:blipFill>
          <a:blip r:embed="rId2" cstate="print"/>
          <a:srcRect/>
          <a:stretch>
            <a:fillRect/>
          </a:stretch>
        </p:blipFill>
        <p:spPr bwMode="auto">
          <a:xfrm>
            <a:off x="6357950" y="1285860"/>
            <a:ext cx="2357454" cy="2983652"/>
          </a:xfrm>
          <a:prstGeom prst="rect">
            <a:avLst/>
          </a:prstGeom>
          <a:ln>
            <a:noFill/>
          </a:ln>
          <a:effectLst>
            <a:softEdge rad="112500"/>
          </a:effectLst>
        </p:spPr>
      </p:pic>
      <p:sp>
        <p:nvSpPr>
          <p:cNvPr id="5" name="TextBox 4"/>
          <p:cNvSpPr txBox="1"/>
          <p:nvPr/>
        </p:nvSpPr>
        <p:spPr>
          <a:xfrm>
            <a:off x="4857752" y="4143380"/>
            <a:ext cx="3929090" cy="2831544"/>
          </a:xfrm>
          <a:prstGeom prst="rect">
            <a:avLst/>
          </a:prstGeom>
          <a:noFill/>
        </p:spPr>
        <p:txBody>
          <a:bodyPr wrap="square" rtlCol="0">
            <a:spAutoFit/>
          </a:bodyPr>
          <a:lstStyle/>
          <a:p>
            <a:pPr lvl="0"/>
            <a:r>
              <a:rPr lang="ru-RU" sz="1600" dirty="0" smtClean="0"/>
              <a:t>Первый звуковой фильм «Ромео и Джульетта».</a:t>
            </a:r>
          </a:p>
          <a:p>
            <a:pPr lvl="0"/>
            <a:r>
              <a:rPr lang="ru-RU" sz="1600" dirty="0" smtClean="0"/>
              <a:t>Итальянская версия </a:t>
            </a:r>
            <a:r>
              <a:rPr lang="ru-RU" sz="1600" dirty="0" err="1" smtClean="0"/>
              <a:t>Ренато</a:t>
            </a:r>
            <a:r>
              <a:rPr lang="ru-RU" sz="1600" dirty="0" smtClean="0"/>
              <a:t> </a:t>
            </a:r>
            <a:r>
              <a:rPr lang="ru-RU" sz="1600" dirty="0" err="1" smtClean="0"/>
              <a:t>Кастеллани</a:t>
            </a:r>
            <a:r>
              <a:rPr lang="ru-RU" sz="1600" dirty="0" smtClean="0"/>
              <a:t> «Ромео и Джульетта».</a:t>
            </a:r>
          </a:p>
          <a:p>
            <a:pPr lvl="0"/>
            <a:r>
              <a:rPr lang="ru-RU" sz="1600" dirty="0" smtClean="0"/>
              <a:t>Яркая, страстная, незабываемая история любви рассказанная Франко </a:t>
            </a:r>
            <a:r>
              <a:rPr lang="ru-RU" sz="1600" dirty="0" err="1" smtClean="0"/>
              <a:t>Дзефирелли</a:t>
            </a:r>
            <a:r>
              <a:rPr lang="ru-RU" sz="1600" dirty="0" smtClean="0"/>
              <a:t>.</a:t>
            </a:r>
          </a:p>
          <a:p>
            <a:pPr lvl="0"/>
            <a:r>
              <a:rPr lang="ru-RU" sz="1600" dirty="0" smtClean="0"/>
              <a:t> Современный – американский вариант «Ромео и Джульетта».</a:t>
            </a:r>
          </a:p>
          <a:p>
            <a:pPr lvl="0"/>
            <a:r>
              <a:rPr lang="ru-RU" sz="1600" dirty="0" err="1" smtClean="0"/>
              <a:t>Шекспириана</a:t>
            </a:r>
            <a:r>
              <a:rPr lang="ru-RU" sz="1600" dirty="0" smtClean="0"/>
              <a:t> – фильмы- истории вечной любви.</a:t>
            </a:r>
          </a:p>
          <a:p>
            <a:endParaRPr lang="ru-RU" dirty="0"/>
          </a:p>
        </p:txBody>
      </p:sp>
      <p:pic>
        <p:nvPicPr>
          <p:cNvPr id="23555" name="Picture 3" descr="C:\Documents and Settings\тмрг\Рабочий стол\саше\иллюстрации\шекспир\84790300.jpg"/>
          <p:cNvPicPr>
            <a:picLocks noChangeAspect="1" noChangeArrowheads="1"/>
          </p:cNvPicPr>
          <p:nvPr/>
        </p:nvPicPr>
        <p:blipFill>
          <a:blip r:embed="rId3" cstate="print"/>
          <a:srcRect/>
          <a:stretch>
            <a:fillRect/>
          </a:stretch>
        </p:blipFill>
        <p:spPr bwMode="auto">
          <a:xfrm>
            <a:off x="928662" y="4071942"/>
            <a:ext cx="2559326" cy="2648903"/>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Заключительная часть работы, Защита.</a:t>
            </a:r>
            <a:endParaRPr lang="ru-RU" sz="3200" dirty="0"/>
          </a:p>
        </p:txBody>
      </p:sp>
      <p:sp>
        <p:nvSpPr>
          <p:cNvPr id="3" name="Содержимое 2"/>
          <p:cNvSpPr>
            <a:spLocks noGrp="1"/>
          </p:cNvSpPr>
          <p:nvPr>
            <p:ph idx="1"/>
          </p:nvPr>
        </p:nvSpPr>
        <p:spPr/>
        <p:txBody>
          <a:bodyPr>
            <a:normAutofit/>
          </a:bodyPr>
          <a:lstStyle/>
          <a:p>
            <a:r>
              <a:rPr lang="ru-RU" sz="1800" dirty="0" smtClean="0"/>
              <a:t>Путешествие не может быть завершенным до тех пор, пока не будут подведены его итоги. Итоговое занятие проводится в форме защиты проведенного исследования. Ученикам предоставляется возможность отстоять свое мнение, гипотезу, основываясь на тех фактах, с которыми они познакомились во время путешествия.</a:t>
            </a:r>
          </a:p>
          <a:p>
            <a:r>
              <a:rPr lang="ru-RU" sz="1800" dirty="0" smtClean="0"/>
              <a:t>Защита  строится как проблемное обсуждение в результате, которого высказываются версии по поводу заявленной в ходе подготовки проблемы путешествия.</a:t>
            </a:r>
          </a:p>
          <a:p>
            <a:r>
              <a:rPr lang="ru-RU" sz="1800" dirty="0" smtClean="0"/>
              <a:t>Всем участникам раздаются маршрутные листки по каждому направлению образовательного путешествия.</a:t>
            </a:r>
          </a:p>
          <a:p>
            <a:r>
              <a:rPr lang="ru-RU" sz="1800" dirty="0" smtClean="0"/>
              <a:t>Ученикам предлагается ответить на вопросы, обозначенные в маршрутном листе, на основе этого изложить свой взгляд на проблему, которая решалась в ходе путешествия, и аргументировать свою точку зрения с помощью сведений полученных в процессе защиты исследований.</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85729"/>
            <a:ext cx="9001156" cy="3286148"/>
          </a:xfrm>
        </p:spPr>
        <p:txBody>
          <a:bodyPr>
            <a:normAutofit fontScale="40000" lnSpcReduction="20000"/>
          </a:bodyPr>
          <a:lstStyle/>
          <a:p>
            <a:endParaRPr lang="ru-RU" dirty="0" smtClean="0"/>
          </a:p>
          <a:p>
            <a:r>
              <a:rPr lang="ru-RU" sz="3600" dirty="0" smtClean="0"/>
              <a:t>- защита строится таким образом, чтобы в обсуждении высказалось как можно больше участников путешествия и гостей;</a:t>
            </a:r>
          </a:p>
          <a:p>
            <a:r>
              <a:rPr lang="ru-RU" sz="3600" dirty="0" smtClean="0"/>
              <a:t>-за педагогом закрепляется право задавать уточняющие вопросы, позволяющие поддерживать  и разворачивать дискуссию;</a:t>
            </a:r>
          </a:p>
          <a:p>
            <a:r>
              <a:rPr lang="ru-RU" sz="3600" dirty="0" smtClean="0"/>
              <a:t>- обсуждение носит непредсказуемый характер и требует от педагога, так и от учеников мобильности мышления и способности к импровизации;</a:t>
            </a:r>
          </a:p>
          <a:p>
            <a:r>
              <a:rPr lang="ru-RU" sz="3600" dirty="0" smtClean="0"/>
              <a:t>- задача педагога – поддерживать динамику дискуссии и направлять ее в контексте решения задач, обозначенных в данном конкретном путешествии;</a:t>
            </a:r>
          </a:p>
          <a:p>
            <a:r>
              <a:rPr lang="ru-RU" sz="3600" dirty="0" smtClean="0"/>
              <a:t>- поощряется деятельность учеников, связанная с размышлениями, построениями версий и гипотез, доминантой обсуждения являются предположения и их аргументация;</a:t>
            </a:r>
          </a:p>
          <a:p>
            <a:r>
              <a:rPr lang="ru-RU" sz="3600" dirty="0" smtClean="0"/>
              <a:t>- оцениваются не только ответы учеников на вопросы, но и их собственные вопросы, которые возникают в процессе обсуждения;</a:t>
            </a:r>
          </a:p>
          <a:p>
            <a:r>
              <a:rPr lang="ru-RU" sz="3600" dirty="0" smtClean="0"/>
              <a:t>- снижение оценки может быть связано с недостаточной тщательностью исследовательской работы на маршруте, что приводит к слабой аргументации высказываемых мнений и предположений, а также с неумением слушать выступления других участников образовательного путешествия.</a:t>
            </a:r>
          </a:p>
          <a:p>
            <a:endParaRPr lang="ru-RU" dirty="0"/>
          </a:p>
        </p:txBody>
      </p:sp>
      <p:pic>
        <p:nvPicPr>
          <p:cNvPr id="25602" name="Picture 2" descr="C:\Documents and Settings\тмрг\Рабочий стол\саше\иллюстрации\шекспир\9867a4b5f5d3.jpg"/>
          <p:cNvPicPr>
            <a:picLocks noChangeAspect="1" noChangeArrowheads="1"/>
          </p:cNvPicPr>
          <p:nvPr/>
        </p:nvPicPr>
        <p:blipFill>
          <a:blip r:embed="rId2" cstate="print"/>
          <a:srcRect/>
          <a:stretch>
            <a:fillRect/>
          </a:stretch>
        </p:blipFill>
        <p:spPr bwMode="auto">
          <a:xfrm>
            <a:off x="4851311" y="3681410"/>
            <a:ext cx="4292689" cy="3176590"/>
          </a:xfrm>
          <a:prstGeom prst="rect">
            <a:avLst/>
          </a:prstGeom>
          <a:ln>
            <a:noFill/>
          </a:ln>
          <a:effectLst>
            <a:softEdge rad="112500"/>
          </a:effectLst>
        </p:spPr>
      </p:pic>
      <p:pic>
        <p:nvPicPr>
          <p:cNvPr id="25603" name="Picture 3" descr="C:\Documents and Settings\тмрг\Рабочий стол\саше\иллюстрации\шекспир\480_0.jpg"/>
          <p:cNvPicPr>
            <a:picLocks noChangeAspect="1" noChangeArrowheads="1"/>
          </p:cNvPicPr>
          <p:nvPr/>
        </p:nvPicPr>
        <p:blipFill>
          <a:blip r:embed="rId3" cstate="print"/>
          <a:srcRect/>
          <a:stretch>
            <a:fillRect/>
          </a:stretch>
        </p:blipFill>
        <p:spPr bwMode="auto">
          <a:xfrm>
            <a:off x="214282" y="3571876"/>
            <a:ext cx="4297928" cy="3286124"/>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C:\Documents and Settings\тмрг\Рабочий стол\саше\100OLYMP\P5120049.JPG"/>
          <p:cNvPicPr>
            <a:picLocks noChangeAspect="1" noChangeArrowheads="1"/>
          </p:cNvPicPr>
          <p:nvPr/>
        </p:nvPicPr>
        <p:blipFill>
          <a:blip r:embed="rId2" cstate="print"/>
          <a:srcRect/>
          <a:stretch>
            <a:fillRect/>
          </a:stretch>
        </p:blipFill>
        <p:spPr bwMode="auto">
          <a:xfrm>
            <a:off x="4762469" y="2285992"/>
            <a:ext cx="4381531" cy="3286148"/>
          </a:xfrm>
          <a:prstGeom prst="rect">
            <a:avLst/>
          </a:prstGeom>
          <a:ln>
            <a:noFill/>
          </a:ln>
          <a:effectLst>
            <a:softEdge rad="112500"/>
          </a:effectLst>
        </p:spPr>
      </p:pic>
      <p:pic>
        <p:nvPicPr>
          <p:cNvPr id="26627" name="Picture 3" descr="C:\Documents and Settings\тмрг\Рабочий стол\саше\100OLYMP\P5120047.JPG"/>
          <p:cNvPicPr>
            <a:picLocks noChangeAspect="1" noChangeArrowheads="1"/>
          </p:cNvPicPr>
          <p:nvPr/>
        </p:nvPicPr>
        <p:blipFill>
          <a:blip r:embed="rId3" cstate="print"/>
          <a:srcRect/>
          <a:stretch>
            <a:fillRect/>
          </a:stretch>
        </p:blipFill>
        <p:spPr bwMode="auto">
          <a:xfrm>
            <a:off x="1285852" y="3571852"/>
            <a:ext cx="4381531" cy="3286148"/>
          </a:xfrm>
          <a:prstGeom prst="rect">
            <a:avLst/>
          </a:prstGeom>
          <a:ln>
            <a:noFill/>
          </a:ln>
          <a:effectLst>
            <a:softEdge rad="112500"/>
          </a:effectLst>
        </p:spPr>
      </p:pic>
      <p:sp>
        <p:nvSpPr>
          <p:cNvPr id="2" name="Заголовок 1"/>
          <p:cNvSpPr>
            <a:spLocks noGrp="1"/>
          </p:cNvSpPr>
          <p:nvPr>
            <p:ph type="title"/>
          </p:nvPr>
        </p:nvSpPr>
        <p:spPr/>
        <p:txBody>
          <a:bodyPr>
            <a:normAutofit fontScale="90000"/>
          </a:bodyPr>
          <a:lstStyle/>
          <a:p>
            <a:r>
              <a:rPr lang="ru-RU" dirty="0" smtClean="0"/>
              <a:t>Литературно-музыкальная гостиная «Два сердца, но одна любовь…»</a:t>
            </a:r>
            <a:endParaRPr lang="ru-RU" dirty="0"/>
          </a:p>
        </p:txBody>
      </p:sp>
      <p:sp>
        <p:nvSpPr>
          <p:cNvPr id="3" name="Содержимое 2"/>
          <p:cNvSpPr>
            <a:spLocks noGrp="1"/>
          </p:cNvSpPr>
          <p:nvPr>
            <p:ph idx="1"/>
          </p:nvPr>
        </p:nvSpPr>
        <p:spPr/>
        <p:txBody>
          <a:bodyPr>
            <a:normAutofit/>
          </a:bodyPr>
          <a:lstStyle/>
          <a:p>
            <a:r>
              <a:rPr lang="ru-RU" sz="2400" dirty="0" smtClean="0"/>
              <a:t>Участники: учащиеся 10 – 11 (профильные классы)</a:t>
            </a:r>
          </a:p>
          <a:p>
            <a:r>
              <a:rPr lang="ru-RU" sz="2400" dirty="0" smtClean="0"/>
              <a:t>Зрители: учащиеся 8-11 классов.</a:t>
            </a:r>
          </a:p>
          <a:p>
            <a:r>
              <a:rPr lang="ru-RU" sz="2400" dirty="0" smtClean="0"/>
              <a:t>Декорации: клуб «Дизайнер»</a:t>
            </a:r>
            <a:endParaRPr lang="ru-RU" sz="2400" dirty="0"/>
          </a:p>
        </p:txBody>
      </p:sp>
      <p:pic>
        <p:nvPicPr>
          <p:cNvPr id="26628" name="Picture 4" descr="C:\Documents and Settings\тмрг\Рабочий стол\саше\100OLYMP\P5120048.JPG"/>
          <p:cNvPicPr>
            <a:picLocks noChangeAspect="1" noChangeArrowheads="1"/>
          </p:cNvPicPr>
          <p:nvPr/>
        </p:nvPicPr>
        <p:blipFill>
          <a:blip r:embed="rId4" cstate="print"/>
          <a:srcRect/>
          <a:stretch>
            <a:fillRect/>
          </a:stretch>
        </p:blipFill>
        <p:spPr bwMode="auto">
          <a:xfrm>
            <a:off x="5286380" y="4357670"/>
            <a:ext cx="3333774" cy="250033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solidFill>
                  <a:srgbClr val="700000"/>
                </a:solidFill>
                <a:latin typeface="Monotype Corsiva" pitchFamily="66" charset="0"/>
              </a:rPr>
              <a:t>Применение метода «Образовательное путешествие» на уроке  - мировая художественная культура. ( Автор  методики - И. М. </a:t>
            </a:r>
            <a:r>
              <a:rPr lang="ru-RU" sz="2400" b="1" dirty="0" err="1" smtClean="0">
                <a:solidFill>
                  <a:srgbClr val="700000"/>
                </a:solidFill>
                <a:latin typeface="Monotype Corsiva" pitchFamily="66" charset="0"/>
              </a:rPr>
              <a:t>Гревс</a:t>
            </a:r>
            <a:r>
              <a:rPr lang="ru-RU" sz="2400" b="1" dirty="0" smtClean="0">
                <a:solidFill>
                  <a:srgbClr val="700000"/>
                </a:solidFill>
                <a:latin typeface="Monotype Corsiva" pitchFamily="66" charset="0"/>
              </a:rPr>
              <a:t>)</a:t>
            </a:r>
            <a:endParaRPr lang="ru-RU" sz="2400" dirty="0">
              <a:solidFill>
                <a:srgbClr val="700000"/>
              </a:solidFill>
              <a:latin typeface="Monotype Corsiva" pitchFamily="66" charset="0"/>
            </a:endParaRPr>
          </a:p>
        </p:txBody>
      </p:sp>
      <p:sp>
        <p:nvSpPr>
          <p:cNvPr id="3" name="Содержимое 2"/>
          <p:cNvSpPr>
            <a:spLocks noGrp="1"/>
          </p:cNvSpPr>
          <p:nvPr>
            <p:ph idx="1"/>
          </p:nvPr>
        </p:nvSpPr>
        <p:spPr/>
        <p:txBody>
          <a:bodyPr>
            <a:normAutofit fontScale="55000" lnSpcReduction="20000"/>
          </a:bodyPr>
          <a:lstStyle/>
          <a:p>
            <a:pPr marL="361950" indent="0">
              <a:buNone/>
            </a:pPr>
            <a:r>
              <a:rPr lang="ru-RU" b="1" i="1" dirty="0" smtClean="0">
                <a:solidFill>
                  <a:schemeClr val="tx1">
                    <a:lumMod val="85000"/>
                    <a:lumOff val="15000"/>
                  </a:schemeClr>
                </a:solidFill>
                <a:latin typeface="Calibri" pitchFamily="34" charset="0"/>
              </a:rPr>
              <a:t>Образовательное </a:t>
            </a:r>
            <a:r>
              <a:rPr lang="ru-RU" b="1" i="1" dirty="0">
                <a:solidFill>
                  <a:schemeClr val="tx1">
                    <a:lumMod val="85000"/>
                    <a:lumOff val="15000"/>
                  </a:schemeClr>
                </a:solidFill>
                <a:latin typeface="Calibri" pitchFamily="34" charset="0"/>
              </a:rPr>
              <a:t>путешествие – это педагогический метод, позволяющий преобразовать окружающую среду в среду развития личности посредством </a:t>
            </a:r>
            <a:r>
              <a:rPr lang="ru-RU" b="1" i="1" dirty="0" smtClean="0">
                <a:solidFill>
                  <a:schemeClr val="tx1">
                    <a:lumMod val="85000"/>
                    <a:lumOff val="15000"/>
                  </a:schemeClr>
                </a:solidFill>
                <a:latin typeface="Calibri" pitchFamily="34" charset="0"/>
              </a:rPr>
              <a:t>«</a:t>
            </a:r>
            <a:r>
              <a:rPr lang="ru-RU" b="1" i="1" dirty="0" err="1" smtClean="0">
                <a:solidFill>
                  <a:schemeClr val="tx1">
                    <a:lumMod val="85000"/>
                    <a:lumOff val="15000"/>
                  </a:schemeClr>
                </a:solidFill>
                <a:latin typeface="Calibri" pitchFamily="34" charset="0"/>
              </a:rPr>
              <a:t>распредмечивания</a:t>
            </a:r>
            <a:r>
              <a:rPr lang="ru-RU" b="1" i="1" dirty="0">
                <a:solidFill>
                  <a:schemeClr val="tx1">
                    <a:lumMod val="85000"/>
                    <a:lumOff val="15000"/>
                  </a:schemeClr>
                </a:solidFill>
                <a:latin typeface="Calibri" pitchFamily="34" charset="0"/>
              </a:rPr>
              <a:t>» объектов окружающего мира – выявления культурных смыслов, значений, образов, которые в них заложены и являются отражением мировидения и мироощущения человека.</a:t>
            </a:r>
            <a:endParaRPr lang="ru-RU" i="1" dirty="0">
              <a:solidFill>
                <a:schemeClr val="tx1">
                  <a:lumMod val="85000"/>
                  <a:lumOff val="15000"/>
                </a:schemeClr>
              </a:solidFill>
              <a:latin typeface="Calibri" pitchFamily="34" charset="0"/>
            </a:endParaRPr>
          </a:p>
          <a:p>
            <a:pPr>
              <a:buNone/>
            </a:pPr>
            <a:r>
              <a:rPr lang="ru-RU" b="1" i="1" dirty="0" smtClean="0">
                <a:solidFill>
                  <a:srgbClr val="700000"/>
                </a:solidFill>
                <a:latin typeface="Calibri" pitchFamily="34" charset="0"/>
              </a:rPr>
              <a:t>Цели:</a:t>
            </a:r>
            <a:r>
              <a:rPr lang="ru-RU" b="1" i="1" dirty="0">
                <a:solidFill>
                  <a:srgbClr val="700000"/>
                </a:solidFill>
                <a:latin typeface="Calibri" pitchFamily="34" charset="0"/>
              </a:rPr>
              <a:t> </a:t>
            </a:r>
            <a:endParaRPr lang="ru-RU" i="1" dirty="0">
              <a:solidFill>
                <a:srgbClr val="700000"/>
              </a:solidFill>
              <a:latin typeface="Calibri" pitchFamily="34" charset="0"/>
            </a:endParaRPr>
          </a:p>
          <a:p>
            <a:pPr marL="361950" indent="0">
              <a:buNone/>
            </a:pPr>
            <a:r>
              <a:rPr lang="ru-RU" b="1" i="1" dirty="0">
                <a:solidFill>
                  <a:schemeClr val="tx1">
                    <a:lumMod val="85000"/>
                    <a:lumOff val="15000"/>
                  </a:schemeClr>
                </a:solidFill>
                <a:latin typeface="Calibri" pitchFamily="34" charset="0"/>
              </a:rPr>
              <a:t>Образовательное путешествие ставит своей целью научить подростка странствовать в безграничном мире культуры; прокладывать в нем свои собственные маршруты; находить ориентиры, способные приоткрыть дверь в прошлое, объяснить настоящее, заглянуть в будущее; читать те культурные послания, которые содержат объекты культурной среды.</a:t>
            </a:r>
            <a:endParaRPr lang="ru-RU" i="1" dirty="0">
              <a:solidFill>
                <a:schemeClr val="tx1">
                  <a:lumMod val="85000"/>
                  <a:lumOff val="15000"/>
                </a:schemeClr>
              </a:solidFill>
              <a:latin typeface="Calibri" pitchFamily="34" charset="0"/>
            </a:endParaRPr>
          </a:p>
          <a:p>
            <a:pPr>
              <a:buNone/>
            </a:pPr>
            <a:r>
              <a:rPr lang="ru-RU" b="1" i="1" dirty="0" smtClean="0">
                <a:solidFill>
                  <a:srgbClr val="700000"/>
                </a:solidFill>
                <a:latin typeface="Calibri" pitchFamily="34" charset="0"/>
              </a:rPr>
              <a:t>Задачи:</a:t>
            </a:r>
            <a:r>
              <a:rPr lang="ru-RU" b="1" i="1" dirty="0">
                <a:solidFill>
                  <a:srgbClr val="700000"/>
                </a:solidFill>
                <a:latin typeface="Calibri" pitchFamily="34" charset="0"/>
              </a:rPr>
              <a:t> </a:t>
            </a:r>
            <a:endParaRPr lang="ru-RU" i="1" dirty="0" smtClean="0">
              <a:solidFill>
                <a:srgbClr val="700000"/>
              </a:solidFill>
              <a:latin typeface="Calibri" pitchFamily="34" charset="0"/>
            </a:endParaRPr>
          </a:p>
          <a:p>
            <a:pPr indent="19050">
              <a:buNone/>
            </a:pPr>
            <a:r>
              <a:rPr lang="ru-RU" b="1" i="1" dirty="0" smtClean="0">
                <a:solidFill>
                  <a:schemeClr val="tx1">
                    <a:lumMod val="85000"/>
                    <a:lumOff val="15000"/>
                  </a:schemeClr>
                </a:solidFill>
                <a:latin typeface="Calibri" pitchFamily="34" charset="0"/>
              </a:rPr>
              <a:t>Знакомство </a:t>
            </a:r>
            <a:r>
              <a:rPr lang="ru-RU" b="1" i="1" dirty="0">
                <a:solidFill>
                  <a:schemeClr val="tx1">
                    <a:lumMod val="85000"/>
                    <a:lumOff val="15000"/>
                  </a:schemeClr>
                </a:solidFill>
                <a:latin typeface="Calibri" pitchFamily="34" charset="0"/>
              </a:rPr>
              <a:t>с разнообразными объектами культурного наследия</a:t>
            </a:r>
            <a:r>
              <a:rPr lang="ru-RU" b="1" i="1" dirty="0" smtClean="0">
                <a:solidFill>
                  <a:schemeClr val="tx1">
                    <a:lumMod val="85000"/>
                    <a:lumOff val="15000"/>
                  </a:schemeClr>
                </a:solidFill>
                <a:latin typeface="Calibri" pitchFamily="34" charset="0"/>
              </a:rPr>
              <a:t>;</a:t>
            </a:r>
            <a:endParaRPr lang="ru-RU" i="1" dirty="0" smtClean="0">
              <a:solidFill>
                <a:schemeClr val="tx1">
                  <a:lumMod val="85000"/>
                  <a:lumOff val="15000"/>
                </a:schemeClr>
              </a:solidFill>
              <a:latin typeface="Calibri" pitchFamily="34" charset="0"/>
            </a:endParaRPr>
          </a:p>
          <a:p>
            <a:pPr indent="19050">
              <a:buNone/>
            </a:pPr>
            <a:r>
              <a:rPr lang="ru-RU" b="1" i="1" dirty="0" smtClean="0">
                <a:solidFill>
                  <a:schemeClr val="tx1">
                    <a:lumMod val="85000"/>
                    <a:lumOff val="15000"/>
                  </a:schemeClr>
                </a:solidFill>
                <a:latin typeface="Calibri" pitchFamily="34" charset="0"/>
              </a:rPr>
              <a:t>Приобретение </a:t>
            </a:r>
            <a:r>
              <a:rPr lang="ru-RU" b="1" i="1" dirty="0">
                <a:solidFill>
                  <a:schemeClr val="tx1">
                    <a:lumMod val="85000"/>
                    <a:lumOff val="15000"/>
                  </a:schemeClr>
                </a:solidFill>
                <a:latin typeface="Calibri" pitchFamily="34" charset="0"/>
              </a:rPr>
              <a:t>опыта исследования подобных объектов;</a:t>
            </a:r>
            <a:endParaRPr lang="ru-RU" i="1" dirty="0">
              <a:solidFill>
                <a:schemeClr val="tx1">
                  <a:lumMod val="85000"/>
                  <a:lumOff val="15000"/>
                </a:schemeClr>
              </a:solidFill>
              <a:latin typeface="Calibri" pitchFamily="34" charset="0"/>
            </a:endParaRPr>
          </a:p>
          <a:p>
            <a:pPr indent="19050">
              <a:buNone/>
            </a:pPr>
            <a:r>
              <a:rPr lang="ru-RU" b="1" i="1" dirty="0" smtClean="0">
                <a:solidFill>
                  <a:schemeClr val="tx1">
                    <a:lumMod val="85000"/>
                    <a:lumOff val="15000"/>
                  </a:schemeClr>
                </a:solidFill>
                <a:latin typeface="Calibri" pitchFamily="34" charset="0"/>
              </a:rPr>
              <a:t>Получение </a:t>
            </a:r>
            <a:r>
              <a:rPr lang="ru-RU" b="1" i="1" dirty="0">
                <a:solidFill>
                  <a:schemeClr val="tx1">
                    <a:lumMod val="85000"/>
                    <a:lumOff val="15000"/>
                  </a:schemeClr>
                </a:solidFill>
                <a:latin typeface="Calibri" pitchFamily="34" charset="0"/>
              </a:rPr>
              <a:t>представлений о тех культурных процессах и явлениях, </a:t>
            </a:r>
            <a:r>
              <a:rPr lang="ru-RU" b="1" i="1" dirty="0" smtClean="0">
                <a:solidFill>
                  <a:schemeClr val="tx1">
                    <a:lumMod val="85000"/>
                    <a:lumOff val="15000"/>
                  </a:schemeClr>
                </a:solidFill>
                <a:latin typeface="Calibri" pitchFamily="34" charset="0"/>
              </a:rPr>
              <a:t>которые нашли отражение </a:t>
            </a:r>
            <a:r>
              <a:rPr lang="ru-RU" b="1" i="1" dirty="0">
                <a:solidFill>
                  <a:schemeClr val="tx1">
                    <a:lumMod val="85000"/>
                    <a:lumOff val="15000"/>
                  </a:schemeClr>
                </a:solidFill>
                <a:latin typeface="Calibri" pitchFamily="34" charset="0"/>
              </a:rPr>
              <a:t>в этих объектах культуры</a:t>
            </a:r>
            <a:r>
              <a:rPr lang="ru-RU" b="1" i="1" dirty="0" smtClean="0">
                <a:solidFill>
                  <a:schemeClr val="tx1">
                    <a:lumMod val="85000"/>
                    <a:lumOff val="15000"/>
                  </a:schemeClr>
                </a:solidFill>
                <a:latin typeface="Calibri" pitchFamily="34" charset="0"/>
              </a:rPr>
              <a:t>;</a:t>
            </a:r>
            <a:endParaRPr lang="ru-RU" i="1" dirty="0">
              <a:solidFill>
                <a:schemeClr val="tx1">
                  <a:lumMod val="85000"/>
                  <a:lumOff val="15000"/>
                </a:schemeClr>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000" b="1" dirty="0" smtClean="0">
                <a:solidFill>
                  <a:srgbClr val="700000"/>
                </a:solidFill>
                <a:latin typeface="Monotype Corsiva" pitchFamily="66" charset="0"/>
              </a:rPr>
              <a:t>Организация образовательного путешествия.  </a:t>
            </a:r>
            <a:r>
              <a:rPr lang="ru-RU" sz="3000" dirty="0" smtClean="0">
                <a:solidFill>
                  <a:srgbClr val="700000"/>
                </a:solidFill>
                <a:latin typeface="Monotype Corsiva" pitchFamily="66" charset="0"/>
              </a:rPr>
              <a:t/>
            </a:r>
            <a:br>
              <a:rPr lang="ru-RU" sz="3000" dirty="0" smtClean="0">
                <a:solidFill>
                  <a:srgbClr val="700000"/>
                </a:solidFill>
                <a:latin typeface="Monotype Corsiva" pitchFamily="66" charset="0"/>
              </a:rPr>
            </a:br>
            <a:r>
              <a:rPr lang="ru-RU" sz="3000" b="1" dirty="0" smtClean="0">
                <a:solidFill>
                  <a:srgbClr val="700000"/>
                </a:solidFill>
                <a:latin typeface="Monotype Corsiva" pitchFamily="66" charset="0"/>
              </a:rPr>
              <a:t>Подготовка к  путешествию.</a:t>
            </a:r>
            <a:endParaRPr lang="ru-RU" sz="3000" dirty="0">
              <a:solidFill>
                <a:srgbClr val="700000"/>
              </a:solidFill>
              <a:latin typeface="Monotype Corsiva" pitchFamily="66" charset="0"/>
            </a:endParaRPr>
          </a:p>
        </p:txBody>
      </p:sp>
      <p:sp>
        <p:nvSpPr>
          <p:cNvPr id="3" name="Содержимое 2"/>
          <p:cNvSpPr>
            <a:spLocks noGrp="1"/>
          </p:cNvSpPr>
          <p:nvPr>
            <p:ph idx="1"/>
          </p:nvPr>
        </p:nvSpPr>
        <p:spPr>
          <a:xfrm>
            <a:off x="457200" y="1600200"/>
            <a:ext cx="8229600" cy="5043510"/>
          </a:xfrm>
        </p:spPr>
        <p:txBody>
          <a:bodyPr>
            <a:normAutofit fontScale="40000" lnSpcReduction="20000"/>
          </a:bodyPr>
          <a:lstStyle/>
          <a:p>
            <a:pPr marL="0" indent="0">
              <a:buNone/>
            </a:pPr>
            <a:r>
              <a:rPr lang="ru-RU" sz="4500" b="1" i="1" dirty="0" smtClean="0">
                <a:solidFill>
                  <a:srgbClr val="700000"/>
                </a:solidFill>
                <a:latin typeface="Calibri" pitchFamily="34" charset="0"/>
              </a:rPr>
              <a:t>Определение идеи (проблемы) образовательного путешествия:</a:t>
            </a:r>
          </a:p>
          <a:p>
            <a:pPr marL="0" indent="0">
              <a:buNone/>
            </a:pPr>
            <a:r>
              <a:rPr lang="ru-RU" b="1" i="1" dirty="0" smtClean="0">
                <a:latin typeface="Calibri" pitchFamily="34" charset="0"/>
              </a:rPr>
              <a:t> Подготовка </a:t>
            </a:r>
            <a:r>
              <a:rPr lang="ru-RU" b="1" i="1" dirty="0">
                <a:latin typeface="Calibri" pitchFamily="34" charset="0"/>
              </a:rPr>
              <a:t>к образовательному путешествию начинается с определения его темы и, что не менее важно, - его идеи (проблемы), осмысление которой актуально для современных школьников, способно повести его в путешествие.  </a:t>
            </a:r>
            <a:endParaRPr lang="ru-RU" i="1" dirty="0">
              <a:latin typeface="Calibri" pitchFamily="34" charset="0"/>
            </a:endParaRPr>
          </a:p>
          <a:p>
            <a:pPr marL="0" indent="0">
              <a:buNone/>
            </a:pPr>
            <a:r>
              <a:rPr lang="ru-RU" b="1" i="1" dirty="0">
                <a:latin typeface="Calibri" pitchFamily="34" charset="0"/>
              </a:rPr>
              <a:t>Необходимо ввести учеников в контекст предстоящего исследования: дать основные термины и понятия, снабдить информацией, которая может им понадобиться в ходе самостоятельной работы на маршруте. Обсудить цель путешествия, очертить круг проблем, которые им предстоит решать в процессе самостоятельной работы, и наметить пути их решения. Путешествие предполагает наличие у учеников определенного багажа знаний, к которому они будут обращаться в поисках ответов на вопросы, возникающие во время прохождения маршрута</a:t>
            </a:r>
            <a:r>
              <a:rPr lang="ru-RU" b="1" i="1" dirty="0" smtClean="0">
                <a:latin typeface="Calibri" pitchFamily="34" charset="0"/>
              </a:rPr>
              <a:t>.</a:t>
            </a:r>
            <a:r>
              <a:rPr lang="ru-RU" b="1" i="1" dirty="0">
                <a:latin typeface="Calibri" pitchFamily="34" charset="0"/>
              </a:rPr>
              <a:t> </a:t>
            </a:r>
            <a:endParaRPr lang="ru-RU" b="1" i="1" dirty="0" smtClean="0">
              <a:latin typeface="Calibri" pitchFamily="34" charset="0"/>
            </a:endParaRPr>
          </a:p>
          <a:p>
            <a:pPr marL="0" indent="0">
              <a:buNone/>
            </a:pPr>
            <a:endParaRPr lang="ru-RU" i="1" dirty="0">
              <a:latin typeface="Calibri" pitchFamily="34" charset="0"/>
            </a:endParaRPr>
          </a:p>
          <a:p>
            <a:pPr marL="0" indent="0">
              <a:buNone/>
            </a:pPr>
            <a:r>
              <a:rPr lang="ru-RU" b="1" i="1" dirty="0">
                <a:latin typeface="Calibri" pitchFamily="34" charset="0"/>
              </a:rPr>
              <a:t>При этом необходимо учитывать  наличие реальных объектов </a:t>
            </a:r>
            <a:r>
              <a:rPr lang="ru-RU" b="1" i="1" dirty="0" smtClean="0">
                <a:latin typeface="Calibri" pitchFamily="34" charset="0"/>
              </a:rPr>
              <a:t>культуры, исследование</a:t>
            </a:r>
            <a:r>
              <a:rPr lang="ru-RU" b="1" i="1" dirty="0">
                <a:latin typeface="Calibri" pitchFamily="34" charset="0"/>
              </a:rPr>
              <a:t>, которых </a:t>
            </a:r>
            <a:r>
              <a:rPr lang="ru-RU" b="1" i="1" dirty="0" smtClean="0">
                <a:latin typeface="Calibri" pitchFamily="34" charset="0"/>
              </a:rPr>
              <a:t>позволит учащимся</a:t>
            </a:r>
            <a:r>
              <a:rPr lang="ru-RU" b="1" i="1" dirty="0">
                <a:latin typeface="Calibri" pitchFamily="34" charset="0"/>
              </a:rPr>
              <a:t>, справится с </a:t>
            </a:r>
            <a:r>
              <a:rPr lang="ru-RU" b="1" i="1" dirty="0" smtClean="0">
                <a:latin typeface="Calibri" pitchFamily="34" charset="0"/>
              </a:rPr>
              <a:t>задачей.</a:t>
            </a:r>
          </a:p>
          <a:p>
            <a:pPr marL="0" indent="0">
              <a:buNone/>
            </a:pPr>
            <a:endParaRPr lang="ru-RU" i="1" dirty="0">
              <a:latin typeface="Calibri" pitchFamily="34" charset="0"/>
            </a:endParaRPr>
          </a:p>
          <a:p>
            <a:pPr marL="361950" indent="-361950">
              <a:buNone/>
            </a:pPr>
            <a:r>
              <a:rPr lang="ru-RU" sz="4500" b="1" i="1" dirty="0" smtClean="0">
                <a:solidFill>
                  <a:srgbClr val="700000"/>
                </a:solidFill>
                <a:latin typeface="Calibri" pitchFamily="34" charset="0"/>
              </a:rPr>
              <a:t>Требования к объектам образовательного путешествия:</a:t>
            </a:r>
          </a:p>
          <a:p>
            <a:pPr marL="361950" indent="0">
              <a:buNone/>
            </a:pPr>
            <a:r>
              <a:rPr lang="ru-RU" b="1" i="1" dirty="0" smtClean="0">
                <a:latin typeface="Calibri" pitchFamily="34" charset="0"/>
              </a:rPr>
              <a:t>- </a:t>
            </a:r>
            <a:r>
              <a:rPr lang="ru-RU" b="1" i="1" dirty="0">
                <a:latin typeface="Calibri" pitchFamily="34" charset="0"/>
              </a:rPr>
              <a:t>Являться единичным выражением всеобщих законов существования, указывать на смыслы и структуры, лежащие вне данного конкретного объекта.</a:t>
            </a:r>
            <a:endParaRPr lang="ru-RU" i="1" dirty="0">
              <a:latin typeface="Calibri" pitchFamily="34" charset="0"/>
            </a:endParaRPr>
          </a:p>
          <a:p>
            <a:pPr marL="361950" indent="0">
              <a:buNone/>
            </a:pPr>
            <a:r>
              <a:rPr lang="ru-RU" b="1" i="1" dirty="0">
                <a:latin typeface="Calibri" pitchFamily="34" charset="0"/>
              </a:rPr>
              <a:t>- Давать возможности для индивидуального творческого развития личности, выраженного в применении «</a:t>
            </a:r>
            <a:r>
              <a:rPr lang="ru-RU" b="1" i="1" dirty="0" err="1">
                <a:latin typeface="Calibri" pitchFamily="34" charset="0"/>
              </a:rPr>
              <a:t>домыслия</a:t>
            </a:r>
            <a:r>
              <a:rPr lang="ru-RU" b="1" i="1" dirty="0">
                <a:latin typeface="Calibri" pitchFamily="34" charset="0"/>
              </a:rPr>
              <a:t>», «</a:t>
            </a:r>
            <a:r>
              <a:rPr lang="ru-RU" b="1" i="1" dirty="0" err="1">
                <a:latin typeface="Calibri" pitchFamily="34" charset="0"/>
              </a:rPr>
              <a:t>дофантазирования</a:t>
            </a:r>
            <a:r>
              <a:rPr lang="ru-RU" b="1" i="1" dirty="0">
                <a:latin typeface="Calibri" pitchFamily="34" charset="0"/>
              </a:rPr>
              <a:t>» в его собственном восприятии.</a:t>
            </a:r>
            <a:endParaRPr lang="ru-RU" i="1" dirty="0">
              <a:latin typeface="Calibri" pitchFamily="34" charset="0"/>
            </a:endParaRPr>
          </a:p>
          <a:p>
            <a:pPr marL="361950" indent="0">
              <a:buFontTx/>
              <a:buChar char="-"/>
            </a:pPr>
            <a:r>
              <a:rPr lang="ru-RU" b="1" i="1" dirty="0" smtClean="0">
                <a:latin typeface="Calibri" pitchFamily="34" charset="0"/>
              </a:rPr>
              <a:t>Предоставлять </a:t>
            </a:r>
            <a:r>
              <a:rPr lang="ru-RU" b="1" i="1" dirty="0">
                <a:latin typeface="Calibri" pitchFamily="34" charset="0"/>
              </a:rPr>
              <a:t>возможности для выявления тех многообразных связей, которые существуют в культурном пространстве как на уровне реальной действительности, так и на уровне понятий и </a:t>
            </a:r>
            <a:r>
              <a:rPr lang="ru-RU" b="1" i="1" dirty="0" smtClean="0">
                <a:latin typeface="Calibri" pitchFamily="34" charset="0"/>
              </a:rPr>
              <a:t>представлений.</a:t>
            </a:r>
          </a:p>
          <a:p>
            <a:pPr marL="361950" indent="0">
              <a:buFontTx/>
              <a:buChar char="-"/>
            </a:pPr>
            <a:endParaRPr lang="ru-RU" i="1" dirty="0" smtClean="0">
              <a:latin typeface="Calibri" pitchFamily="34" charset="0"/>
            </a:endParaRPr>
          </a:p>
          <a:p>
            <a:pPr marL="0" indent="0">
              <a:buNone/>
            </a:pPr>
            <a:r>
              <a:rPr lang="ru-RU" b="1" i="1" dirty="0" smtClean="0">
                <a:latin typeface="Calibri" pitchFamily="34" charset="0"/>
              </a:rPr>
              <a:t>Подобрав </a:t>
            </a:r>
            <a:r>
              <a:rPr lang="ru-RU" b="1" i="1" dirty="0">
                <a:latin typeface="Calibri" pitchFamily="34" charset="0"/>
              </a:rPr>
              <a:t>объекты исследования, необходимо составить образовательный маршрут – определить очередность исследования объектов, последовательность предлагаемых для решения задач, сформулировать вопросы и задания, составляющие содержание маршрутного листа</a:t>
            </a:r>
            <a:r>
              <a:rPr lang="ru-RU" b="1" i="1" dirty="0" smtClean="0">
                <a:latin typeface="Calibri" pitchFamily="34" charset="0"/>
              </a:rPr>
              <a:t>.</a:t>
            </a:r>
            <a:endParaRPr lang="ru-RU" i="1"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rgbClr val="700000"/>
                </a:solidFill>
                <a:latin typeface="Monotype Corsiva" pitchFamily="66" charset="0"/>
              </a:rPr>
              <a:t>Маршрутный </a:t>
            </a:r>
            <a:r>
              <a:rPr lang="ru-RU" sz="3200" b="1" dirty="0" smtClean="0">
                <a:solidFill>
                  <a:srgbClr val="700000"/>
                </a:solidFill>
                <a:latin typeface="Monotype Corsiva" pitchFamily="66" charset="0"/>
              </a:rPr>
              <a:t>лист</a:t>
            </a:r>
            <a:endParaRPr lang="ru-RU" sz="3200" dirty="0">
              <a:solidFill>
                <a:srgbClr val="700000"/>
              </a:solidFill>
              <a:latin typeface="Monotype Corsiva" pitchFamily="66" charset="0"/>
            </a:endParaRPr>
          </a:p>
        </p:txBody>
      </p:sp>
      <p:sp>
        <p:nvSpPr>
          <p:cNvPr id="3" name="Содержимое 2"/>
          <p:cNvSpPr>
            <a:spLocks noGrp="1"/>
          </p:cNvSpPr>
          <p:nvPr>
            <p:ph idx="1"/>
          </p:nvPr>
        </p:nvSpPr>
        <p:spPr/>
        <p:txBody>
          <a:bodyPr>
            <a:normAutofit fontScale="55000" lnSpcReduction="20000"/>
          </a:bodyPr>
          <a:lstStyle/>
          <a:p>
            <a:pPr marL="0" indent="0">
              <a:buNone/>
            </a:pPr>
            <a:r>
              <a:rPr lang="ru-RU" b="1" i="1" dirty="0">
                <a:latin typeface="Calibri" pitchFamily="34" charset="0"/>
              </a:rPr>
              <a:t>Маршрутный лист – это своеобразный путеводитель, который не только указывает «дорогу», но и содержит вопросы и исследовательские задания, а также подсказывает способы исследования объектов, возможные пути поиска информации. Он, таким образом, представляет собой подробный алгоритм деятельности учащихся</a:t>
            </a:r>
            <a:r>
              <a:rPr lang="ru-RU" b="1" i="1" dirty="0" smtClean="0">
                <a:latin typeface="Calibri" pitchFamily="34" charset="0"/>
              </a:rPr>
              <a:t>.</a:t>
            </a:r>
            <a:r>
              <a:rPr lang="ru-RU" b="1" i="1" dirty="0">
                <a:latin typeface="Calibri" pitchFamily="34" charset="0"/>
              </a:rPr>
              <a:t> </a:t>
            </a:r>
            <a:endParaRPr lang="ru-RU" i="1" dirty="0" smtClean="0">
              <a:latin typeface="Calibri" pitchFamily="34" charset="0"/>
            </a:endParaRPr>
          </a:p>
          <a:p>
            <a:pPr>
              <a:buNone/>
            </a:pPr>
            <a:endParaRPr lang="ru-RU" b="1" i="1" dirty="0">
              <a:latin typeface="Calibri" pitchFamily="34" charset="0"/>
            </a:endParaRPr>
          </a:p>
          <a:p>
            <a:pPr>
              <a:buNone/>
            </a:pPr>
            <a:r>
              <a:rPr lang="ru-RU" sz="3600" b="1" i="1" dirty="0" smtClean="0">
                <a:solidFill>
                  <a:srgbClr val="700000"/>
                </a:solidFill>
                <a:latin typeface="Calibri" pitchFamily="34" charset="0"/>
              </a:rPr>
              <a:t>В </a:t>
            </a:r>
            <a:r>
              <a:rPr lang="ru-RU" sz="3600" b="1" i="1" dirty="0">
                <a:solidFill>
                  <a:srgbClr val="700000"/>
                </a:solidFill>
                <a:latin typeface="Calibri" pitchFamily="34" charset="0"/>
              </a:rPr>
              <a:t>маршрутном листе указаны:</a:t>
            </a:r>
            <a:endParaRPr lang="ru-RU" sz="3600" i="1" dirty="0">
              <a:solidFill>
                <a:srgbClr val="700000"/>
              </a:solidFill>
              <a:latin typeface="Calibri" pitchFamily="34" charset="0"/>
            </a:endParaRPr>
          </a:p>
          <a:p>
            <a:pPr marL="366713" indent="-4763">
              <a:buNone/>
            </a:pPr>
            <a:r>
              <a:rPr lang="ru-RU" b="1" i="1" dirty="0" smtClean="0">
                <a:latin typeface="Calibri" pitchFamily="34" charset="0"/>
              </a:rPr>
              <a:t>- </a:t>
            </a:r>
            <a:r>
              <a:rPr lang="ru-RU" b="1" i="1" dirty="0">
                <a:latin typeface="Calibri" pitchFamily="34" charset="0"/>
              </a:rPr>
              <a:t>Объекты, которые предстоит исследовать, иногда в определенной  педагогом  последовательности (в иных случаях составление маршрута доверяется самим участникам путешествия).</a:t>
            </a:r>
            <a:endParaRPr lang="ru-RU" i="1" dirty="0">
              <a:latin typeface="Calibri" pitchFamily="34" charset="0"/>
            </a:endParaRPr>
          </a:p>
          <a:p>
            <a:pPr marL="361950" indent="0">
              <a:buNone/>
            </a:pPr>
            <a:r>
              <a:rPr lang="ru-RU" b="1" i="1" dirty="0">
                <a:latin typeface="Calibri" pitchFamily="34" charset="0"/>
              </a:rPr>
              <a:t>- Порядок действий учащихся при исследовании данных объектов.</a:t>
            </a:r>
            <a:endParaRPr lang="ru-RU" i="1" dirty="0">
              <a:latin typeface="Calibri" pitchFamily="34" charset="0"/>
            </a:endParaRPr>
          </a:p>
          <a:p>
            <a:pPr marL="361950" indent="0">
              <a:buNone/>
            </a:pPr>
            <a:r>
              <a:rPr lang="ru-RU" b="1" i="1" dirty="0">
                <a:latin typeface="Calibri" pitchFamily="34" charset="0"/>
              </a:rPr>
              <a:t>- Вопросы, которые позволят сконцентрировать внимание учащихся, побудить их тщательно рассматривать и исследовать предлагаемые артефакты, анализировать информацию.</a:t>
            </a:r>
            <a:endParaRPr lang="ru-RU" i="1" dirty="0">
              <a:latin typeface="Calibri" pitchFamily="34" charset="0"/>
            </a:endParaRPr>
          </a:p>
          <a:p>
            <a:pPr marL="361950" indent="0">
              <a:buNone/>
            </a:pPr>
            <a:r>
              <a:rPr lang="ru-RU" b="1" i="1" dirty="0">
                <a:latin typeface="Calibri" pitchFamily="34" charset="0"/>
              </a:rPr>
              <a:t>- Вопросы должны носить открытый характер, стимулировать учеников высказывать версии и предположения и аргументировать их обращаясь к объекту исследования. </a:t>
            </a:r>
            <a:endParaRPr lang="ru-RU" i="1" dirty="0">
              <a:latin typeface="Calibri" pitchFamily="34" charset="0"/>
            </a:endParaRPr>
          </a:p>
          <a:p>
            <a:endParaRPr lang="ru-RU" i="1"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t>Работа на </a:t>
            </a:r>
            <a:r>
              <a:rPr lang="ru-RU" sz="3200" b="1" dirty="0" smtClean="0"/>
              <a:t>маршруте</a:t>
            </a:r>
            <a:endParaRPr lang="ru-RU" sz="3200" dirty="0"/>
          </a:p>
        </p:txBody>
      </p:sp>
      <p:sp>
        <p:nvSpPr>
          <p:cNvPr id="3" name="Содержимое 2"/>
          <p:cNvSpPr>
            <a:spLocks noGrp="1"/>
          </p:cNvSpPr>
          <p:nvPr>
            <p:ph idx="1"/>
          </p:nvPr>
        </p:nvSpPr>
        <p:spPr>
          <a:xfrm>
            <a:off x="214282" y="1214422"/>
            <a:ext cx="8715436" cy="5429288"/>
          </a:xfrm>
        </p:spPr>
        <p:txBody>
          <a:bodyPr>
            <a:normAutofit fontScale="47500" lnSpcReduction="20000"/>
          </a:bodyPr>
          <a:lstStyle/>
          <a:p>
            <a:pPr marL="0" indent="0">
              <a:buNone/>
            </a:pPr>
            <a:r>
              <a:rPr lang="ru-RU" b="1" dirty="0"/>
              <a:t>Основной частью образовательного путешествия является самостоятельная работа учащихся на маршруте. Который может пролегать как в реальном, так и в виртуальном пространстве</a:t>
            </a:r>
            <a:r>
              <a:rPr lang="ru-RU" b="1" dirty="0" smtClean="0"/>
              <a:t>.</a:t>
            </a:r>
          </a:p>
          <a:p>
            <a:pPr>
              <a:buNone/>
            </a:pPr>
            <a:endParaRPr lang="ru-RU" dirty="0"/>
          </a:p>
          <a:p>
            <a:pPr marL="0" indent="0">
              <a:buNone/>
            </a:pPr>
            <a:r>
              <a:rPr lang="ru-RU" b="1" dirty="0" smtClean="0"/>
              <a:t>Образовательное </a:t>
            </a:r>
            <a:r>
              <a:rPr lang="ru-RU" b="1" dirty="0"/>
              <a:t>путешествие предполагает работу детей в малых группах, по 6-9 человек, в зависимости от возраста участников. Каждый, из которых может получить как индивидуальный, так и групповой маршрут</a:t>
            </a:r>
            <a:r>
              <a:rPr lang="ru-RU" b="1" dirty="0" smtClean="0"/>
              <a:t>.</a:t>
            </a:r>
          </a:p>
          <a:p>
            <a:pPr>
              <a:buNone/>
            </a:pPr>
            <a:endParaRPr lang="ru-RU" dirty="0"/>
          </a:p>
          <a:p>
            <a:pPr marL="0" indent="0">
              <a:buNone/>
            </a:pPr>
            <a:r>
              <a:rPr lang="ru-RU" b="1" dirty="0" smtClean="0"/>
              <a:t>Совокупность </a:t>
            </a:r>
            <a:r>
              <a:rPr lang="ru-RU" b="1" dirty="0"/>
              <a:t>исследований, совершенных учениками на разных маршрутах, дает возможность изучить проблему многогранно, посмотреть на нее с разных точек зрения, а в дальнейшем обсудить различные ее аспекты</a:t>
            </a:r>
            <a:r>
              <a:rPr lang="ru-RU" b="1" dirty="0" smtClean="0"/>
              <a:t>.</a:t>
            </a:r>
          </a:p>
          <a:p>
            <a:pPr>
              <a:buNone/>
            </a:pPr>
            <a:endParaRPr lang="ru-RU" dirty="0"/>
          </a:p>
          <a:p>
            <a:pPr marL="0" indent="0">
              <a:buNone/>
            </a:pPr>
            <a:r>
              <a:rPr lang="ru-RU" b="1" dirty="0" smtClean="0"/>
              <a:t>На </a:t>
            </a:r>
            <a:r>
              <a:rPr lang="ru-RU" b="1" dirty="0"/>
              <a:t>первых порах, пока у учащихся нет определенных навыков исследовательской деятельности, предпочтительнее, чтобы каждую группу сопровождал педагог. Во время работы на маршруте он направляет внимание на тщательное изучение объекта, помогает найти пути получения информации, организует исследовательскую деятельность</a:t>
            </a:r>
            <a:r>
              <a:rPr lang="ru-RU" b="1" dirty="0" smtClean="0"/>
              <a:t>.</a:t>
            </a:r>
          </a:p>
          <a:p>
            <a:pPr>
              <a:buNone/>
            </a:pPr>
            <a:endParaRPr lang="ru-RU" dirty="0"/>
          </a:p>
          <a:p>
            <a:pPr marL="0" indent="0">
              <a:buNone/>
            </a:pPr>
            <a:r>
              <a:rPr lang="ru-RU" b="1" dirty="0" smtClean="0"/>
              <a:t>Не </a:t>
            </a:r>
            <a:r>
              <a:rPr lang="ru-RU" b="1" dirty="0"/>
              <a:t>менее важно научить детей работать в группе: выслушивать суждения каждого участника путешествия, настраивать учащихся помнить, что каждый имеет право на свою точку зрения; принимать к обсуждению все возможные версии и гипотезы, корректировать собственные представления в процессе обсуждения, вести конструктивный диалог</a:t>
            </a:r>
            <a:r>
              <a:rPr lang="ru-RU" b="1" dirty="0" smtClean="0"/>
              <a:t>.</a:t>
            </a:r>
            <a:r>
              <a:rPr lang="ru-RU" b="1" dirty="0"/>
              <a:t> </a:t>
            </a:r>
            <a:endParaRPr lang="ru-RU" b="1" dirty="0" smtClean="0"/>
          </a:p>
          <a:p>
            <a:pPr>
              <a:buNone/>
            </a:pPr>
            <a:endParaRPr lang="ru-RU" dirty="0"/>
          </a:p>
          <a:p>
            <a:pPr marL="0" indent="0">
              <a:buNone/>
            </a:pPr>
            <a:r>
              <a:rPr lang="ru-RU" b="1" dirty="0"/>
              <a:t>Возможно, что, изучая предлагаемые объекты, путешественники, столкнутся с «неразрешимыми» вопросами. Задача педагога заключается не в том, чтобы дать готовые ответы, а в том, чтобы указать возможные пути поиска недостающей информации. Результатом этого могут стать последующие самостоятельные исследования.</a:t>
            </a:r>
            <a:endParaRPr lang="ru-RU" dirty="0"/>
          </a:p>
          <a:p>
            <a:endParaRPr lang="ru-RU" dirty="0"/>
          </a:p>
        </p:txBody>
      </p:sp>
      <p:sp>
        <p:nvSpPr>
          <p:cNvPr id="7" name="4-конечная звезда 6"/>
          <p:cNvSpPr/>
          <p:nvPr/>
        </p:nvSpPr>
        <p:spPr>
          <a:xfrm>
            <a:off x="6572264" y="357166"/>
            <a:ext cx="485772" cy="485772"/>
          </a:xfrm>
          <a:prstGeom prst="star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8" name="4-конечная звезда 7"/>
          <p:cNvSpPr/>
          <p:nvPr/>
        </p:nvSpPr>
        <p:spPr>
          <a:xfrm rot="1341879">
            <a:off x="1217125" y="359876"/>
            <a:ext cx="485772" cy="485772"/>
          </a:xfrm>
          <a:prstGeom prst="star4">
            <a:avLst>
              <a:gd name="adj" fmla="val 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1" name="4-конечная звезда 10"/>
          <p:cNvSpPr/>
          <p:nvPr/>
        </p:nvSpPr>
        <p:spPr>
          <a:xfrm rot="1619554">
            <a:off x="7727615" y="6084550"/>
            <a:ext cx="485772" cy="485772"/>
          </a:xfrm>
          <a:prstGeom prst="star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12" name="4-конечная звезда 11"/>
          <p:cNvSpPr/>
          <p:nvPr/>
        </p:nvSpPr>
        <p:spPr>
          <a:xfrm rot="1784703">
            <a:off x="3088868" y="6089272"/>
            <a:ext cx="485772" cy="485772"/>
          </a:xfrm>
          <a:prstGeom prst="star4">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t>Примерная тематика исследовательских маршрутов:</a:t>
            </a:r>
            <a:r>
              <a:rPr lang="ru-RU" sz="3200" dirty="0" smtClean="0"/>
              <a:t/>
            </a:r>
            <a:br>
              <a:rPr lang="ru-RU" sz="3200" dirty="0" smtClean="0"/>
            </a:br>
            <a:endParaRPr lang="ru-RU" sz="3200" dirty="0"/>
          </a:p>
        </p:txBody>
      </p:sp>
      <p:sp>
        <p:nvSpPr>
          <p:cNvPr id="3" name="Содержимое 2"/>
          <p:cNvSpPr>
            <a:spLocks noGrp="1"/>
          </p:cNvSpPr>
          <p:nvPr>
            <p:ph idx="1"/>
          </p:nvPr>
        </p:nvSpPr>
        <p:spPr/>
        <p:txBody>
          <a:bodyPr>
            <a:normAutofit fontScale="55000" lnSpcReduction="20000"/>
          </a:bodyPr>
          <a:lstStyle/>
          <a:p>
            <a:pPr lvl="0"/>
            <a:r>
              <a:rPr lang="ru-RU" b="1" dirty="0" smtClean="0"/>
              <a:t> «Весь мир – театр, все мы лишь актеры и каждый в нем играет свою роль…».</a:t>
            </a:r>
            <a:endParaRPr lang="ru-RU" dirty="0" smtClean="0"/>
          </a:p>
          <a:p>
            <a:pPr lvl="0"/>
            <a:r>
              <a:rPr lang="ru-RU" b="1" dirty="0" smtClean="0"/>
              <a:t>«История создания трагедии У.Шекспира «Ромео и Джульетта».</a:t>
            </a:r>
            <a:endParaRPr lang="ru-RU" dirty="0" smtClean="0"/>
          </a:p>
          <a:p>
            <a:pPr lvl="0"/>
            <a:r>
              <a:rPr lang="ru-RU" b="1" dirty="0" smtClean="0"/>
              <a:t> «Развитие культуры в Италии в 14-15вв.»</a:t>
            </a:r>
            <a:endParaRPr lang="ru-RU" dirty="0" smtClean="0"/>
          </a:p>
          <a:p>
            <a:pPr lvl="0"/>
            <a:r>
              <a:rPr lang="ru-RU" b="1" dirty="0" smtClean="0"/>
              <a:t>«Особенности понятия мира и человека в 14-15 вв. в сравнительном аспекте с современностью».</a:t>
            </a:r>
            <a:endParaRPr lang="ru-RU" dirty="0" smtClean="0"/>
          </a:p>
          <a:p>
            <a:pPr lvl="0"/>
            <a:r>
              <a:rPr lang="ru-RU" b="1" dirty="0" smtClean="0"/>
              <a:t>«Город Верона в эпоху Ромео и Джульетты».</a:t>
            </a:r>
            <a:endParaRPr lang="ru-RU" dirty="0" smtClean="0"/>
          </a:p>
          <a:p>
            <a:pPr lvl="0"/>
            <a:r>
              <a:rPr lang="ru-RU" b="1" dirty="0" smtClean="0"/>
              <a:t>«Реализм в произведении Шекспира «Ромео и Джульетта».</a:t>
            </a:r>
            <a:endParaRPr lang="ru-RU" dirty="0" smtClean="0"/>
          </a:p>
          <a:p>
            <a:pPr lvl="0"/>
            <a:r>
              <a:rPr lang="ru-RU" b="1" dirty="0" smtClean="0"/>
              <a:t>«Поведение главных героев Шекспира «Ромео и Джульетта» с позиции теории З.Фрейда и Э. </a:t>
            </a:r>
            <a:r>
              <a:rPr lang="ru-RU" b="1" dirty="0" err="1" smtClean="0"/>
              <a:t>Фромма</a:t>
            </a:r>
            <a:r>
              <a:rPr lang="ru-RU" b="1" dirty="0" smtClean="0"/>
              <a:t>».</a:t>
            </a:r>
            <a:endParaRPr lang="ru-RU" dirty="0" smtClean="0"/>
          </a:p>
          <a:p>
            <a:pPr lvl="0"/>
            <a:r>
              <a:rPr lang="ru-RU" b="1" dirty="0" smtClean="0"/>
              <a:t>Влияние трагедии У. Шекспира «Ромео и Джульетта» на формирование  отношения подростков к проблеме любви и смерти».</a:t>
            </a:r>
            <a:endParaRPr lang="ru-RU" dirty="0" smtClean="0"/>
          </a:p>
          <a:p>
            <a:pPr lvl="0"/>
            <a:r>
              <a:rPr lang="ru-RU" b="1" dirty="0" smtClean="0"/>
              <a:t>«История перевода трагедии У. Шекспира «Ромео и Джульетта» на русский язык».</a:t>
            </a:r>
            <a:endParaRPr lang="ru-RU" dirty="0" smtClean="0"/>
          </a:p>
          <a:p>
            <a:pPr lvl="0"/>
            <a:r>
              <a:rPr lang="ru-RU" b="1" dirty="0" smtClean="0"/>
              <a:t> « Ромео и Джульетта» - фильмы знаменитые и забытые»</a:t>
            </a:r>
            <a:endParaRPr lang="ru-RU" dirty="0" smtClean="0"/>
          </a:p>
          <a:p>
            <a:pPr lvl="0"/>
            <a:r>
              <a:rPr lang="ru-RU" b="1" dirty="0" smtClean="0"/>
              <a:t> « Актуальность трагедии У.Шекспира «Ромео и Джульетта» в наши дни».</a:t>
            </a:r>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Маршрутный лист</a:t>
            </a:r>
            <a:r>
              <a:rPr lang="ru-RU" dirty="0" smtClean="0"/>
              <a:t/>
            </a:r>
            <a:br>
              <a:rPr lang="ru-RU" dirty="0" smtClean="0"/>
            </a:br>
            <a:endParaRPr lang="ru-RU" dirty="0"/>
          </a:p>
        </p:txBody>
      </p:sp>
      <p:sp>
        <p:nvSpPr>
          <p:cNvPr id="3" name="Содержимое 2"/>
          <p:cNvSpPr>
            <a:spLocks noGrp="1"/>
          </p:cNvSpPr>
          <p:nvPr>
            <p:ph idx="1"/>
          </p:nvPr>
        </p:nvSpPr>
        <p:spPr>
          <a:xfrm>
            <a:off x="428596" y="928670"/>
            <a:ext cx="4786346" cy="2500330"/>
          </a:xfrm>
        </p:spPr>
        <p:txBody>
          <a:bodyPr>
            <a:normAutofit fontScale="47500" lnSpcReduction="20000"/>
          </a:bodyPr>
          <a:lstStyle/>
          <a:p>
            <a:pPr>
              <a:buNone/>
            </a:pPr>
            <a:r>
              <a:rPr lang="ru-RU" b="1" dirty="0" smtClean="0"/>
              <a:t> </a:t>
            </a:r>
            <a:endParaRPr lang="ru-RU" dirty="0" smtClean="0"/>
          </a:p>
          <a:p>
            <a:r>
              <a:rPr lang="ru-RU" sz="4400" b="1" dirty="0" smtClean="0"/>
              <a:t>Тема:  «Весь мир – театр, все мы лишь актеры и каждый в нем играет свою роль…».</a:t>
            </a:r>
          </a:p>
          <a:p>
            <a:r>
              <a:rPr lang="ru-RU" dirty="0" smtClean="0"/>
              <a:t> </a:t>
            </a:r>
          </a:p>
          <a:p>
            <a:r>
              <a:rPr lang="ru-RU" b="1" dirty="0" smtClean="0"/>
              <a:t>Вопрос – проблема:</a:t>
            </a:r>
            <a:r>
              <a:rPr lang="ru-RU" dirty="0" smtClean="0"/>
              <a:t> «Свободен ли человек в выборе своих поступков?».</a:t>
            </a:r>
          </a:p>
          <a:p>
            <a:r>
              <a:rPr lang="ru-RU" dirty="0" smtClean="0"/>
              <a:t>»Возможно ли другое окончание истории Ромео и Джульетты? Или все было предрешено?».</a:t>
            </a:r>
          </a:p>
          <a:p>
            <a:pPr>
              <a:buNone/>
            </a:pPr>
            <a:endParaRPr lang="ru-RU" dirty="0" smtClean="0"/>
          </a:p>
          <a:p>
            <a:endParaRPr lang="ru-RU" dirty="0"/>
          </a:p>
        </p:txBody>
      </p:sp>
      <p:pic>
        <p:nvPicPr>
          <p:cNvPr id="1026" name="Picture 2" descr="C:\Documents and Settings\тмрг\Рабочий стол\саше\иллюстрации\шекспир\two_faces_by_Nigrita.jpg"/>
          <p:cNvPicPr>
            <a:picLocks noChangeAspect="1" noChangeArrowheads="1"/>
          </p:cNvPicPr>
          <p:nvPr/>
        </p:nvPicPr>
        <p:blipFill>
          <a:blip r:embed="rId2" cstate="print"/>
          <a:srcRect/>
          <a:stretch>
            <a:fillRect/>
          </a:stretch>
        </p:blipFill>
        <p:spPr bwMode="auto">
          <a:xfrm>
            <a:off x="6643702" y="357166"/>
            <a:ext cx="2071702" cy="3495997"/>
          </a:xfrm>
          <a:prstGeom prst="rect">
            <a:avLst/>
          </a:prstGeom>
          <a:ln>
            <a:noFill/>
          </a:ln>
          <a:effectLst>
            <a:softEdge rad="112500"/>
          </a:effectLst>
        </p:spPr>
      </p:pic>
      <p:pic>
        <p:nvPicPr>
          <p:cNvPr id="1027" name="Picture 3" descr="C:\Documents and Settings\тмрг\Рабочий стол\саше\иллюстрации\шекспир\402px-DickseeRomeoandJuliet.jpg"/>
          <p:cNvPicPr>
            <a:picLocks noChangeAspect="1" noChangeArrowheads="1"/>
          </p:cNvPicPr>
          <p:nvPr/>
        </p:nvPicPr>
        <p:blipFill>
          <a:blip r:embed="rId3" cstate="print"/>
          <a:srcRect/>
          <a:stretch>
            <a:fillRect/>
          </a:stretch>
        </p:blipFill>
        <p:spPr bwMode="auto">
          <a:xfrm>
            <a:off x="357158" y="3368588"/>
            <a:ext cx="2338391" cy="3489412"/>
          </a:xfrm>
          <a:prstGeom prst="rect">
            <a:avLst/>
          </a:prstGeom>
          <a:ln>
            <a:noFill/>
          </a:ln>
          <a:effectLst>
            <a:softEdge rad="112500"/>
          </a:effectLst>
        </p:spPr>
      </p:pic>
      <p:sp>
        <p:nvSpPr>
          <p:cNvPr id="7" name="TextBox 6"/>
          <p:cNvSpPr txBox="1"/>
          <p:nvPr/>
        </p:nvSpPr>
        <p:spPr>
          <a:xfrm>
            <a:off x="3214678" y="3929066"/>
            <a:ext cx="5357850" cy="2646878"/>
          </a:xfrm>
          <a:prstGeom prst="rect">
            <a:avLst/>
          </a:prstGeom>
          <a:noFill/>
        </p:spPr>
        <p:txBody>
          <a:bodyPr wrap="square" rtlCol="0">
            <a:spAutoFit/>
          </a:bodyPr>
          <a:lstStyle/>
          <a:p>
            <a:r>
              <a:rPr lang="ru-RU" sz="1600" b="1" dirty="0" smtClean="0"/>
              <a:t>Структура путешествия:</a:t>
            </a:r>
          </a:p>
          <a:p>
            <a:r>
              <a:rPr lang="ru-RU" sz="1600" dirty="0" smtClean="0"/>
              <a:t>1.»Театр – это жизнь!» - Маски носят все, разница лишь в том, что в театре роль предлагает режиссер, а в жизни каждый выбирает ее самостоятельно.</a:t>
            </a:r>
          </a:p>
          <a:p>
            <a:r>
              <a:rPr lang="ru-RU" sz="1600" dirty="0" smtClean="0"/>
              <a:t>2.»Ромео и Джульетта»: театр жизни, –  столкновение любви и ненависти, добра и зла.</a:t>
            </a:r>
          </a:p>
          <a:p>
            <a:r>
              <a:rPr lang="ru-RU" sz="1600" dirty="0" smtClean="0"/>
              <a:t>3.Роли женские и мужские – каждый играет свою роль.</a:t>
            </a:r>
          </a:p>
          <a:p>
            <a:r>
              <a:rPr lang="ru-RU" sz="1600" dirty="0" smtClean="0"/>
              <a:t>4.»Весь мир – театр!» - искусство театра, как нельзя лучше отражает динамику жизни.</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 Тема: «Особенности понятия мира и человека в 14 – 15 веках, на примере героев трагедии Шекспира «Ромео и Джульетта».</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357158" y="1285860"/>
            <a:ext cx="5900750" cy="5357850"/>
          </a:xfrm>
        </p:spPr>
        <p:txBody>
          <a:bodyPr>
            <a:normAutofit fontScale="55000" lnSpcReduction="20000"/>
          </a:bodyPr>
          <a:lstStyle/>
          <a:p>
            <a:pPr>
              <a:buNone/>
            </a:pPr>
            <a:endParaRPr lang="ru-RU" dirty="0" smtClean="0"/>
          </a:p>
          <a:p>
            <a:r>
              <a:rPr lang="ru-RU" b="1" dirty="0" smtClean="0"/>
              <a:t>Вопрос – проблема</a:t>
            </a:r>
            <a:r>
              <a:rPr lang="ru-RU" dirty="0" smtClean="0"/>
              <a:t>: Смешение религиозной и светской морали определяли поступки и мировоззрение человека в эпоху Возрождения.  Как Шекспир показал это на примере героев    трагедии «Ромео и Джульетта»?</a:t>
            </a:r>
          </a:p>
          <a:p>
            <a:r>
              <a:rPr lang="ru-RU" dirty="0" smtClean="0"/>
              <a:t> </a:t>
            </a:r>
          </a:p>
          <a:p>
            <a:r>
              <a:rPr lang="ru-RU" b="1" dirty="0" smtClean="0"/>
              <a:t>Структура путешествия</a:t>
            </a:r>
            <a:r>
              <a:rPr lang="ru-RU" dirty="0" smtClean="0"/>
              <a:t>:</a:t>
            </a:r>
          </a:p>
          <a:p>
            <a:r>
              <a:rPr lang="ru-RU" dirty="0" smtClean="0"/>
              <a:t>1.Творчество Шекспира в зеркале мировосприятия в эпоху Возрождения – </a:t>
            </a:r>
          </a:p>
          <a:p>
            <a:r>
              <a:rPr lang="ru-RU" dirty="0" smtClean="0"/>
              <a:t>2. Особенности мировосприятия человека эпохи Возрождения – он созидает новый мир, создает красоту, творит самого себя.</a:t>
            </a:r>
          </a:p>
          <a:p>
            <a:r>
              <a:rPr lang="ru-RU" dirty="0" smtClean="0"/>
              <a:t>3. Понимание мира и человека с религиозной и светской точки зрения.</a:t>
            </a:r>
          </a:p>
          <a:p>
            <a:r>
              <a:rPr lang="ru-RU" dirty="0" smtClean="0"/>
              <a:t>4. Концепция мира и человека в трагедии Шекспира «Ромео и Джульетта».</a:t>
            </a:r>
          </a:p>
          <a:p>
            <a:r>
              <a:rPr lang="ru-RU" dirty="0" smtClean="0"/>
              <a:t>5.Особенности понятия мира и человека в 14 веке в сравнительном аспекте с современностью.</a:t>
            </a:r>
          </a:p>
          <a:p>
            <a:endParaRPr lang="ru-RU" dirty="0"/>
          </a:p>
        </p:txBody>
      </p:sp>
      <p:pic>
        <p:nvPicPr>
          <p:cNvPr id="24578" name="Picture 2" descr="C:\Documents and Settings\тмрг\Рабочий стол\саше\иллюстрации\emblem.jpg"/>
          <p:cNvPicPr>
            <a:picLocks noChangeAspect="1" noChangeArrowheads="1"/>
          </p:cNvPicPr>
          <p:nvPr/>
        </p:nvPicPr>
        <p:blipFill>
          <a:blip r:embed="rId2" cstate="print"/>
          <a:srcRect/>
          <a:stretch>
            <a:fillRect/>
          </a:stretch>
        </p:blipFill>
        <p:spPr bwMode="auto">
          <a:xfrm>
            <a:off x="6286512" y="2071678"/>
            <a:ext cx="2643206" cy="291822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Тема: «Город Верона в эпоху Ромео и Джульетты».</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457200" y="1600200"/>
            <a:ext cx="7758138" cy="4472005"/>
          </a:xfrm>
        </p:spPr>
        <p:txBody>
          <a:bodyPr>
            <a:normAutofit/>
          </a:bodyPr>
          <a:lstStyle/>
          <a:p>
            <a:pPr>
              <a:buNone/>
            </a:pPr>
            <a:endParaRPr lang="ru-RU" dirty="0" smtClean="0"/>
          </a:p>
          <a:p>
            <a:r>
              <a:rPr lang="ru-RU" sz="1600" dirty="0" smtClean="0"/>
              <a:t>Вопрос – проблема: Любая среда порождает своих героев. Способствовала ли атмосфера города развитию событий, так как описал это Шекспир в трагедии «Ромео и Джульетта»?</a:t>
            </a:r>
          </a:p>
          <a:p>
            <a:r>
              <a:rPr lang="ru-RU" sz="1600" dirty="0" smtClean="0"/>
              <a:t> </a:t>
            </a:r>
          </a:p>
          <a:p>
            <a:r>
              <a:rPr lang="ru-RU" sz="1600" dirty="0" smtClean="0"/>
              <a:t>Структура путешествия:</a:t>
            </a:r>
          </a:p>
          <a:p>
            <a:pPr lvl="0"/>
            <a:r>
              <a:rPr lang="ru-RU" sz="1600" dirty="0" smtClean="0"/>
              <a:t>Какая вы, госпожа Верона?</a:t>
            </a:r>
          </a:p>
          <a:p>
            <a:pPr lvl="0"/>
            <a:r>
              <a:rPr lang="ru-RU" sz="1600" dirty="0" smtClean="0"/>
              <a:t>Традиции семьи и брака во времена Ромео и Джульетты.</a:t>
            </a:r>
          </a:p>
          <a:p>
            <a:pPr lvl="0"/>
            <a:r>
              <a:rPr lang="ru-RU" sz="1600" dirty="0" smtClean="0"/>
              <a:t>Город Верона и жизнь его обитателей.</a:t>
            </a:r>
          </a:p>
          <a:p>
            <a:pPr lvl="0"/>
            <a:r>
              <a:rPr lang="ru-RU" sz="1600" dirty="0" smtClean="0"/>
              <a:t>Традиции вендетты в Италии.</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1215</Words>
  <Application>Microsoft Office PowerPoint</Application>
  <PresentationFormat>Экран (4:3)</PresentationFormat>
  <Paragraphs>125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Образовательное путешествие</vt:lpstr>
      <vt:lpstr>Применение метода «Образовательное путешествие» на уроке  - мировая художественная культура. ( Автор  методики - И. М. Гревс)</vt:lpstr>
      <vt:lpstr>Организация образовательного путешествия.   Подготовка к  путешествию.</vt:lpstr>
      <vt:lpstr>Маршрутный лист</vt:lpstr>
      <vt:lpstr>Работа на маршруте</vt:lpstr>
      <vt:lpstr>Примерная тематика исследовательских маршрутов: </vt:lpstr>
      <vt:lpstr>Маршрутный лист </vt:lpstr>
      <vt:lpstr> Тема: «Особенности понятия мира и человека в 14 – 15 веках, на примере героев трагедии Шекспира «Ромео и Джульетта». </vt:lpstr>
      <vt:lpstr>Тема: «Город Верона в эпоху Ромео и Джульетты». </vt:lpstr>
      <vt:lpstr>Тема: «Город Верона в эпоху Ромео и Джульетты». </vt:lpstr>
      <vt:lpstr> Тема:  «Реализм в произведении Шекспира «Ромео и Джульетта». </vt:lpstr>
      <vt:lpstr>Тема: « Ромео и Джульетта» - фильмы знаменитые и забытые». </vt:lpstr>
      <vt:lpstr>Заключительная часть работы, Защита.</vt:lpstr>
      <vt:lpstr>Слайд 14</vt:lpstr>
      <vt:lpstr>Литературно-музыкальная гостиная «Два сердца, но одна любовь…»</vt:lpstr>
    </vt:vector>
  </TitlesOfParts>
  <Company>home"TMRG"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Образовательное путешествие</dc:title>
  <dc:creator>ло</dc:creator>
  <cp:lastModifiedBy>Ксюта</cp:lastModifiedBy>
  <cp:revision>23</cp:revision>
  <dcterms:created xsi:type="dcterms:W3CDTF">2012-12-19T00:18:01Z</dcterms:created>
  <dcterms:modified xsi:type="dcterms:W3CDTF">2013-03-08T06:42:25Z</dcterms:modified>
</cp:coreProperties>
</file>