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sldIdLst>
    <p:sldId id="256" r:id="rId2"/>
    <p:sldId id="262" r:id="rId3"/>
    <p:sldId id="261" r:id="rId4"/>
    <p:sldId id="258" r:id="rId5"/>
    <p:sldId id="257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8A33-B883-440F-8825-002EB9EE9580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A976-3BEB-4115-B98B-7FFD5AA88A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8A33-B883-440F-8825-002EB9EE9580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A976-3BEB-4115-B98B-7FFD5AA88A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8A33-B883-440F-8825-002EB9EE9580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A976-3BEB-4115-B98B-7FFD5AA88A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8A33-B883-440F-8825-002EB9EE9580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A976-3BEB-4115-B98B-7FFD5AA88A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8A33-B883-440F-8825-002EB9EE9580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A976-3BEB-4115-B98B-7FFD5AA88A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8A33-B883-440F-8825-002EB9EE9580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A976-3BEB-4115-B98B-7FFD5AA88A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8A33-B883-440F-8825-002EB9EE9580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A976-3BEB-4115-B98B-7FFD5AA88A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8A33-B883-440F-8825-002EB9EE9580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A976-3BEB-4115-B98B-7FFD5AA88A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8A33-B883-440F-8825-002EB9EE9580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A976-3BEB-4115-B98B-7FFD5AA88A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8A33-B883-440F-8825-002EB9EE9580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A976-3BEB-4115-B98B-7FFD5AA88A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8A33-B883-440F-8825-002EB9EE9580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17FCA976-3BEB-4115-B98B-7FFD5AA88A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0E98A33-B883-440F-8825-002EB9EE9580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7FCA976-3BEB-4115-B98B-7FFD5AA88A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8229600" cy="1877391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Рынок земли и природных ресурсов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004048" y="5002142"/>
            <a:ext cx="3924944" cy="1200329"/>
          </a:xfrm>
          <a:prstGeom prst="rect">
            <a:avLst/>
          </a:prstGeom>
          <a:noFill/>
        </p:spPr>
        <p:txBody>
          <a:bodyPr wrap="square" rtlCol="0" anchor="ctr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b="1" dirty="0">
                <a:ln/>
                <a:solidFill>
                  <a:schemeClr val="accent3"/>
                </a:solidFill>
              </a:rPr>
              <a:t>Преподаватель истории  и обществознания </a:t>
            </a:r>
          </a:p>
          <a:p>
            <a:pPr algn="ctr"/>
            <a:r>
              <a:rPr lang="ru-RU" b="1" dirty="0">
                <a:ln/>
                <a:solidFill>
                  <a:schemeClr val="accent3"/>
                </a:solidFill>
              </a:rPr>
              <a:t>МБОУ «СОШ № 48» г. Владивостока </a:t>
            </a:r>
          </a:p>
          <a:p>
            <a:pPr algn="ctr"/>
            <a:r>
              <a:rPr lang="ru-RU" b="1" dirty="0">
                <a:ln/>
                <a:solidFill>
                  <a:schemeClr val="accent3"/>
                </a:solidFill>
              </a:rPr>
              <a:t>Шабалина Светлана 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Николаевна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95400"/>
          </a:xfrm>
        </p:spPr>
        <p:txBody>
          <a:bodyPr/>
          <a:lstStyle/>
          <a:p>
            <a:pPr algn="ctr"/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Функции государства по регулированию рынка земли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Земля фактор производства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Вид природных ресурсов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Рынок земли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Земельная рента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Предоставление земли</a:t>
            </a:r>
            <a:endParaRPr lang="ru-RU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259632" y="1124744"/>
            <a:ext cx="7056784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Функции государства по регулированию рынка земли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2348880"/>
            <a:ext cx="2592288" cy="8640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Определение механизмов оплаты за землю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19872" y="2348880"/>
            <a:ext cx="2592288" cy="8640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Определение правил и норм оплаты за землю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28184" y="2348880"/>
            <a:ext cx="2592288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Определение правил передачи земли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3573016"/>
            <a:ext cx="2664296" cy="25202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Земельный налог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Арендный платеж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Нормативная цена на городскую и сельскохозяйственную землю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19872" y="3645024"/>
            <a:ext cx="2592288" cy="24482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Ставка земельного налога и срок его выплаты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Арендная ставка и условия </a:t>
            </a:r>
            <a:r>
              <a:rPr lang="ru-RU" dirty="0" err="1" smtClean="0"/>
              <a:t>арендны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Классификация земель и нормативных ставок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372200" y="3645024"/>
            <a:ext cx="2448272" cy="24482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Договор купли – продажи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Договор аренды</a:t>
            </a:r>
          </a:p>
          <a:p>
            <a:pPr algn="ctr">
              <a:buFont typeface="Wingdings" pitchFamily="2" charset="2"/>
              <a:buChar char="ü"/>
            </a:pPr>
            <a:endParaRPr lang="ru-RU" dirty="0" smtClean="0"/>
          </a:p>
        </p:txBody>
      </p:sp>
      <p:cxnSp>
        <p:nvCxnSpPr>
          <p:cNvPr id="11" name="Прямая со стрелкой 10"/>
          <p:cNvCxnSpPr>
            <a:stCxn id="3" idx="2"/>
          </p:cNvCxnSpPr>
          <p:nvPr/>
        </p:nvCxnSpPr>
        <p:spPr>
          <a:xfrm rot="5400000">
            <a:off x="3131840" y="620688"/>
            <a:ext cx="432048" cy="2880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3" idx="2"/>
          </p:cNvCxnSpPr>
          <p:nvPr/>
        </p:nvCxnSpPr>
        <p:spPr>
          <a:xfrm rot="5400000">
            <a:off x="4572000" y="2060848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3" idx="2"/>
          </p:cNvCxnSpPr>
          <p:nvPr/>
        </p:nvCxnSpPr>
        <p:spPr>
          <a:xfrm rot="16200000" flipH="1">
            <a:off x="5976156" y="656692"/>
            <a:ext cx="432048" cy="28083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4" idx="2"/>
          </p:cNvCxnSpPr>
          <p:nvPr/>
        </p:nvCxnSpPr>
        <p:spPr>
          <a:xfrm rot="5400000">
            <a:off x="1763688" y="3356992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5" idx="2"/>
          </p:cNvCxnSpPr>
          <p:nvPr/>
        </p:nvCxnSpPr>
        <p:spPr>
          <a:xfrm rot="5400000">
            <a:off x="4535996" y="3392996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6" idx="2"/>
          </p:cNvCxnSpPr>
          <p:nvPr/>
        </p:nvCxnSpPr>
        <p:spPr>
          <a:xfrm rot="16200000" flipH="1">
            <a:off x="7380312" y="3356992"/>
            <a:ext cx="360040" cy="72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23728" y="1412776"/>
            <a:ext cx="5184576" cy="10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Земля фактор производства</a:t>
            </a:r>
            <a:endParaRPr lang="ru-RU" sz="28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43608" y="3645024"/>
            <a:ext cx="3456384" cy="151216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Земля – это собственно земельные налоги</a:t>
            </a:r>
          </a:p>
          <a:p>
            <a:pPr algn="ctr"/>
            <a:r>
              <a:rPr lang="ru-RU" sz="2000" dirty="0" smtClean="0"/>
              <a:t>( в узком смысле слова)</a:t>
            </a:r>
            <a:endParaRPr lang="ru-RU" sz="2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4048" y="3645024"/>
            <a:ext cx="3456384" cy="23042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Земля  - это все используемые в производственном я – это процессе естественные ресурсы</a:t>
            </a:r>
          </a:p>
          <a:p>
            <a:pPr algn="ctr"/>
            <a:r>
              <a:rPr lang="ru-RU" sz="2000" dirty="0" smtClean="0"/>
              <a:t>( в широком смысле слова)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476672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Рынок земли и природных ресурсов</a:t>
            </a:r>
            <a:endParaRPr lang="ru-RU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1" name="Прямая со стрелкой 10"/>
          <p:cNvCxnSpPr>
            <a:stCxn id="2" idx="2"/>
          </p:cNvCxnSpPr>
          <p:nvPr/>
        </p:nvCxnSpPr>
        <p:spPr>
          <a:xfrm rot="5400000">
            <a:off x="3131840" y="1988840"/>
            <a:ext cx="1152128" cy="2016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2" idx="2"/>
          </p:cNvCxnSpPr>
          <p:nvPr/>
        </p:nvCxnSpPr>
        <p:spPr>
          <a:xfrm rot="16200000" flipH="1">
            <a:off x="5148064" y="1988840"/>
            <a:ext cx="1152128" cy="2016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62074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Рынок земли и природных ресурсов</a:t>
            </a:r>
            <a:b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980728"/>
            <a:ext cx="8208912" cy="6480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Природные ресурсы – это совокупность природных сил, которые могут быть использованы в процессе создания товара, услуг и духовных ценностей.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916832"/>
            <a:ext cx="8136904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Виды природных ресурсов</a:t>
            </a:r>
            <a:endParaRPr lang="ru-RU" dirty="0"/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611560" y="2924944"/>
            <a:ext cx="3672408" cy="1080120"/>
          </a:xfrm>
          <a:prstGeom prst="snip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Неисчерпаемые </a:t>
            </a:r>
            <a:r>
              <a:rPr lang="ru-RU" dirty="0" smtClean="0"/>
              <a:t>- ресурсы которые остаются неизменными в результате длительного использования</a:t>
            </a:r>
            <a:endParaRPr lang="ru-RU" dirty="0"/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611560" y="4149080"/>
            <a:ext cx="3672408" cy="1080120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Исчерпаемые</a:t>
            </a:r>
            <a:r>
              <a:rPr lang="ru-RU" dirty="0" smtClean="0"/>
              <a:t> – ресурсы , которые исчезают  в результате длительного использования</a:t>
            </a:r>
            <a:endParaRPr lang="ru-RU" dirty="0"/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4932040" y="2924944"/>
            <a:ext cx="3672408" cy="1080120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Реальные</a:t>
            </a:r>
            <a:r>
              <a:rPr lang="ru-RU" dirty="0"/>
              <a:t> </a:t>
            </a:r>
            <a:r>
              <a:rPr lang="ru-RU" dirty="0" smtClean="0"/>
              <a:t>-  ресурсы, которые разведаны и используются</a:t>
            </a:r>
            <a:endParaRPr lang="ru-RU" dirty="0"/>
          </a:p>
        </p:txBody>
      </p:sp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4932040" y="4149080"/>
            <a:ext cx="3672408" cy="1008112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Потенциальные</a:t>
            </a:r>
            <a:r>
              <a:rPr lang="ru-RU" dirty="0" smtClean="0"/>
              <a:t> – ресурсы, которые прогнозируются и используются</a:t>
            </a:r>
            <a:endParaRPr lang="ru-RU" dirty="0"/>
          </a:p>
        </p:txBody>
      </p:sp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683568" y="5661248"/>
            <a:ext cx="3672408" cy="936104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Невозобновляемые </a:t>
            </a:r>
            <a:r>
              <a:rPr lang="ru-RU" dirty="0" smtClean="0"/>
              <a:t>– ресурсы, которые не подлежать восстановлению</a:t>
            </a:r>
            <a:endParaRPr lang="ru-RU" dirty="0"/>
          </a:p>
        </p:txBody>
      </p:sp>
      <p:sp>
        <p:nvSpPr>
          <p:cNvPr id="11" name="Прямоугольник с двумя вырезанными противолежащими углами 10"/>
          <p:cNvSpPr/>
          <p:nvPr/>
        </p:nvSpPr>
        <p:spPr>
          <a:xfrm>
            <a:off x="4932040" y="5661248"/>
            <a:ext cx="3600400" cy="936104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Возобновляемые</a:t>
            </a:r>
            <a:r>
              <a:rPr lang="ru-RU" dirty="0" smtClean="0"/>
              <a:t> -  ресурсы, которые восстанавливаются с течением времени 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>
            <a:stCxn id="5" idx="2"/>
          </p:cNvCxnSpPr>
          <p:nvPr/>
        </p:nvCxnSpPr>
        <p:spPr>
          <a:xfrm rot="16200000" flipH="1">
            <a:off x="3653898" y="3663026"/>
            <a:ext cx="1944216" cy="3600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endCxn id="6" idx="0"/>
          </p:cNvCxnSpPr>
          <p:nvPr/>
        </p:nvCxnSpPr>
        <p:spPr>
          <a:xfrm rot="10800000">
            <a:off x="4283968" y="3465004"/>
            <a:ext cx="360040" cy="1080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endCxn id="8" idx="2"/>
          </p:cNvCxnSpPr>
          <p:nvPr/>
        </p:nvCxnSpPr>
        <p:spPr>
          <a:xfrm flipV="1">
            <a:off x="4644008" y="3465004"/>
            <a:ext cx="288032" cy="1080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endCxn id="7" idx="0"/>
          </p:cNvCxnSpPr>
          <p:nvPr/>
        </p:nvCxnSpPr>
        <p:spPr>
          <a:xfrm rot="10800000" flipV="1">
            <a:off x="4283968" y="4653136"/>
            <a:ext cx="360040" cy="3600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644008" y="4653136"/>
            <a:ext cx="288032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1781690" y="4851158"/>
            <a:ext cx="360040" cy="111612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483768" y="5229200"/>
            <a:ext cx="4536504" cy="36004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562074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Рынок земли и природных ресурсов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980728"/>
            <a:ext cx="8280920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/>
              <a:t>Рынок земли </a:t>
            </a:r>
            <a:r>
              <a:rPr lang="ru-RU" dirty="0" smtClean="0"/>
              <a:t>– это  рынок, на котором в результате взаимодействия спроса на земельные участки со стороны домашних хозяйств  и фирм и предложения земельных участков формируются цены на </a:t>
            </a:r>
            <a:r>
              <a:rPr lang="ru-RU" dirty="0" err="1" smtClean="0"/>
              <a:t>земельныересурсы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-251742" y="3356992"/>
            <a:ext cx="2591494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043608" y="4653136"/>
            <a:ext cx="324036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539552" y="2204864"/>
            <a:ext cx="360040" cy="230425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2400" b="1" dirty="0" smtClean="0"/>
              <a:t>P</a:t>
            </a:r>
            <a:r>
              <a:rPr lang="ru-RU" b="1" dirty="0" smtClean="0"/>
              <a:t> (Арендная плата 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627784" y="4797152"/>
            <a:ext cx="3096344" cy="36004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ru-RU" b="1" dirty="0" smtClean="0"/>
              <a:t> (</a:t>
            </a:r>
            <a:r>
              <a:rPr lang="ru-RU" b="1" dirty="0"/>
              <a:t>З</a:t>
            </a:r>
            <a:r>
              <a:rPr lang="ru-RU" b="1" dirty="0" smtClean="0"/>
              <a:t>емельные участки)</a:t>
            </a:r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83568" y="4725144"/>
            <a:ext cx="432048" cy="36004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0</a:t>
            </a:r>
          </a:p>
        </p:txBody>
      </p:sp>
      <p:sp>
        <p:nvSpPr>
          <p:cNvPr id="16" name="Дуга 15"/>
          <p:cNvSpPr/>
          <p:nvPr/>
        </p:nvSpPr>
        <p:spPr>
          <a:xfrm rot="10800000">
            <a:off x="1259632" y="548680"/>
            <a:ext cx="5112568" cy="3888432"/>
          </a:xfrm>
          <a:prstGeom prst="arc">
            <a:avLst>
              <a:gd name="adj1" fmla="val 16291847"/>
              <a:gd name="adj2" fmla="val 156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043608" y="3789040"/>
            <a:ext cx="8640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647564" y="3392996"/>
            <a:ext cx="252028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2123728" y="2204864"/>
            <a:ext cx="2808312" cy="28803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C00000"/>
                </a:solidFill>
              </a:rPr>
              <a:t>S </a:t>
            </a:r>
            <a:r>
              <a:rPr lang="ru-RU" b="1" dirty="0" smtClean="0">
                <a:solidFill>
                  <a:srgbClr val="C00000"/>
                </a:solidFill>
              </a:rPr>
              <a:t>( предложение спроса)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131840" y="3861048"/>
            <a:ext cx="2376264" cy="360040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B0F0"/>
                </a:solidFill>
              </a:rPr>
              <a:t>D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ru-RU" b="1" dirty="0" smtClean="0">
                <a:solidFill>
                  <a:srgbClr val="00B0F0"/>
                </a:solidFill>
              </a:rPr>
              <a:t>(спрос)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652120" y="2708920"/>
            <a:ext cx="3096344" cy="165618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ПРЕДЛОЖЕНИЕ ЗЕМЛИ АБСОЛЮТНО  НЕЭЛАСТИЧНО, А СПРОС ОПРЕДЕЛЯЕТСЯ КРИВОЙ  С ОБРАТНЫМ НАКЛОНОМ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331640" y="1988840"/>
            <a:ext cx="6480720" cy="792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Земельная рента</a:t>
            </a:r>
          </a:p>
        </p:txBody>
      </p:sp>
      <p:sp>
        <p:nvSpPr>
          <p:cNvPr id="3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Рынок земли и природных ресурсов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568" y="1124744"/>
            <a:ext cx="7776864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Земельная рента </a:t>
            </a:r>
            <a:r>
              <a:rPr lang="ru-RU" sz="2000" dirty="0" smtClean="0"/>
              <a:t>– это особый вид дохода и одновременно плата за этот ресурс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3140968"/>
            <a:ext cx="3744416" cy="136815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Дифференциальная рента </a:t>
            </a:r>
            <a:r>
              <a:rPr lang="ru-RU" dirty="0" smtClean="0"/>
              <a:t>– связана с монополией на землю как объекта хозяйства, это исключительное право использовать данный участок.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23928" y="5373216"/>
            <a:ext cx="2664296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Дифференциальная рента </a:t>
            </a:r>
            <a:r>
              <a:rPr lang="en-US" b="1" dirty="0" smtClean="0"/>
              <a:t>II</a:t>
            </a:r>
            <a:endParaRPr lang="ru-RU" dirty="0" smtClean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3568" y="5373216"/>
            <a:ext cx="2664296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Дифференциальная рента</a:t>
            </a:r>
            <a:r>
              <a:rPr lang="en-US" b="1" dirty="0" smtClean="0"/>
              <a:t> I</a:t>
            </a:r>
            <a:endParaRPr lang="ru-RU" dirty="0" smtClean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932040" y="3140968"/>
            <a:ext cx="3672408" cy="1800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Экономическая рента </a:t>
            </a:r>
            <a:r>
              <a:rPr lang="ru-RU" dirty="0" smtClean="0"/>
              <a:t>– это доход получаемый собственником земли , характеризующийся абсолютно неэластичным предложением по цене.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1907704" y="2780928"/>
            <a:ext cx="2196244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716016" y="2780928"/>
            <a:ext cx="2232248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1709682" y="4779150"/>
            <a:ext cx="792088" cy="3960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3221850" y="3699030"/>
            <a:ext cx="792088" cy="25562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181</TotalTime>
  <Words>344</Words>
  <Application>Microsoft Office PowerPoint</Application>
  <PresentationFormat>Экран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Deluxe</vt:lpstr>
      <vt:lpstr>Рынок земли и природных ресурсов</vt:lpstr>
      <vt:lpstr>План</vt:lpstr>
      <vt:lpstr>Предоставление земли</vt:lpstr>
      <vt:lpstr>Слайд 4</vt:lpstr>
      <vt:lpstr>Рынок земли и природных ресурсов </vt:lpstr>
      <vt:lpstr>Рынок земли и природных ресурсов </vt:lpstr>
      <vt:lpstr>Рынок земли и природных ресурсов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Рынок земли и природных ресурсов</dc:title>
  <dc:creator>а11</dc:creator>
  <cp:lastModifiedBy>1</cp:lastModifiedBy>
  <cp:revision>18</cp:revision>
  <dcterms:created xsi:type="dcterms:W3CDTF">2010-10-20T11:33:25Z</dcterms:created>
  <dcterms:modified xsi:type="dcterms:W3CDTF">2012-12-29T06:46:48Z</dcterms:modified>
</cp:coreProperties>
</file>