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33"/>
  </p:notesMasterIdLst>
  <p:sldIdLst>
    <p:sldId id="256" r:id="rId2"/>
    <p:sldId id="288" r:id="rId3"/>
    <p:sldId id="289" r:id="rId4"/>
    <p:sldId id="258" r:id="rId5"/>
    <p:sldId id="271" r:id="rId6"/>
    <p:sldId id="273" r:id="rId7"/>
    <p:sldId id="257" r:id="rId8"/>
    <p:sldId id="278" r:id="rId9"/>
    <p:sldId id="259" r:id="rId10"/>
    <p:sldId id="274" r:id="rId11"/>
    <p:sldId id="277" r:id="rId12"/>
    <p:sldId id="281" r:id="rId13"/>
    <p:sldId id="280" r:id="rId14"/>
    <p:sldId id="301" r:id="rId15"/>
    <p:sldId id="302" r:id="rId16"/>
    <p:sldId id="272" r:id="rId17"/>
    <p:sldId id="282" r:id="rId18"/>
    <p:sldId id="276" r:id="rId19"/>
    <p:sldId id="291" r:id="rId20"/>
    <p:sldId id="297" r:id="rId21"/>
    <p:sldId id="275" r:id="rId22"/>
    <p:sldId id="262" r:id="rId23"/>
    <p:sldId id="261" r:id="rId24"/>
    <p:sldId id="268" r:id="rId25"/>
    <p:sldId id="270" r:id="rId26"/>
    <p:sldId id="292" r:id="rId27"/>
    <p:sldId id="293" r:id="rId28"/>
    <p:sldId id="294" r:id="rId29"/>
    <p:sldId id="298" r:id="rId30"/>
    <p:sldId id="299" r:id="rId31"/>
    <p:sldId id="300" r:id="rId32"/>
  </p:sldIdLst>
  <p:sldSz cx="9144000" cy="6858000" type="screen4x3"/>
  <p:notesSz cx="6858000" cy="9144000"/>
  <p:defaultTextStyle>
    <a:defPPr>
      <a:defRPr lang="ru-RU"/>
    </a:defPPr>
    <a:lvl1pPr algn="l" rtl="0" fontAlgn="base">
      <a:spcBef>
        <a:spcPct val="0"/>
      </a:spcBef>
      <a:spcAft>
        <a:spcPct val="0"/>
      </a:spcAft>
      <a:defRPr sz="2800" b="1" i="1" kern="1200">
        <a:solidFill>
          <a:schemeClr val="tx1"/>
        </a:solidFill>
        <a:latin typeface="Calibri" pitchFamily="34" charset="0"/>
        <a:ea typeface="+mn-ea"/>
        <a:cs typeface="+mn-cs"/>
      </a:defRPr>
    </a:lvl1pPr>
    <a:lvl2pPr marL="457200" algn="l" rtl="0" fontAlgn="base">
      <a:spcBef>
        <a:spcPct val="0"/>
      </a:spcBef>
      <a:spcAft>
        <a:spcPct val="0"/>
      </a:spcAft>
      <a:defRPr sz="2800" b="1" i="1" kern="1200">
        <a:solidFill>
          <a:schemeClr val="tx1"/>
        </a:solidFill>
        <a:latin typeface="Calibri" pitchFamily="34" charset="0"/>
        <a:ea typeface="+mn-ea"/>
        <a:cs typeface="+mn-cs"/>
      </a:defRPr>
    </a:lvl2pPr>
    <a:lvl3pPr marL="914400" algn="l" rtl="0" fontAlgn="base">
      <a:spcBef>
        <a:spcPct val="0"/>
      </a:spcBef>
      <a:spcAft>
        <a:spcPct val="0"/>
      </a:spcAft>
      <a:defRPr sz="2800" b="1" i="1" kern="1200">
        <a:solidFill>
          <a:schemeClr val="tx1"/>
        </a:solidFill>
        <a:latin typeface="Calibri" pitchFamily="34" charset="0"/>
        <a:ea typeface="+mn-ea"/>
        <a:cs typeface="+mn-cs"/>
      </a:defRPr>
    </a:lvl3pPr>
    <a:lvl4pPr marL="1371600" algn="l" rtl="0" fontAlgn="base">
      <a:spcBef>
        <a:spcPct val="0"/>
      </a:spcBef>
      <a:spcAft>
        <a:spcPct val="0"/>
      </a:spcAft>
      <a:defRPr sz="2800" b="1" i="1" kern="1200">
        <a:solidFill>
          <a:schemeClr val="tx1"/>
        </a:solidFill>
        <a:latin typeface="Calibri" pitchFamily="34" charset="0"/>
        <a:ea typeface="+mn-ea"/>
        <a:cs typeface="+mn-cs"/>
      </a:defRPr>
    </a:lvl4pPr>
    <a:lvl5pPr marL="1828800" algn="l" rtl="0" fontAlgn="base">
      <a:spcBef>
        <a:spcPct val="0"/>
      </a:spcBef>
      <a:spcAft>
        <a:spcPct val="0"/>
      </a:spcAft>
      <a:defRPr sz="2800" b="1" i="1" kern="1200">
        <a:solidFill>
          <a:schemeClr val="tx1"/>
        </a:solidFill>
        <a:latin typeface="Calibri" pitchFamily="34" charset="0"/>
        <a:ea typeface="+mn-ea"/>
        <a:cs typeface="+mn-cs"/>
      </a:defRPr>
    </a:lvl5pPr>
    <a:lvl6pPr marL="2286000" algn="l" defTabSz="914400" rtl="0" eaLnBrk="1" latinLnBrk="0" hangingPunct="1">
      <a:defRPr sz="2800" b="1" i="1" kern="1200">
        <a:solidFill>
          <a:schemeClr val="tx1"/>
        </a:solidFill>
        <a:latin typeface="Calibri" pitchFamily="34" charset="0"/>
        <a:ea typeface="+mn-ea"/>
        <a:cs typeface="+mn-cs"/>
      </a:defRPr>
    </a:lvl6pPr>
    <a:lvl7pPr marL="2743200" algn="l" defTabSz="914400" rtl="0" eaLnBrk="1" latinLnBrk="0" hangingPunct="1">
      <a:defRPr sz="2800" b="1" i="1" kern="1200">
        <a:solidFill>
          <a:schemeClr val="tx1"/>
        </a:solidFill>
        <a:latin typeface="Calibri" pitchFamily="34" charset="0"/>
        <a:ea typeface="+mn-ea"/>
        <a:cs typeface="+mn-cs"/>
      </a:defRPr>
    </a:lvl7pPr>
    <a:lvl8pPr marL="3200400" algn="l" defTabSz="914400" rtl="0" eaLnBrk="1" latinLnBrk="0" hangingPunct="1">
      <a:defRPr sz="2800" b="1" i="1" kern="1200">
        <a:solidFill>
          <a:schemeClr val="tx1"/>
        </a:solidFill>
        <a:latin typeface="Calibri" pitchFamily="34" charset="0"/>
        <a:ea typeface="+mn-ea"/>
        <a:cs typeface="+mn-cs"/>
      </a:defRPr>
    </a:lvl8pPr>
    <a:lvl9pPr marL="3657600" algn="l" defTabSz="914400" rtl="0" eaLnBrk="1" latinLnBrk="0" hangingPunct="1">
      <a:defRPr sz="2800" b="1" i="1"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2342"/>
    <a:srgbClr val="FFFFFF"/>
    <a:srgbClr val="234581"/>
    <a:srgbClr val="F90101"/>
    <a:srgbClr val="006600"/>
    <a:srgbClr val="FFF7BD"/>
    <a:srgbClr val="FFFBDD"/>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50" autoAdjust="0"/>
    <p:restoredTop sz="94660"/>
  </p:normalViewPr>
  <p:slideViewPr>
    <p:cSldViewPr>
      <p:cViewPr varScale="1">
        <p:scale>
          <a:sx n="73" d="100"/>
          <a:sy n="73" d="100"/>
        </p:scale>
        <p:origin x="-145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2"/>
    </p:cViewPr>
  </p:sorterViewPr>
  <p:notesViewPr>
    <p:cSldViewPr>
      <p:cViewPr varScale="1">
        <p:scale>
          <a:sx n="56" d="100"/>
          <a:sy n="56" d="100"/>
        </p:scale>
        <p:origin x="-2214"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i="0"/>
            </a:lvl1pPr>
          </a:lstStyle>
          <a:p>
            <a:pPr>
              <a:defRPr/>
            </a:pPr>
            <a:endParaRPr lang="ru-RU"/>
          </a:p>
        </p:txBody>
      </p:sp>
      <p:sp>
        <p:nvSpPr>
          <p:cNvPr id="583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a:lvl1pPr>
          </a:lstStyle>
          <a:p>
            <a:pPr>
              <a:defRPr/>
            </a:pPr>
            <a:fld id="{1B650E5A-B984-499F-ABED-F33A876E650C}" type="datetimeFigureOut">
              <a:rPr lang="ru-RU"/>
              <a:pPr>
                <a:defRPr/>
              </a:pPr>
              <a:t>08.04.2013</a:t>
            </a:fld>
            <a:endParaRPr lang="ru-RU"/>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i="0"/>
            </a:lvl1pPr>
          </a:lstStyle>
          <a:p>
            <a:pPr>
              <a:defRPr/>
            </a:pPr>
            <a:endParaRPr lang="ru-RU"/>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a:lvl1pPr>
          </a:lstStyle>
          <a:p>
            <a:pPr>
              <a:defRPr/>
            </a:pPr>
            <a:fld id="{DBCE6E97-7D1B-4C6E-82F6-89580A3DA75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ru-RU"/>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ru-RU"/>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ru-RU"/>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ru-RU"/>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ru-RU"/>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ru-RU"/>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ru-RU"/>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ru-RU"/>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ru-RU"/>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ru-RU"/>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ru-RU"/>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ru-RU"/>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ru-RU"/>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ru-RU"/>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ru-RU"/>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ru-RU"/>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ru-RU"/>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ru-RU"/>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ru-RU"/>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ru-RU"/>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ru-RU"/>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ru-RU"/>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ru-RU"/>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p>
              </p:txBody>
            </p:sp>
          </p:grpSp>
        </p:grpSp>
      </p:grpSp>
      <p:sp>
        <p:nvSpPr>
          <p:cNvPr id="1086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ru-RU"/>
              <a:t>Образец заголовка</a:t>
            </a:r>
          </a:p>
        </p:txBody>
      </p:sp>
      <p:sp>
        <p:nvSpPr>
          <p:cNvPr id="1086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fld id="{EFD4E53D-F1BC-4184-9BD8-D197B5B40C26}" type="datetimeFigureOut">
              <a:rPr lang="ru-RU"/>
              <a:pPr>
                <a:defRPr/>
              </a:pPr>
              <a:t>08.04.2013</a:t>
            </a:fld>
            <a:endParaRPr lang="ru-RU"/>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ru-RU"/>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21FBFD9A-DD83-4149-867E-DC60E34AFA42}" type="slidenum">
              <a:rPr lang="ru-RU"/>
              <a:pPr>
                <a:defRPr/>
              </a:pPr>
              <a:t>‹#›</a:t>
            </a:fld>
            <a:endParaRPr lang="ru-RU"/>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69"/>
          <p:cNvSpPr>
            <a:spLocks noGrp="1" noChangeArrowheads="1"/>
          </p:cNvSpPr>
          <p:nvPr>
            <p:ph type="dt" sz="half" idx="10"/>
          </p:nvPr>
        </p:nvSpPr>
        <p:spPr>
          <a:ln/>
        </p:spPr>
        <p:txBody>
          <a:bodyPr/>
          <a:lstStyle>
            <a:lvl1pPr>
              <a:defRPr/>
            </a:lvl1pPr>
          </a:lstStyle>
          <a:p>
            <a:pPr>
              <a:defRPr/>
            </a:pPr>
            <a:fld id="{E3EC25F1-8246-4AF0-8350-E7DAAC8D9118}" type="datetimeFigureOut">
              <a:rPr lang="ru-RU"/>
              <a:pPr>
                <a:defRPr/>
              </a:pPr>
              <a:t>08.04.2013</a:t>
            </a:fld>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103F3D69-0FE6-4E78-8A88-67F65743EBC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48350"/>
          </a:xfrm>
        </p:spPr>
        <p:txBody>
          <a:bodyPr vert="eaVert"/>
          <a:lstStyle/>
          <a:p>
            <a:r>
              <a:rPr lang="en-US"/>
              <a:t>Образец заголовка</a:t>
            </a:r>
            <a:endParaRPr lang="ru-RU"/>
          </a:p>
        </p:txBody>
      </p:sp>
      <p:sp>
        <p:nvSpPr>
          <p:cNvPr id="3" name="Вертикальный текст 2"/>
          <p:cNvSpPr>
            <a:spLocks noGrp="1"/>
          </p:cNvSpPr>
          <p:nvPr>
            <p:ph type="body" orient="vert" idx="1"/>
          </p:nvPr>
        </p:nvSpPr>
        <p:spPr>
          <a:xfrm>
            <a:off x="457200" y="277813"/>
            <a:ext cx="6019800" cy="5848350"/>
          </a:xfrm>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69"/>
          <p:cNvSpPr>
            <a:spLocks noGrp="1" noChangeArrowheads="1"/>
          </p:cNvSpPr>
          <p:nvPr>
            <p:ph type="dt" sz="half" idx="10"/>
          </p:nvPr>
        </p:nvSpPr>
        <p:spPr>
          <a:ln/>
        </p:spPr>
        <p:txBody>
          <a:bodyPr/>
          <a:lstStyle>
            <a:lvl1pPr>
              <a:defRPr/>
            </a:lvl1pPr>
          </a:lstStyle>
          <a:p>
            <a:pPr>
              <a:defRPr/>
            </a:pPr>
            <a:fld id="{186AD5D9-755E-4CF9-B47B-B2F02154C176}" type="datetimeFigureOut">
              <a:rPr lang="ru-RU"/>
              <a:pPr>
                <a:defRPr/>
              </a:pPr>
              <a:t>08.04.2013</a:t>
            </a:fld>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6C881AA0-BC17-49AA-B016-7B4CF90240D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idx="1"/>
          </p:nvPr>
        </p:nvSpPr>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69"/>
          <p:cNvSpPr>
            <a:spLocks noGrp="1" noChangeArrowheads="1"/>
          </p:cNvSpPr>
          <p:nvPr>
            <p:ph type="dt" sz="half" idx="10"/>
          </p:nvPr>
        </p:nvSpPr>
        <p:spPr>
          <a:ln/>
        </p:spPr>
        <p:txBody>
          <a:bodyPr/>
          <a:lstStyle>
            <a:lvl1pPr>
              <a:defRPr/>
            </a:lvl1pPr>
          </a:lstStyle>
          <a:p>
            <a:pPr>
              <a:defRPr/>
            </a:pPr>
            <a:fld id="{777EE539-DA37-4E8E-89E2-58A88F53A85F}" type="datetimeFigureOut">
              <a:rPr lang="ru-RU"/>
              <a:pPr>
                <a:defRPr/>
              </a:pPr>
              <a:t>08.04.2013</a:t>
            </a:fld>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632520E9-FB47-4DEE-B497-33F5F5DE6AA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Образец текста</a:t>
            </a:r>
          </a:p>
        </p:txBody>
      </p:sp>
      <p:sp>
        <p:nvSpPr>
          <p:cNvPr id="4" name="Rectangle 69"/>
          <p:cNvSpPr>
            <a:spLocks noGrp="1" noChangeArrowheads="1"/>
          </p:cNvSpPr>
          <p:nvPr>
            <p:ph type="dt" sz="half" idx="10"/>
          </p:nvPr>
        </p:nvSpPr>
        <p:spPr>
          <a:ln/>
        </p:spPr>
        <p:txBody>
          <a:bodyPr/>
          <a:lstStyle>
            <a:lvl1pPr>
              <a:defRPr/>
            </a:lvl1pPr>
          </a:lstStyle>
          <a:p>
            <a:pPr>
              <a:defRPr/>
            </a:pPr>
            <a:fld id="{7AE4B5CF-41D1-4D50-811D-B581ED44032E}" type="datetimeFigureOut">
              <a:rPr lang="ru-RU"/>
              <a:pPr>
                <a:defRPr/>
              </a:pPr>
              <a:t>08.04.2013</a:t>
            </a:fld>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2D0FCF62-E11B-41DB-A87D-1931D709155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Rectangle 69"/>
          <p:cNvSpPr>
            <a:spLocks noGrp="1" noChangeArrowheads="1"/>
          </p:cNvSpPr>
          <p:nvPr>
            <p:ph type="dt" sz="half" idx="10"/>
          </p:nvPr>
        </p:nvSpPr>
        <p:spPr>
          <a:ln/>
        </p:spPr>
        <p:txBody>
          <a:bodyPr/>
          <a:lstStyle>
            <a:lvl1pPr>
              <a:defRPr/>
            </a:lvl1pPr>
          </a:lstStyle>
          <a:p>
            <a:pPr>
              <a:defRPr/>
            </a:pPr>
            <a:fld id="{16839FE7-8449-4CB2-A9E3-378FDD0854BD}" type="datetimeFigureOut">
              <a:rPr lang="ru-RU"/>
              <a:pPr>
                <a:defRPr/>
              </a:pPr>
              <a:t>08.04.2013</a:t>
            </a:fld>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pPr>
              <a:defRPr/>
            </a:pPr>
            <a:fld id="{D89314A7-825D-40E1-9807-28F15837BB6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7" name="Rectangle 69"/>
          <p:cNvSpPr>
            <a:spLocks noGrp="1" noChangeArrowheads="1"/>
          </p:cNvSpPr>
          <p:nvPr>
            <p:ph type="dt" sz="half" idx="10"/>
          </p:nvPr>
        </p:nvSpPr>
        <p:spPr>
          <a:ln/>
        </p:spPr>
        <p:txBody>
          <a:bodyPr/>
          <a:lstStyle>
            <a:lvl1pPr>
              <a:defRPr/>
            </a:lvl1pPr>
          </a:lstStyle>
          <a:p>
            <a:pPr>
              <a:defRPr/>
            </a:pPr>
            <a:fld id="{BF88F4D2-889D-4271-BD8B-A5F8A4B81A7C}" type="datetimeFigureOut">
              <a:rPr lang="ru-RU"/>
              <a:pPr>
                <a:defRPr/>
              </a:pPr>
              <a:t>08.04.2013</a:t>
            </a:fld>
            <a:endParaRPr lang="ru-RU"/>
          </a:p>
        </p:txBody>
      </p:sp>
      <p:sp>
        <p:nvSpPr>
          <p:cNvPr id="8" name="Rectangle 70"/>
          <p:cNvSpPr>
            <a:spLocks noGrp="1" noChangeArrowheads="1"/>
          </p:cNvSpPr>
          <p:nvPr>
            <p:ph type="ftr" sz="quarter" idx="11"/>
          </p:nvPr>
        </p:nvSpPr>
        <p:spPr>
          <a:ln/>
        </p:spPr>
        <p:txBody>
          <a:bodyPr/>
          <a:lstStyle>
            <a:lvl1pPr>
              <a:defRPr/>
            </a:lvl1pPr>
          </a:lstStyle>
          <a:p>
            <a:pPr>
              <a:defRPr/>
            </a:pPr>
            <a:endParaRPr lang="ru-RU"/>
          </a:p>
        </p:txBody>
      </p:sp>
      <p:sp>
        <p:nvSpPr>
          <p:cNvPr id="9" name="Rectangle 71"/>
          <p:cNvSpPr>
            <a:spLocks noGrp="1" noChangeArrowheads="1"/>
          </p:cNvSpPr>
          <p:nvPr>
            <p:ph type="sldNum" sz="quarter" idx="12"/>
          </p:nvPr>
        </p:nvSpPr>
        <p:spPr>
          <a:ln/>
        </p:spPr>
        <p:txBody>
          <a:bodyPr/>
          <a:lstStyle>
            <a:lvl1pPr>
              <a:defRPr/>
            </a:lvl1pPr>
          </a:lstStyle>
          <a:p>
            <a:pPr>
              <a:defRPr/>
            </a:pPr>
            <a:fld id="{4002759B-0DBD-49A6-B925-323723D0627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Rectangle 69"/>
          <p:cNvSpPr>
            <a:spLocks noGrp="1" noChangeArrowheads="1"/>
          </p:cNvSpPr>
          <p:nvPr>
            <p:ph type="dt" sz="half" idx="10"/>
          </p:nvPr>
        </p:nvSpPr>
        <p:spPr>
          <a:ln/>
        </p:spPr>
        <p:txBody>
          <a:bodyPr/>
          <a:lstStyle>
            <a:lvl1pPr>
              <a:defRPr/>
            </a:lvl1pPr>
          </a:lstStyle>
          <a:p>
            <a:pPr>
              <a:defRPr/>
            </a:pPr>
            <a:fld id="{C66A0529-671B-431B-A15C-92A79B9CA1DF}" type="datetimeFigureOut">
              <a:rPr lang="ru-RU"/>
              <a:pPr>
                <a:defRPr/>
              </a:pPr>
              <a:t>08.04.2013</a:t>
            </a:fld>
            <a:endParaRPr lang="ru-RU"/>
          </a:p>
        </p:txBody>
      </p:sp>
      <p:sp>
        <p:nvSpPr>
          <p:cNvPr id="4" name="Rectangle 70"/>
          <p:cNvSpPr>
            <a:spLocks noGrp="1" noChangeArrowheads="1"/>
          </p:cNvSpPr>
          <p:nvPr>
            <p:ph type="ftr" sz="quarter" idx="11"/>
          </p:nvPr>
        </p:nvSpPr>
        <p:spPr>
          <a:ln/>
        </p:spPr>
        <p:txBody>
          <a:bodyPr/>
          <a:lstStyle>
            <a:lvl1pPr>
              <a:defRPr/>
            </a:lvl1pPr>
          </a:lstStyle>
          <a:p>
            <a:pPr>
              <a:defRPr/>
            </a:pPr>
            <a:endParaRPr lang="ru-RU"/>
          </a:p>
        </p:txBody>
      </p:sp>
      <p:sp>
        <p:nvSpPr>
          <p:cNvPr id="5" name="Rectangle 71"/>
          <p:cNvSpPr>
            <a:spLocks noGrp="1" noChangeArrowheads="1"/>
          </p:cNvSpPr>
          <p:nvPr>
            <p:ph type="sldNum" sz="quarter" idx="12"/>
          </p:nvPr>
        </p:nvSpPr>
        <p:spPr>
          <a:ln/>
        </p:spPr>
        <p:txBody>
          <a:bodyPr/>
          <a:lstStyle>
            <a:lvl1pPr>
              <a:defRPr/>
            </a:lvl1pPr>
          </a:lstStyle>
          <a:p>
            <a:pPr>
              <a:defRPr/>
            </a:pPr>
            <a:fld id="{1CD0F288-E7DF-43F4-A875-5DE0B4989C4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fld id="{D2D1133E-4DA7-4047-9227-52AE9CCD233F}" type="datetimeFigureOut">
              <a:rPr lang="ru-RU"/>
              <a:pPr>
                <a:defRPr/>
              </a:pPr>
              <a:t>08.04.2013</a:t>
            </a:fld>
            <a:endParaRPr lang="ru-RU"/>
          </a:p>
        </p:txBody>
      </p:sp>
      <p:sp>
        <p:nvSpPr>
          <p:cNvPr id="3" name="Rectangle 70"/>
          <p:cNvSpPr>
            <a:spLocks noGrp="1" noChangeArrowheads="1"/>
          </p:cNvSpPr>
          <p:nvPr>
            <p:ph type="ftr" sz="quarter" idx="11"/>
          </p:nvPr>
        </p:nvSpPr>
        <p:spPr>
          <a:ln/>
        </p:spPr>
        <p:txBody>
          <a:bodyPr/>
          <a:lstStyle>
            <a:lvl1pPr>
              <a:defRPr/>
            </a:lvl1pPr>
          </a:lstStyle>
          <a:p>
            <a:pPr>
              <a:defRPr/>
            </a:pPr>
            <a:endParaRPr lang="ru-RU"/>
          </a:p>
        </p:txBody>
      </p:sp>
      <p:sp>
        <p:nvSpPr>
          <p:cNvPr id="4" name="Rectangle 71"/>
          <p:cNvSpPr>
            <a:spLocks noGrp="1" noChangeArrowheads="1"/>
          </p:cNvSpPr>
          <p:nvPr>
            <p:ph type="sldNum" sz="quarter" idx="12"/>
          </p:nvPr>
        </p:nvSpPr>
        <p:spPr>
          <a:ln/>
        </p:spPr>
        <p:txBody>
          <a:bodyPr/>
          <a:lstStyle>
            <a:lvl1pPr>
              <a:defRPr/>
            </a:lvl1pPr>
          </a:lstStyle>
          <a:p>
            <a:pPr>
              <a:defRPr/>
            </a:pPr>
            <a:fld id="{069EA60B-A045-4610-A662-D8D0F5B5CDE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Rectangle 69"/>
          <p:cNvSpPr>
            <a:spLocks noGrp="1" noChangeArrowheads="1"/>
          </p:cNvSpPr>
          <p:nvPr>
            <p:ph type="dt" sz="half" idx="10"/>
          </p:nvPr>
        </p:nvSpPr>
        <p:spPr>
          <a:ln/>
        </p:spPr>
        <p:txBody>
          <a:bodyPr/>
          <a:lstStyle>
            <a:lvl1pPr>
              <a:defRPr/>
            </a:lvl1pPr>
          </a:lstStyle>
          <a:p>
            <a:pPr>
              <a:defRPr/>
            </a:pPr>
            <a:fld id="{F035F4BD-24A3-4EE2-95F8-41C2E4633D51}" type="datetimeFigureOut">
              <a:rPr lang="ru-RU"/>
              <a:pPr>
                <a:defRPr/>
              </a:pPr>
              <a:t>08.04.2013</a:t>
            </a:fld>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pPr>
              <a:defRPr/>
            </a:pPr>
            <a:fld id="{AA18D7E2-AE93-4E05-B12E-42ADF0DA5E6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Rectangle 69"/>
          <p:cNvSpPr>
            <a:spLocks noGrp="1" noChangeArrowheads="1"/>
          </p:cNvSpPr>
          <p:nvPr>
            <p:ph type="dt" sz="half" idx="10"/>
          </p:nvPr>
        </p:nvSpPr>
        <p:spPr>
          <a:ln/>
        </p:spPr>
        <p:txBody>
          <a:bodyPr/>
          <a:lstStyle>
            <a:lvl1pPr>
              <a:defRPr/>
            </a:lvl1pPr>
          </a:lstStyle>
          <a:p>
            <a:pPr>
              <a:defRPr/>
            </a:pPr>
            <a:fld id="{6A7A7B07-B95C-4518-A4CD-6F76F19A862D}" type="datetimeFigureOut">
              <a:rPr lang="ru-RU"/>
              <a:pPr>
                <a:defRPr/>
              </a:pPr>
              <a:t>08.04.2013</a:t>
            </a:fld>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pPr>
              <a:defRPr/>
            </a:pPr>
            <a:fld id="{1DF0D42F-CF6C-4E5F-9438-44FEC5474CF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ru-RU"/>
          </a:p>
        </p:txBody>
      </p:sp>
      <p:grpSp>
        <p:nvGrpSpPr>
          <p:cNvPr id="1027" name="Group 3"/>
          <p:cNvGrpSpPr>
            <a:grpSpLocks/>
          </p:cNvGrpSpPr>
          <p:nvPr/>
        </p:nvGrpSpPr>
        <p:grpSpPr bwMode="auto">
          <a:xfrm>
            <a:off x="3175" y="4267200"/>
            <a:ext cx="9140825" cy="2590800"/>
            <a:chOff x="2" y="2688"/>
            <a:chExt cx="5758" cy="1632"/>
          </a:xfrm>
        </p:grpSpPr>
        <p:sp>
          <p:nvSpPr>
            <p:cNvPr id="107524"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grpSp>
          <p:nvGrpSpPr>
            <p:cNvPr id="1034" name="Group 5"/>
            <p:cNvGrpSpPr>
              <a:grpSpLocks/>
            </p:cNvGrpSpPr>
            <p:nvPr userDrawn="1"/>
          </p:nvGrpSpPr>
          <p:grpSpPr bwMode="auto">
            <a:xfrm>
              <a:off x="3528" y="3715"/>
              <a:ext cx="792" cy="521"/>
              <a:chOff x="3527" y="3715"/>
              <a:chExt cx="792" cy="521"/>
            </a:xfrm>
          </p:grpSpPr>
          <p:sp>
            <p:nvSpPr>
              <p:cNvPr id="107526"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ru-RU"/>
              </a:p>
            </p:txBody>
          </p:sp>
          <p:sp>
            <p:nvSpPr>
              <p:cNvPr id="107527"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ru-RU"/>
              </a:p>
            </p:txBody>
          </p:sp>
          <p:sp>
            <p:nvSpPr>
              <p:cNvPr id="107528"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107529"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p>
            </p:txBody>
          </p:sp>
          <p:sp>
            <p:nvSpPr>
              <p:cNvPr id="107530"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107531"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ru-RU"/>
              </a:p>
            </p:txBody>
          </p:sp>
          <p:sp>
            <p:nvSpPr>
              <p:cNvPr id="107532"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ru-RU"/>
              </a:p>
            </p:txBody>
          </p:sp>
          <p:sp>
            <p:nvSpPr>
              <p:cNvPr id="107533"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107534"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ru-RU"/>
              </a:p>
            </p:txBody>
          </p:sp>
          <p:sp>
            <p:nvSpPr>
              <p:cNvPr id="107535"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ru-RU"/>
              </a:p>
            </p:txBody>
          </p:sp>
          <p:sp>
            <p:nvSpPr>
              <p:cNvPr id="107536"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grpSp>
        <p:grpSp>
          <p:nvGrpSpPr>
            <p:cNvPr id="1035" name="Group 17"/>
            <p:cNvGrpSpPr>
              <a:grpSpLocks/>
            </p:cNvGrpSpPr>
            <p:nvPr userDrawn="1"/>
          </p:nvGrpSpPr>
          <p:grpSpPr bwMode="auto">
            <a:xfrm>
              <a:off x="1776" y="3631"/>
              <a:ext cx="1626" cy="683"/>
              <a:chOff x="1776" y="3631"/>
              <a:chExt cx="1626" cy="683"/>
            </a:xfrm>
          </p:grpSpPr>
          <p:sp>
            <p:nvSpPr>
              <p:cNvPr id="107538"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ru-RU"/>
              </a:p>
            </p:txBody>
          </p:sp>
          <p:sp>
            <p:nvSpPr>
              <p:cNvPr id="107539"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ru-RU"/>
              </a:p>
            </p:txBody>
          </p:sp>
          <p:sp>
            <p:nvSpPr>
              <p:cNvPr id="107540"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ru-RU"/>
              </a:p>
            </p:txBody>
          </p:sp>
          <p:sp>
            <p:nvSpPr>
              <p:cNvPr id="107541"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p>
            </p:txBody>
          </p:sp>
          <p:sp>
            <p:nvSpPr>
              <p:cNvPr id="107542"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sp>
            <p:nvSpPr>
              <p:cNvPr id="107543"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p>
            </p:txBody>
          </p:sp>
          <p:sp>
            <p:nvSpPr>
              <p:cNvPr id="107544"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ru-RU"/>
              </a:p>
            </p:txBody>
          </p:sp>
          <p:sp>
            <p:nvSpPr>
              <p:cNvPr id="107545"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ru-RU"/>
              </a:p>
            </p:txBody>
          </p:sp>
          <p:sp>
            <p:nvSpPr>
              <p:cNvPr id="107546"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ru-RU"/>
              </a:p>
            </p:txBody>
          </p:sp>
          <p:sp>
            <p:nvSpPr>
              <p:cNvPr id="107547"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ru-RU"/>
              </a:p>
            </p:txBody>
          </p:sp>
          <p:sp>
            <p:nvSpPr>
              <p:cNvPr id="107548"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ru-RU"/>
              </a:p>
            </p:txBody>
          </p:sp>
          <p:sp>
            <p:nvSpPr>
              <p:cNvPr id="107549"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ru-RU"/>
              </a:p>
            </p:txBody>
          </p:sp>
          <p:sp>
            <p:nvSpPr>
              <p:cNvPr id="107550"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ru-RU"/>
              </a:p>
            </p:txBody>
          </p:sp>
          <p:sp>
            <p:nvSpPr>
              <p:cNvPr id="107551"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ru-RU"/>
              </a:p>
            </p:txBody>
          </p:sp>
          <p:sp>
            <p:nvSpPr>
              <p:cNvPr id="107552"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107553"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107554"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107555"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ru-RU"/>
              </a:p>
            </p:txBody>
          </p:sp>
        </p:grpSp>
        <p:grpSp>
          <p:nvGrpSpPr>
            <p:cNvPr id="1036" name="Group 36"/>
            <p:cNvGrpSpPr>
              <a:grpSpLocks/>
            </p:cNvGrpSpPr>
            <p:nvPr userDrawn="1"/>
          </p:nvGrpSpPr>
          <p:grpSpPr bwMode="auto">
            <a:xfrm>
              <a:off x="4128" y="3360"/>
              <a:ext cx="1351" cy="821"/>
              <a:chOff x="4128" y="3360"/>
              <a:chExt cx="1351" cy="821"/>
            </a:xfrm>
          </p:grpSpPr>
          <p:sp>
            <p:nvSpPr>
              <p:cNvPr id="107557"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107558"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107559"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ru-RU"/>
              </a:p>
            </p:txBody>
          </p:sp>
          <p:sp>
            <p:nvSpPr>
              <p:cNvPr id="107560"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107561"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107562"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107563"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107564"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ru-RU"/>
              </a:p>
            </p:txBody>
          </p:sp>
          <p:sp>
            <p:nvSpPr>
              <p:cNvPr id="107565"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ru-RU"/>
              </a:p>
            </p:txBody>
          </p:sp>
          <p:sp>
            <p:nvSpPr>
              <p:cNvPr id="107566"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107567"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107568"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ru-RU"/>
              </a:p>
            </p:txBody>
          </p:sp>
          <p:sp>
            <p:nvSpPr>
              <p:cNvPr id="107569"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ru-RU"/>
              </a:p>
            </p:txBody>
          </p:sp>
          <p:sp>
            <p:nvSpPr>
              <p:cNvPr id="107570"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107571"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sp>
            <p:nvSpPr>
              <p:cNvPr id="107572"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107573"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p>
            </p:txBody>
          </p:sp>
        </p:grpSp>
        <p:grpSp>
          <p:nvGrpSpPr>
            <p:cNvPr id="1037" name="Group 54"/>
            <p:cNvGrpSpPr>
              <a:grpSpLocks/>
            </p:cNvGrpSpPr>
            <p:nvPr userDrawn="1"/>
          </p:nvGrpSpPr>
          <p:grpSpPr bwMode="auto">
            <a:xfrm>
              <a:off x="5280" y="3024"/>
              <a:ext cx="425" cy="258"/>
              <a:chOff x="5280" y="3024"/>
              <a:chExt cx="425" cy="258"/>
            </a:xfrm>
          </p:grpSpPr>
          <p:sp>
            <p:nvSpPr>
              <p:cNvPr id="107575"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07576"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07577"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07578"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07579"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sp>
            <p:nvSpPr>
              <p:cNvPr id="107580"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sp>
            <p:nvSpPr>
              <p:cNvPr id="107581"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grpSp>
            <p:nvGrpSpPr>
              <p:cNvPr id="1045" name="Group 62"/>
              <p:cNvGrpSpPr>
                <a:grpSpLocks/>
              </p:cNvGrpSpPr>
              <p:nvPr/>
            </p:nvGrpSpPr>
            <p:grpSpPr bwMode="auto">
              <a:xfrm>
                <a:off x="5381" y="3085"/>
                <a:ext cx="227" cy="132"/>
                <a:chOff x="5381" y="3085"/>
                <a:chExt cx="227" cy="132"/>
              </a:xfrm>
            </p:grpSpPr>
            <p:sp>
              <p:nvSpPr>
                <p:cNvPr id="107583"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p>
              </p:txBody>
            </p:sp>
            <p:sp>
              <p:nvSpPr>
                <p:cNvPr id="107584"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p>
              </p:txBody>
            </p:sp>
            <p:sp>
              <p:nvSpPr>
                <p:cNvPr id="107585"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p>
              </p:txBody>
            </p:sp>
            <p:sp>
              <p:nvSpPr>
                <p:cNvPr id="107586"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p>
              </p:txBody>
            </p:sp>
          </p:grpSp>
        </p:grpSp>
      </p:grpSp>
      <p:sp>
        <p:nvSpPr>
          <p:cNvPr id="107587"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107588"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7589"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i="0">
                <a:effectLst>
                  <a:outerShdw blurRad="38100" dist="38100" dir="2700000" algn="tl">
                    <a:srgbClr val="FFFFFF"/>
                  </a:outerShdw>
                </a:effectLst>
                <a:latin typeface="+mn-lt"/>
              </a:defRPr>
            </a:lvl1pPr>
          </a:lstStyle>
          <a:p>
            <a:pPr>
              <a:defRPr/>
            </a:pPr>
            <a:fld id="{7DBF9257-4CB9-4D6C-A26A-64F907E4A2E6}" type="datetimeFigureOut">
              <a:rPr lang="ru-RU"/>
              <a:pPr>
                <a:defRPr/>
              </a:pPr>
              <a:t>08.04.2013</a:t>
            </a:fld>
            <a:endParaRPr lang="ru-RU"/>
          </a:p>
        </p:txBody>
      </p:sp>
      <p:sp>
        <p:nvSpPr>
          <p:cNvPr id="107590"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i="0">
                <a:effectLst>
                  <a:outerShdw blurRad="38100" dist="38100" dir="2700000" algn="tl">
                    <a:srgbClr val="FFFFFF"/>
                  </a:outerShdw>
                </a:effectLst>
                <a:latin typeface="+mn-lt"/>
              </a:defRPr>
            </a:lvl1pPr>
          </a:lstStyle>
          <a:p>
            <a:pPr>
              <a:defRPr/>
            </a:pPr>
            <a:endParaRPr lang="ru-RU"/>
          </a:p>
        </p:txBody>
      </p:sp>
      <p:sp>
        <p:nvSpPr>
          <p:cNvPr id="107591"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i="0">
                <a:effectLst>
                  <a:outerShdw blurRad="38100" dist="38100" dir="2700000" algn="tl">
                    <a:srgbClr val="FFFFFF"/>
                  </a:outerShdw>
                </a:effectLst>
                <a:latin typeface="+mn-lt"/>
              </a:defRPr>
            </a:lvl1pPr>
          </a:lstStyle>
          <a:p>
            <a:pPr>
              <a:defRPr/>
            </a:pPr>
            <a:fld id="{AB46144D-ED80-4EF3-A62D-EB0FA89F5F1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11" r:id="rId1"/>
    <p:sldLayoutId id="2147483710" r:id="rId2"/>
    <p:sldLayoutId id="2147483709" r:id="rId3"/>
    <p:sldLayoutId id="2147483708" r:id="rId4"/>
    <p:sldLayoutId id="2147483707" r:id="rId5"/>
    <p:sldLayoutId id="2147483706" r:id="rId6"/>
    <p:sldLayoutId id="2147483705" r:id="rId7"/>
    <p:sldLayoutId id="2147483704" r:id="rId8"/>
    <p:sldLayoutId id="2147483703" r:id="rId9"/>
    <p:sldLayoutId id="2147483702" r:id="rId10"/>
    <p:sldLayoutId id="2147483701" r:id="rId11"/>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hyperlink" Target="//upload.wikimedia.org/wikipedia/commons/7/7b/Ellora_Kailash_temple_Shiva_panel.jpg" TargetMode="Externa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hyperlink" Target="//upload.wikimedia.org/wikipedia/commons/2/26/Ellora_Kailash_temple_overview.jpg" TargetMode="Externa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hyperlink" Target="http://farm2.static.flickr.com/1127/1073958833_53791c2cd5_o.jpg" TargetMode="Externa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hyperlink" Target="http://zlobodnev-alexandr.narod.ru/dscf1229.jpg" TargetMode="Externa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openxmlformats.org/officeDocument/2006/relationships/hyperlink" Target="http://worldjourney.ru/uploads/posts/2012-07/1343073015_qutb-minar2.jpg" TargetMode="External"/><Relationship Id="rId3" Type="http://schemas.openxmlformats.org/officeDocument/2006/relationships/hyperlink" Target="//commons.wikimedia.org/wiki/File:Qutb_Minar_in_perspective.JPG?uselang=ru" TargetMode="External"/><Relationship Id="rId7" Type="http://schemas.openxmlformats.org/officeDocument/2006/relationships/hyperlink" Target="http://images.yandex.ru/yandsearch?source=wiz&amp;uinfo=sw-1038-sh-518-fw-813-fh-448-pd-1&amp;p=3&amp;text=%D0%BC%D0%B8%D0%BD%D0%B0%D1%80%D0%B5%D1%82%20%D0%BA%D1%83%D1%82%D0%B1-%D0%BC%D0%B8%D0%BD%D0%B0%D1%80&amp;noreask=1&amp;pos=111&amp;rpt=simage&amp;lr=39&amp;img_url=http://photoshare.ru/data/80/80411/1/5av372-cym.jpg" TargetMode="External"/><Relationship Id="rId2" Type="http://schemas.openxmlformats.org/officeDocument/2006/relationships/hyperlink" Target="//upload.wikimedia.org/wikipedia/commons/2/20/Qutb_Minar_in_perspective.JPG" TargetMode="External"/><Relationship Id="rId1" Type="http://schemas.openxmlformats.org/officeDocument/2006/relationships/slideLayout" Target="../slideLayouts/slideLayout7.xml"/><Relationship Id="rId6" Type="http://schemas.openxmlformats.org/officeDocument/2006/relationships/hyperlink" Target="http://images.yandex.ru/yandsearch?source=wiz&amp;text=%D0%BC%D0%B8%D0%BD%D0%B0%D1%80%D0%B5%D1%82%20%D0%BA%D1%83%D1%82%D0%B1-%D0%BC%D0%B8%D0%BD%D0%B0%D1%80&amp;noreask=1&amp;img_url=http://www.turoboz.ru/cmsdb/article_images/images/pic(1).jpg&amp;pos=0&amp;rpt=simage&amp;lr=39" TargetMode="External"/><Relationship Id="rId11" Type="http://schemas.openxmlformats.org/officeDocument/2006/relationships/image" Target="../media/image23.jpeg"/><Relationship Id="rId5" Type="http://schemas.openxmlformats.org/officeDocument/2006/relationships/hyperlink" Target="http://images.yandex.ru/yandsearch?source=wiz&amp;text=%D0%BC%D0%B8%D0%BD%D0%B0%D1%80%D0%B5%D1%82%20%D0%BA%D1%83%D1%82%D0%B1-%D0%BC%D0%B8%D0%BD%D0%B0%D1%80&amp;noreask=1&amp;pos=23&amp;rpt=simage&amp;lr=39&amp;uinfo=sw-1038-sh-518-fw-813-fh-448-pd-1&amp;img_url=http://worldjourney.ru/uploads/posts/2012-07/thumbs/1343073015_qutb-minar2.jpg" TargetMode="External"/><Relationship Id="rId10" Type="http://schemas.openxmlformats.org/officeDocument/2006/relationships/image" Target="../media/image22.jpeg"/><Relationship Id="rId4" Type="http://schemas.openxmlformats.org/officeDocument/2006/relationships/hyperlink" Target="http://images.yandex.ru/yandsearch?source=wiz&amp;text=%D0%BC%D0%B8%D0%BD%D0%B0%D1%80%D0%B5%D1%82%20%D0%BA%D1%83%D1%82%D0%B1-%D0%BC%D0%B8%D0%BD%D0%B0%D1%80&amp;noreask=1&amp;pos=1&amp;rpt=simage&amp;lr=39&amp;uinfo=sw-1038-sh-518-fw-813-fh-448-pd-1&amp;img_url=http://www.ufolog.ru/files/main/pict_022162cefe314eacb8e1196c35d42ca3.jpg" TargetMode="External"/><Relationship Id="rId9" Type="http://schemas.openxmlformats.org/officeDocument/2006/relationships/hyperlink" Target="http://ru.wikipedia.org/wiki/%D0%A4%D0%B0%D0%B9%D0%BB:Qutab.jp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images-1.moifoto.ru/middle/2/49/1109273gzw.jpg?127707688" TargetMode="Externa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hyperlink" Target="http://www.shunya.net/Pictures/South%20India/South2003/Ellora/Ellora15.jp"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voyageursindia.com/gifs/sculptures-khajuraho-india.jpg" TargetMode="Externa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6.jpeg"/><Relationship Id="rId7" Type="http://schemas.openxmlformats.org/officeDocument/2006/relationships/image" Target="../media/image38.jpeg"/><Relationship Id="rId2" Type="http://schemas.openxmlformats.org/officeDocument/2006/relationships/hyperlink" Target="//upload.wikimedia.org/wikipedia/commons/1/11/Kailash-elephant.jpg" TargetMode="External"/><Relationship Id="rId1" Type="http://schemas.openxmlformats.org/officeDocument/2006/relationships/slideLayout" Target="../slideLayouts/slideLayout7.xml"/><Relationship Id="rId6" Type="http://schemas.openxmlformats.org/officeDocument/2006/relationships/hyperlink" Target="http://zlobodnev-alexandr.narod.ru/dscf0687.jpg" TargetMode="External"/><Relationship Id="rId5" Type="http://schemas.openxmlformats.org/officeDocument/2006/relationships/image" Target="../media/image37.jpeg"/><Relationship Id="rId4" Type="http://schemas.openxmlformats.org/officeDocument/2006/relationships/hyperlink" Target="//upload.wikimedia.org/wikipedia/commons/9/9f/Kailash-elephants.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31.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8.jpeg"/><Relationship Id="rId7" Type="http://schemas.openxmlformats.org/officeDocument/2006/relationships/image" Target="../media/image57.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0.jpeg"/><Relationship Id="rId4" Type="http://schemas.openxmlformats.org/officeDocument/2006/relationships/image" Target="../media/image59.jpeg"/><Relationship Id="rId9" Type="http://schemas.openxmlformats.org/officeDocument/2006/relationships/image" Target="../media/image61.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4294967295"/>
          </p:nvPr>
        </p:nvSpPr>
        <p:spPr>
          <a:xfrm>
            <a:off x="1765300" y="3671888"/>
            <a:ext cx="5253038" cy="1851025"/>
          </a:xfrm>
        </p:spPr>
        <p:txBody>
          <a:bodyPr tIns="0"/>
          <a:lstStyle/>
          <a:p>
            <a:pPr marL="26988" indent="0" eaLnBrk="1" hangingPunct="1">
              <a:lnSpc>
                <a:spcPct val="80000"/>
              </a:lnSpc>
              <a:buFont typeface="Wingdings" pitchFamily="2" charset="2"/>
              <a:buNone/>
              <a:defRPr/>
            </a:pPr>
            <a:r>
              <a:rPr lang="en-US" sz="2000">
                <a:solidFill>
                  <a:srgbClr val="2C3340"/>
                </a:solidFill>
                <a:effectLst>
                  <a:outerShdw blurRad="38100" dist="38100" dir="2700000" algn="tl">
                    <a:srgbClr val="000000"/>
                  </a:outerShdw>
                </a:effectLst>
                <a:latin typeface="Gill Sans MT" pitchFamily="34" charset="0"/>
              </a:rPr>
              <a:t> </a:t>
            </a:r>
            <a:endParaRPr lang="ru-RU" sz="2400" b="1">
              <a:solidFill>
                <a:srgbClr val="2C3340"/>
              </a:solidFill>
              <a:effectLst>
                <a:outerShdw blurRad="38100" dist="38100" dir="2700000" algn="tl">
                  <a:srgbClr val="000000"/>
                </a:outerShdw>
              </a:effectLst>
            </a:endParaRPr>
          </a:p>
        </p:txBody>
      </p:sp>
      <p:pic>
        <p:nvPicPr>
          <p:cNvPr id="4" name="Picture 1029" descr="0607_india_tadj"/>
          <p:cNvPicPr>
            <a:picLocks noChangeAspect="1" noChangeArrowheads="1"/>
          </p:cNvPicPr>
          <p:nvPr/>
        </p:nvPicPr>
        <p:blipFill>
          <a:blip r:embed="rId3" cstate="screen"/>
          <a:srcRect/>
          <a:stretch>
            <a:fillRect/>
          </a:stretch>
        </p:blipFill>
        <p:spPr bwMode="auto">
          <a:xfrm>
            <a:off x="0" y="965200"/>
            <a:ext cx="9144000" cy="5892800"/>
          </a:xfrm>
          <a:prstGeom prst="rect">
            <a:avLst/>
          </a:prstGeom>
          <a:noFill/>
          <a:ln w="9525">
            <a:noFill/>
            <a:miter lim="800000"/>
            <a:headEnd/>
            <a:tailEnd/>
          </a:ln>
        </p:spPr>
      </p:pic>
      <p:sp>
        <p:nvSpPr>
          <p:cNvPr id="15367" name="Rectangle 7"/>
          <p:cNvSpPr>
            <a:spLocks noChangeArrowheads="1"/>
          </p:cNvSpPr>
          <p:nvPr/>
        </p:nvSpPr>
        <p:spPr bwMode="auto">
          <a:xfrm>
            <a:off x="179388" y="188913"/>
            <a:ext cx="4562475" cy="1465262"/>
          </a:xfrm>
          <a:prstGeom prst="rect">
            <a:avLst/>
          </a:prstGeom>
          <a:noFill/>
          <a:ln w="9525">
            <a:noFill/>
            <a:miter lim="800000"/>
            <a:headEnd/>
            <a:tailEnd/>
          </a:ln>
          <a:effectLst/>
        </p:spPr>
        <p:txBody>
          <a:bodyPr>
            <a:spAutoFit/>
          </a:bodyPr>
          <a:lstStyle/>
          <a:p>
            <a:pPr>
              <a:defRPr/>
            </a:pPr>
            <a:r>
              <a:rPr lang="ru-RU" sz="1800" b="0">
                <a:effectLst>
                  <a:outerShdw blurRad="38100" dist="38100" dir="2700000" algn="tl">
                    <a:srgbClr val="000000"/>
                  </a:outerShdw>
                </a:effectLst>
                <a:latin typeface="Arial" charset="0"/>
              </a:rPr>
              <a:t>… </a:t>
            </a:r>
            <a:r>
              <a:rPr lang="ru-RU" sz="1800">
                <a:effectLst>
                  <a:outerShdw blurRad="38100" dist="38100" dir="2700000" algn="tl">
                    <a:srgbClr val="000000"/>
                  </a:outerShdw>
                </a:effectLst>
                <a:latin typeface="Arial" charset="0"/>
              </a:rPr>
              <a:t>Любовь к природе, преклонение перед её мощью и изобилием, </a:t>
            </a:r>
          </a:p>
          <a:p>
            <a:pPr>
              <a:defRPr/>
            </a:pPr>
            <a:r>
              <a:rPr lang="ru-RU" sz="1800">
                <a:effectLst>
                  <a:outerShdw blurRad="38100" dist="38100" dir="2700000" algn="tl">
                    <a:srgbClr val="000000"/>
                  </a:outerShdw>
                </a:effectLst>
                <a:latin typeface="Arial" charset="0"/>
              </a:rPr>
              <a:t>жизнь, торжествующая во всех проявлениях, -  вот основная тема индийского искусства.</a:t>
            </a:r>
            <a:endParaRPr lang="ru-RU" sz="1800" i="0">
              <a:effectLst>
                <a:outerShdw blurRad="38100" dist="38100" dir="2700000" algn="tl">
                  <a:srgbClr val="000000"/>
                </a:outerShdw>
              </a:effectLst>
              <a:latin typeface="Arial" charset="0"/>
            </a:endParaRPr>
          </a:p>
        </p:txBody>
      </p:sp>
      <p:sp>
        <p:nvSpPr>
          <p:cNvPr id="14340" name="Text Box 8"/>
          <p:cNvSpPr txBox="1">
            <a:spLocks noChangeArrowheads="1"/>
          </p:cNvSpPr>
          <p:nvPr/>
        </p:nvSpPr>
        <p:spPr bwMode="auto">
          <a:xfrm>
            <a:off x="2339975" y="4005263"/>
            <a:ext cx="4295775" cy="641350"/>
          </a:xfrm>
          <a:prstGeom prst="rect">
            <a:avLst/>
          </a:prstGeom>
          <a:noFill/>
          <a:ln w="9525">
            <a:noFill/>
            <a:miter lim="800000"/>
            <a:headEnd/>
            <a:tailEnd/>
          </a:ln>
        </p:spPr>
        <p:txBody>
          <a:bodyPr wrap="none">
            <a:spAutoFit/>
          </a:bodyPr>
          <a:lstStyle/>
          <a:p>
            <a:r>
              <a:rPr lang="ru-RU" sz="3600">
                <a:solidFill>
                  <a:srgbClr val="122342"/>
                </a:solidFill>
                <a:latin typeface="Arial" charset="0"/>
              </a:rPr>
              <a:t>Искусство Индии</a:t>
            </a:r>
          </a:p>
        </p:txBody>
      </p:sp>
    </p:spTree>
  </p:cSld>
  <p:clrMapOvr>
    <a:overrideClrMapping bg1="dk2" tx1="lt1" bg2="dk1" tx2="lt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Рабочий стол\индия мхк\1.jpg"/>
          <p:cNvPicPr>
            <a:picLocks noGrp="1" noChangeAspect="1" noChangeArrowheads="1"/>
          </p:cNvPicPr>
          <p:nvPr>
            <p:ph idx="4294967295"/>
          </p:nvPr>
        </p:nvPicPr>
        <p:blipFill>
          <a:blip r:embed="rId2" cstate="screen">
            <a:lum contrast="12000"/>
          </a:blip>
          <a:srcRect/>
          <a:stretch>
            <a:fillRect/>
          </a:stretch>
        </p:blipFill>
        <p:spPr>
          <a:xfrm>
            <a:off x="6227763" y="2276475"/>
            <a:ext cx="2605087" cy="4032250"/>
          </a:xfrm>
        </p:spPr>
      </p:pic>
      <p:pic>
        <p:nvPicPr>
          <p:cNvPr id="1027" name="Picture 3" descr="C:\Documents and Settings\Admin\Рабочий стол\индия мхк\9.jpg"/>
          <p:cNvPicPr>
            <a:picLocks noChangeAspect="1" noChangeArrowheads="1"/>
          </p:cNvPicPr>
          <p:nvPr/>
        </p:nvPicPr>
        <p:blipFill>
          <a:blip r:embed="rId3" cstate="screen">
            <a:lum bright="-18000" contrast="42000"/>
          </a:blip>
          <a:srcRect/>
          <a:stretch>
            <a:fillRect/>
          </a:stretch>
        </p:blipFill>
        <p:spPr bwMode="auto">
          <a:xfrm>
            <a:off x="3122613" y="2276475"/>
            <a:ext cx="2870200" cy="4032250"/>
          </a:xfrm>
          <a:prstGeom prst="rect">
            <a:avLst/>
          </a:prstGeom>
          <a:noFill/>
          <a:ln w="9525">
            <a:noFill/>
            <a:miter lim="800000"/>
            <a:headEnd/>
            <a:tailEnd/>
          </a:ln>
        </p:spPr>
      </p:pic>
      <p:sp>
        <p:nvSpPr>
          <p:cNvPr id="24579" name="Rectangle 6"/>
          <p:cNvSpPr>
            <a:spLocks noChangeArrowheads="1"/>
          </p:cNvSpPr>
          <p:nvPr/>
        </p:nvSpPr>
        <p:spPr bwMode="auto">
          <a:xfrm>
            <a:off x="179388" y="260350"/>
            <a:ext cx="8785225" cy="1739900"/>
          </a:xfrm>
          <a:prstGeom prst="rect">
            <a:avLst/>
          </a:prstGeom>
          <a:noFill/>
          <a:ln w="9525">
            <a:noFill/>
            <a:miter lim="800000"/>
            <a:headEnd/>
            <a:tailEnd/>
          </a:ln>
        </p:spPr>
        <p:txBody>
          <a:bodyPr>
            <a:spAutoFit/>
          </a:bodyPr>
          <a:lstStyle/>
          <a:p>
            <a:r>
              <a:rPr lang="ru-RU" sz="1800" b="0" i="0" dirty="0">
                <a:solidFill>
                  <a:srgbClr val="000000"/>
                </a:solidFill>
                <a:latin typeface="Arial" charset="0"/>
              </a:rPr>
              <a:t>Одним из древнейших видов буддийской архитектур являются </a:t>
            </a:r>
            <a:r>
              <a:rPr lang="ru-RU" sz="1800" b="0" dirty="0" err="1">
                <a:solidFill>
                  <a:srgbClr val="990000"/>
                </a:solidFill>
                <a:latin typeface="Arial" charset="0"/>
              </a:rPr>
              <a:t>чайтьи</a:t>
            </a:r>
            <a:r>
              <a:rPr lang="ru-RU" sz="1800" b="0" dirty="0">
                <a:solidFill>
                  <a:srgbClr val="990000"/>
                </a:solidFill>
                <a:latin typeface="Arial" charset="0"/>
              </a:rPr>
              <a:t> </a:t>
            </a:r>
            <a:r>
              <a:rPr lang="ru-RU" sz="1800" b="0" dirty="0">
                <a:latin typeface="Arial" charset="0"/>
              </a:rPr>
              <a:t>(пещерные храмы для моления),</a:t>
            </a:r>
            <a:r>
              <a:rPr lang="ru-RU" sz="1800" b="0" i="0" dirty="0">
                <a:latin typeface="Arial" charset="0"/>
              </a:rPr>
              <a:t>вырубавшиеся в глубоких недрах скалистых гор.</a:t>
            </a:r>
          </a:p>
          <a:p>
            <a:r>
              <a:rPr lang="ru-RU" sz="1800" i="0" dirty="0" err="1">
                <a:solidFill>
                  <a:srgbClr val="000000"/>
                </a:solidFill>
                <a:latin typeface="Arial" charset="0"/>
              </a:rPr>
              <a:t>Чайтья</a:t>
            </a:r>
            <a:r>
              <a:rPr lang="ru-RU" sz="1800" i="0" dirty="0">
                <a:solidFill>
                  <a:srgbClr val="000000"/>
                </a:solidFill>
                <a:latin typeface="Arial" charset="0"/>
              </a:rPr>
              <a:t> в </a:t>
            </a:r>
            <a:r>
              <a:rPr lang="ru-RU" sz="1800" i="0" dirty="0" err="1">
                <a:solidFill>
                  <a:srgbClr val="000000"/>
                </a:solidFill>
                <a:latin typeface="Arial" charset="0"/>
              </a:rPr>
              <a:t>Карли</a:t>
            </a:r>
            <a:r>
              <a:rPr lang="ru-RU" sz="1800" b="0" i="0" dirty="0">
                <a:solidFill>
                  <a:srgbClr val="000000"/>
                </a:solidFill>
                <a:latin typeface="Arial" charset="0"/>
              </a:rPr>
              <a:t> – самый большой пещерный храм  культовой архитектуры </a:t>
            </a:r>
            <a:r>
              <a:rPr lang="en-US" sz="1800" b="0" i="0" dirty="0">
                <a:solidFill>
                  <a:srgbClr val="000000"/>
                </a:solidFill>
                <a:latin typeface="Arial" charset="0"/>
              </a:rPr>
              <a:t>I</a:t>
            </a:r>
            <a:r>
              <a:rPr lang="ru-RU" sz="1800" b="0" i="0" dirty="0">
                <a:solidFill>
                  <a:srgbClr val="000000"/>
                </a:solidFill>
                <a:latin typeface="Arial" charset="0"/>
              </a:rPr>
              <a:t> в. до н.э. – </a:t>
            </a:r>
            <a:r>
              <a:rPr lang="en-US" sz="1800" b="0" i="0" dirty="0">
                <a:solidFill>
                  <a:srgbClr val="000000"/>
                </a:solidFill>
                <a:latin typeface="Arial" charset="0"/>
              </a:rPr>
              <a:t>III</a:t>
            </a:r>
            <a:r>
              <a:rPr lang="ru-RU" sz="1800" b="0" i="0" dirty="0">
                <a:solidFill>
                  <a:srgbClr val="000000"/>
                </a:solidFill>
                <a:latin typeface="Arial" charset="0"/>
              </a:rPr>
              <a:t> в. н.э. он расположен на глубине 40 м. красивые мощные колонны, по 15 в ряд. Делят зал на центральный неф и два боковых крыла.</a:t>
            </a:r>
          </a:p>
        </p:txBody>
      </p:sp>
      <p:sp>
        <p:nvSpPr>
          <p:cNvPr id="24580" name="Rectangle 7"/>
          <p:cNvSpPr>
            <a:spLocks noChangeArrowheads="1"/>
          </p:cNvSpPr>
          <p:nvPr/>
        </p:nvSpPr>
        <p:spPr bwMode="auto">
          <a:xfrm>
            <a:off x="395288" y="2133600"/>
            <a:ext cx="2519362" cy="4211638"/>
          </a:xfrm>
          <a:prstGeom prst="rect">
            <a:avLst/>
          </a:prstGeom>
          <a:noFill/>
          <a:ln w="9525">
            <a:noFill/>
            <a:miter lim="800000"/>
            <a:headEnd/>
            <a:tailEnd/>
          </a:ln>
        </p:spPr>
        <p:txBody>
          <a:bodyPr>
            <a:spAutoFit/>
          </a:bodyPr>
          <a:lstStyle/>
          <a:p>
            <a:r>
              <a:rPr lang="ru-RU" sz="1800" b="0" i="0" dirty="0">
                <a:solidFill>
                  <a:srgbClr val="000000"/>
                </a:solidFill>
                <a:latin typeface="Arial" charset="0"/>
              </a:rPr>
              <a:t>С особой тщательностью украшен вход в </a:t>
            </a:r>
            <a:r>
              <a:rPr lang="ru-RU" sz="1800" b="0" i="0" dirty="0" err="1">
                <a:solidFill>
                  <a:srgbClr val="000000"/>
                </a:solidFill>
                <a:latin typeface="Arial" charset="0"/>
              </a:rPr>
              <a:t>чайтью</a:t>
            </a:r>
            <a:r>
              <a:rPr lang="ru-RU" sz="1800" b="0" i="0" dirty="0">
                <a:solidFill>
                  <a:srgbClr val="000000"/>
                </a:solidFill>
                <a:latin typeface="Arial" charset="0"/>
              </a:rPr>
              <a:t>. Он обрамлен огромной </a:t>
            </a:r>
            <a:r>
              <a:rPr lang="ru-RU" sz="1800" b="0" i="0" dirty="0" err="1">
                <a:solidFill>
                  <a:srgbClr val="000000"/>
                </a:solidFill>
                <a:latin typeface="Arial" charset="0"/>
              </a:rPr>
              <a:t>килевидной</a:t>
            </a:r>
            <a:r>
              <a:rPr lang="ru-RU" sz="1800" b="0" i="0" dirty="0">
                <a:solidFill>
                  <a:srgbClr val="000000"/>
                </a:solidFill>
                <a:latin typeface="Arial" charset="0"/>
              </a:rPr>
              <a:t> </a:t>
            </a:r>
            <a:r>
              <a:rPr lang="ru-RU" sz="1800" b="0" i="0" dirty="0" err="1">
                <a:solidFill>
                  <a:srgbClr val="000000"/>
                </a:solidFill>
                <a:latin typeface="Arial" charset="0"/>
              </a:rPr>
              <a:t>аркой,окруженной</a:t>
            </a:r>
            <a:r>
              <a:rPr lang="ru-RU" sz="1800" b="0" i="0" dirty="0">
                <a:solidFill>
                  <a:srgbClr val="000000"/>
                </a:solidFill>
                <a:latin typeface="Arial" charset="0"/>
              </a:rPr>
              <a:t> более мелкими </a:t>
            </a:r>
            <a:r>
              <a:rPr lang="ru-RU" sz="1800" b="0" i="0" dirty="0" err="1">
                <a:solidFill>
                  <a:srgbClr val="000000"/>
                </a:solidFill>
                <a:latin typeface="Arial" charset="0"/>
              </a:rPr>
              <a:t>арочками</a:t>
            </a:r>
            <a:r>
              <a:rPr lang="ru-RU" sz="1800" b="0" i="0" dirty="0">
                <a:solidFill>
                  <a:srgbClr val="000000"/>
                </a:solidFill>
                <a:latin typeface="Arial" charset="0"/>
              </a:rPr>
              <a:t>. Солнечный свет проникает в полутемную залу через окно, напоминающую розетку готического собора</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95288" y="333375"/>
            <a:ext cx="8218487" cy="1295400"/>
          </a:xfrm>
        </p:spPr>
        <p:txBody>
          <a:bodyPr/>
          <a:lstStyle/>
          <a:p>
            <a:pPr eaLnBrk="1" hangingPunct="1">
              <a:defRPr/>
            </a:pPr>
            <a:r>
              <a:rPr lang="ru-RU" sz="2000" dirty="0">
                <a:solidFill>
                  <a:srgbClr val="244583"/>
                </a:solidFill>
                <a:effectLst/>
              </a:rPr>
              <a:t> Образцом великолепного единства архитектуры, скульптуры и живописи является пещерный комплекс в </a:t>
            </a:r>
            <a:r>
              <a:rPr lang="ru-RU" sz="2000" dirty="0" err="1">
                <a:solidFill>
                  <a:srgbClr val="244583"/>
                </a:solidFill>
                <a:effectLst/>
              </a:rPr>
              <a:t>Аджанте</a:t>
            </a:r>
            <a:r>
              <a:rPr lang="ru-RU" sz="2000" dirty="0">
                <a:solidFill>
                  <a:srgbClr val="244583"/>
                </a:solidFill>
                <a:effectLst/>
              </a:rPr>
              <a:t> (</a:t>
            </a:r>
            <a:r>
              <a:rPr lang="en-US" sz="2000" dirty="0">
                <a:solidFill>
                  <a:srgbClr val="244583"/>
                </a:solidFill>
                <a:effectLst/>
                <a:latin typeface="Gill Sans MT" pitchFamily="34" charset="0"/>
              </a:rPr>
              <a:t>IV</a:t>
            </a:r>
            <a:r>
              <a:rPr lang="ru-RU" sz="2000" dirty="0">
                <a:solidFill>
                  <a:srgbClr val="244583"/>
                </a:solidFill>
                <a:effectLst/>
              </a:rPr>
              <a:t> – </a:t>
            </a:r>
            <a:r>
              <a:rPr lang="en-US" sz="2000" dirty="0">
                <a:solidFill>
                  <a:srgbClr val="244583"/>
                </a:solidFill>
                <a:effectLst/>
                <a:latin typeface="Gill Sans MT" pitchFamily="34" charset="0"/>
              </a:rPr>
              <a:t>VII</a:t>
            </a:r>
            <a:r>
              <a:rPr lang="ru-RU" sz="2000" dirty="0">
                <a:solidFill>
                  <a:srgbClr val="244583"/>
                </a:solidFill>
                <a:effectLst/>
              </a:rPr>
              <a:t>вв.)</a:t>
            </a:r>
          </a:p>
        </p:txBody>
      </p:sp>
      <p:pic>
        <p:nvPicPr>
          <p:cNvPr id="4" name="Picture 2" descr="C:\Documents and Settings\Admin\Рабочий стол\индия мхк\8.jpg"/>
          <p:cNvPicPr>
            <a:picLocks noChangeAspect="1" noChangeArrowheads="1"/>
          </p:cNvPicPr>
          <p:nvPr/>
        </p:nvPicPr>
        <p:blipFill>
          <a:blip r:embed="rId2" cstate="screen"/>
          <a:srcRect/>
          <a:stretch>
            <a:fillRect/>
          </a:stretch>
        </p:blipFill>
        <p:spPr bwMode="auto">
          <a:xfrm>
            <a:off x="683568" y="1340768"/>
            <a:ext cx="3529012" cy="2344738"/>
          </a:xfrm>
          <a:prstGeom prst="rect">
            <a:avLst/>
          </a:prstGeom>
          <a:noFill/>
          <a:ln w="9525">
            <a:noFill/>
            <a:miter lim="800000"/>
            <a:headEnd/>
            <a:tailEnd/>
          </a:ln>
        </p:spPr>
      </p:pic>
      <p:pic>
        <p:nvPicPr>
          <p:cNvPr id="5" name="Picture 10" descr="8"/>
          <p:cNvPicPr>
            <a:picLocks noChangeAspect="1" noChangeArrowheads="1"/>
          </p:cNvPicPr>
          <p:nvPr/>
        </p:nvPicPr>
        <p:blipFill>
          <a:blip r:embed="rId3" cstate="screen"/>
          <a:srcRect/>
          <a:stretch>
            <a:fillRect/>
          </a:stretch>
        </p:blipFill>
        <p:spPr bwMode="auto">
          <a:xfrm>
            <a:off x="5076056" y="1268760"/>
            <a:ext cx="3457575" cy="2265363"/>
          </a:xfrm>
          <a:prstGeom prst="rect">
            <a:avLst/>
          </a:prstGeom>
          <a:noFill/>
          <a:ln w="57150" cmpd="thickThin">
            <a:solidFill>
              <a:srgbClr val="7A3D00"/>
            </a:solidFill>
            <a:miter lim="800000"/>
            <a:headEnd/>
            <a:tailEnd/>
          </a:ln>
        </p:spPr>
      </p:pic>
      <p:pic>
        <p:nvPicPr>
          <p:cNvPr id="9" name="Picture 8" descr="9"/>
          <p:cNvPicPr>
            <a:picLocks noChangeAspect="1" noChangeArrowheads="1"/>
          </p:cNvPicPr>
          <p:nvPr/>
        </p:nvPicPr>
        <p:blipFill>
          <a:blip r:embed="rId4" cstate="screen"/>
          <a:srcRect/>
          <a:stretch>
            <a:fillRect/>
          </a:stretch>
        </p:blipFill>
        <p:spPr bwMode="auto">
          <a:xfrm>
            <a:off x="683568" y="3933056"/>
            <a:ext cx="3640137" cy="2462213"/>
          </a:xfrm>
          <a:prstGeom prst="rect">
            <a:avLst/>
          </a:prstGeom>
          <a:noFill/>
          <a:ln w="57150" cmpd="thinThick">
            <a:solidFill>
              <a:srgbClr val="7A3D00"/>
            </a:solidFill>
            <a:miter lim="800000"/>
            <a:headEnd/>
            <a:tailEnd/>
          </a:ln>
        </p:spPr>
      </p:pic>
      <p:pic>
        <p:nvPicPr>
          <p:cNvPr id="7" name="Picture 9" descr="6"/>
          <p:cNvPicPr>
            <a:picLocks noChangeAspect="1" noChangeArrowheads="1"/>
          </p:cNvPicPr>
          <p:nvPr/>
        </p:nvPicPr>
        <p:blipFill>
          <a:blip r:embed="rId5" cstate="screen"/>
          <a:srcRect/>
          <a:stretch>
            <a:fillRect/>
          </a:stretch>
        </p:blipFill>
        <p:spPr bwMode="auto">
          <a:xfrm>
            <a:off x="5148064" y="3933056"/>
            <a:ext cx="3446462" cy="2584450"/>
          </a:xfrm>
          <a:prstGeom prst="rect">
            <a:avLst/>
          </a:prstGeom>
          <a:noFill/>
          <a:ln w="57150" cmpd="thickThin">
            <a:solidFill>
              <a:srgbClr val="7A3D00"/>
            </a:solid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611188" y="188913"/>
            <a:ext cx="3168650" cy="3311525"/>
          </a:xfrm>
        </p:spPr>
        <p:txBody>
          <a:bodyPr anchorCtr="0">
            <a:normAutofit/>
          </a:bodyPr>
          <a:lstStyle/>
          <a:p>
            <a:pPr algn="just" eaLnBrk="1" hangingPunct="1">
              <a:defRPr/>
            </a:pPr>
            <a:r>
              <a:rPr lang="ru-RU" sz="1700" dirty="0">
                <a:solidFill>
                  <a:srgbClr val="FFFF00"/>
                </a:solidFill>
                <a:effectLst/>
              </a:rPr>
              <a:t>     </a:t>
            </a:r>
            <a:r>
              <a:rPr lang="ru-RU" sz="1700" dirty="0">
                <a:solidFill>
                  <a:srgbClr val="42557F"/>
                </a:solidFill>
                <a:effectLst/>
              </a:rPr>
              <a:t>Архитектурный  шедевр  мирового значения, вершина скального зодчества  Индии  храм  </a:t>
            </a:r>
            <a:r>
              <a:rPr lang="ru-RU" sz="1700" dirty="0" err="1">
                <a:solidFill>
                  <a:srgbClr val="42557F"/>
                </a:solidFill>
                <a:effectLst/>
              </a:rPr>
              <a:t>Кайласанатха</a:t>
            </a:r>
            <a:r>
              <a:rPr lang="ru-RU" sz="1700" dirty="0">
                <a:solidFill>
                  <a:srgbClr val="42557F"/>
                </a:solidFill>
                <a:effectLst/>
              </a:rPr>
              <a:t> (Шивы)  в  </a:t>
            </a:r>
            <a:r>
              <a:rPr lang="ru-RU" sz="1700" dirty="0" err="1">
                <a:solidFill>
                  <a:srgbClr val="42557F"/>
                </a:solidFill>
                <a:effectLst/>
              </a:rPr>
              <a:t>Эллоре</a:t>
            </a:r>
            <a:r>
              <a:rPr lang="ru-RU" sz="1700" dirty="0">
                <a:solidFill>
                  <a:srgbClr val="42557F"/>
                </a:solidFill>
                <a:effectLst/>
              </a:rPr>
              <a:t>(725-755гг.). </a:t>
            </a:r>
            <a:br>
              <a:rPr lang="ru-RU" sz="1700" dirty="0">
                <a:solidFill>
                  <a:srgbClr val="42557F"/>
                </a:solidFill>
                <a:effectLst/>
              </a:rPr>
            </a:br>
            <a:r>
              <a:rPr lang="ru-RU" sz="1700" dirty="0">
                <a:solidFill>
                  <a:srgbClr val="42557F"/>
                </a:solidFill>
                <a:effectLst/>
              </a:rPr>
              <a:t>Он  высечен,  подобно  статуе, из сплошной  массы  скалы и символизирует вершину горы, на которой, по легенде, жил Шива.</a:t>
            </a:r>
            <a:br>
              <a:rPr lang="ru-RU" sz="1700" dirty="0">
                <a:solidFill>
                  <a:srgbClr val="42557F"/>
                </a:solidFill>
                <a:effectLst/>
              </a:rPr>
            </a:br>
            <a:endParaRPr lang="ru-RU" sz="1700" dirty="0">
              <a:solidFill>
                <a:srgbClr val="42557F"/>
              </a:solidFill>
              <a:effectLst/>
            </a:endParaRPr>
          </a:p>
        </p:txBody>
      </p:sp>
      <p:pic>
        <p:nvPicPr>
          <p:cNvPr id="3" name="Содержимое 3" descr="Печать0323.JPG"/>
          <p:cNvPicPr>
            <a:picLocks noChangeAspect="1"/>
          </p:cNvPicPr>
          <p:nvPr/>
        </p:nvPicPr>
        <p:blipFill>
          <a:blip r:embed="rId2" cstate="screen"/>
          <a:srcRect/>
          <a:stretch>
            <a:fillRect/>
          </a:stretch>
        </p:blipFill>
        <p:spPr bwMode="auto">
          <a:xfrm>
            <a:off x="4427984" y="3573016"/>
            <a:ext cx="4177233" cy="2822493"/>
          </a:xfrm>
          <a:prstGeom prst="rect">
            <a:avLst/>
          </a:prstGeom>
          <a:noFill/>
          <a:ln w="9525">
            <a:noFill/>
            <a:miter lim="800000"/>
            <a:headEnd/>
            <a:tailEnd/>
          </a:ln>
        </p:spPr>
      </p:pic>
      <p:pic>
        <p:nvPicPr>
          <p:cNvPr id="26627" name="Picture 5" descr="Файл:Ellora Kailash temple Shiva panel.jpg">
            <a:hlinkClick r:id="rId3"/>
          </p:cNvPr>
          <p:cNvPicPr>
            <a:picLocks noChangeAspect="1" noChangeArrowheads="1"/>
          </p:cNvPicPr>
          <p:nvPr/>
        </p:nvPicPr>
        <p:blipFill>
          <a:blip r:embed="rId4" cstate="screen"/>
          <a:srcRect/>
          <a:stretch>
            <a:fillRect/>
          </a:stretch>
        </p:blipFill>
        <p:spPr bwMode="auto">
          <a:xfrm>
            <a:off x="4788024" y="404664"/>
            <a:ext cx="3743969" cy="2835327"/>
          </a:xfrm>
          <a:prstGeom prst="rect">
            <a:avLst/>
          </a:prstGeom>
          <a:noFill/>
          <a:ln w="9525">
            <a:noFill/>
            <a:miter lim="800000"/>
            <a:headEnd/>
            <a:tailEnd/>
          </a:ln>
        </p:spPr>
      </p:pic>
      <p:pic>
        <p:nvPicPr>
          <p:cNvPr id="26628" name="Picture 9" descr="Файл:Ellora Kailash temple overview.jpg">
            <a:hlinkClick r:id="rId5"/>
          </p:cNvPr>
          <p:cNvPicPr>
            <a:picLocks noChangeAspect="1" noChangeArrowheads="1"/>
          </p:cNvPicPr>
          <p:nvPr/>
        </p:nvPicPr>
        <p:blipFill>
          <a:blip r:embed="rId6" cstate="screen"/>
          <a:srcRect/>
          <a:stretch>
            <a:fillRect/>
          </a:stretch>
        </p:blipFill>
        <p:spPr bwMode="auto">
          <a:xfrm>
            <a:off x="899592" y="3717032"/>
            <a:ext cx="2418392" cy="256458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Admin\Рабочий стол\индия мхк\16.jpg"/>
          <p:cNvPicPr>
            <a:picLocks noChangeAspect="1" noChangeArrowheads="1"/>
          </p:cNvPicPr>
          <p:nvPr/>
        </p:nvPicPr>
        <p:blipFill>
          <a:blip r:embed="rId2" cstate="screen"/>
          <a:srcRect/>
          <a:stretch>
            <a:fillRect/>
          </a:stretch>
        </p:blipFill>
        <p:spPr bwMode="auto">
          <a:xfrm>
            <a:off x="5076056" y="404664"/>
            <a:ext cx="3455616" cy="3118379"/>
          </a:xfrm>
          <a:prstGeom prst="rect">
            <a:avLst/>
          </a:prstGeom>
          <a:noFill/>
          <a:ln w="9525">
            <a:noFill/>
            <a:miter lim="800000"/>
            <a:headEnd/>
            <a:tailEnd/>
          </a:ln>
        </p:spPr>
      </p:pic>
      <p:sp>
        <p:nvSpPr>
          <p:cNvPr id="5" name="TextBox 4"/>
          <p:cNvSpPr txBox="1">
            <a:spLocks noChangeArrowheads="1"/>
          </p:cNvSpPr>
          <p:nvPr/>
        </p:nvSpPr>
        <p:spPr bwMode="auto">
          <a:xfrm>
            <a:off x="323850" y="333375"/>
            <a:ext cx="3744913" cy="2862322"/>
          </a:xfrm>
          <a:prstGeom prst="rect">
            <a:avLst/>
          </a:prstGeom>
          <a:noFill/>
          <a:ln w="9525">
            <a:noFill/>
            <a:miter lim="800000"/>
            <a:headEnd/>
            <a:tailEnd/>
          </a:ln>
        </p:spPr>
        <p:txBody>
          <a:bodyPr>
            <a:spAutoFit/>
          </a:bodyPr>
          <a:lstStyle/>
          <a:p>
            <a:r>
              <a:rPr lang="ru-RU" sz="2000" b="0" i="0" dirty="0"/>
              <a:t>Храм </a:t>
            </a:r>
            <a:r>
              <a:rPr lang="ru-RU" sz="2000" b="0" i="0" dirty="0" err="1"/>
              <a:t>Кандарья</a:t>
            </a:r>
            <a:r>
              <a:rPr lang="ru-RU" sz="2000" b="0" i="0" dirty="0"/>
              <a:t> </a:t>
            </a:r>
          </a:p>
          <a:p>
            <a:r>
              <a:rPr lang="ru-RU" sz="2000" b="0" i="0" dirty="0" err="1"/>
              <a:t>Махадева</a:t>
            </a:r>
            <a:r>
              <a:rPr lang="ru-RU" sz="2000" b="0" i="0" dirty="0"/>
              <a:t> в </a:t>
            </a:r>
            <a:r>
              <a:rPr lang="ru-RU" sz="2000" b="0" i="0" dirty="0" err="1"/>
              <a:t>Кхаджурахо</a:t>
            </a:r>
            <a:r>
              <a:rPr lang="ru-RU" sz="2000" b="0" i="0" dirty="0"/>
              <a:t>.</a:t>
            </a:r>
          </a:p>
          <a:p>
            <a:r>
              <a:rPr lang="ru-RU" sz="2000" b="0" i="0" dirty="0"/>
              <a:t>В храме три части– святилище, зал для молящихся и вестибюль. Каждая из частей завершается башней. Напоминающей горную вершину. Устремленность в поднебесье усилена скульптурными украшениями.</a:t>
            </a:r>
          </a:p>
        </p:txBody>
      </p:sp>
      <p:pic>
        <p:nvPicPr>
          <p:cNvPr id="27651" name="Picture 5" descr="Картинка 5 из 139">
            <a:hlinkClick r:id="rId3"/>
          </p:cNvPr>
          <p:cNvPicPr>
            <a:picLocks noChangeAspect="1" noChangeArrowheads="1"/>
          </p:cNvPicPr>
          <p:nvPr/>
        </p:nvPicPr>
        <p:blipFill>
          <a:blip r:embed="rId4" cstate="screen"/>
          <a:srcRect/>
          <a:stretch>
            <a:fillRect/>
          </a:stretch>
        </p:blipFill>
        <p:spPr bwMode="auto">
          <a:xfrm>
            <a:off x="4572000" y="3861048"/>
            <a:ext cx="3960813" cy="2466975"/>
          </a:xfrm>
          <a:prstGeom prst="rect">
            <a:avLst/>
          </a:prstGeom>
          <a:noFill/>
          <a:ln w="9525">
            <a:noFill/>
            <a:miter lim="800000"/>
            <a:headEnd/>
            <a:tailEnd/>
          </a:ln>
        </p:spPr>
      </p:pic>
      <p:pic>
        <p:nvPicPr>
          <p:cNvPr id="27652" name="Picture 9" descr="Картинка 84 из 153">
            <a:hlinkClick r:id="rId5"/>
          </p:cNvPr>
          <p:cNvPicPr>
            <a:picLocks noChangeAspect="1" noChangeArrowheads="1"/>
          </p:cNvPicPr>
          <p:nvPr/>
        </p:nvPicPr>
        <p:blipFill>
          <a:blip r:embed="rId6" cstate="screen"/>
          <a:srcRect/>
          <a:stretch>
            <a:fillRect/>
          </a:stretch>
        </p:blipFill>
        <p:spPr bwMode="auto">
          <a:xfrm>
            <a:off x="646856" y="3789363"/>
            <a:ext cx="3366343" cy="251995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File:Qutb Minar in perspective.JPG">
            <a:hlinkClick r:id="rId2"/>
          </p:cNvPr>
          <p:cNvSpPr>
            <a:spLocks noChangeAspect="1" noChangeArrowheads="1"/>
          </p:cNvSpPr>
          <p:nvPr/>
        </p:nvSpPr>
        <p:spPr bwMode="auto">
          <a:xfrm>
            <a:off x="155575" y="-2743200"/>
            <a:ext cx="4295775" cy="57150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File:Qutb Minar in perspective.JPG">
            <a:hlinkClick r:id="rId2"/>
          </p:cNvPr>
          <p:cNvSpPr>
            <a:spLocks noChangeAspect="1" noChangeArrowheads="1"/>
          </p:cNvSpPr>
          <p:nvPr/>
        </p:nvSpPr>
        <p:spPr bwMode="auto">
          <a:xfrm>
            <a:off x="155575" y="-2743200"/>
            <a:ext cx="4295775" cy="57150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upload.wikimedia.org/wikipedia/commons/thumb/2/20/Qutb_Minar_in_perspective.JPG/200px-Qutb_Minar_in_perspective.JPG">
            <a:hlinkClick r:id="rId3"/>
          </p:cNvPr>
          <p:cNvSpPr>
            <a:spLocks noChangeAspect="1" noChangeArrowheads="1"/>
          </p:cNvSpPr>
          <p:nvPr/>
        </p:nvSpPr>
        <p:spPr bwMode="auto">
          <a:xfrm>
            <a:off x="155575" y="-1211263"/>
            <a:ext cx="1905000" cy="253365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http://upload.wikimedia.org/wikipedia/commons/thumb/2/20/Qutb_Minar_in_perspective.JPG/200px-Qutb_Minar_in_perspective.JPG">
            <a:hlinkClick r:id="rId3"/>
          </p:cNvPr>
          <p:cNvSpPr>
            <a:spLocks noChangeAspect="1" noChangeArrowheads="1"/>
          </p:cNvSpPr>
          <p:nvPr/>
        </p:nvSpPr>
        <p:spPr bwMode="auto">
          <a:xfrm>
            <a:off x="155575" y="-1211263"/>
            <a:ext cx="1905000" cy="253365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4" name="AutoShape 10" descr="Kutb-Minar"/>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6" name="AutoShape 12" descr="Kutb-Minar"/>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8" name="AutoShape 14" descr="Kutb-Minar"/>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0" name="AutoShape 16" descr="http://www.rvanem.ru/wp-content/uploads/2012/02/india_03.jpg">
            <a:hlinkClick r:id="rId4"/>
          </p:cNvPr>
          <p:cNvSpPr>
            <a:spLocks noChangeAspect="1" noChangeArrowheads="1"/>
          </p:cNvSpPr>
          <p:nvPr/>
        </p:nvSpPr>
        <p:spPr bwMode="auto">
          <a:xfrm>
            <a:off x="179512" y="-2187624"/>
            <a:ext cx="4314825" cy="32385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4" name="AutoShape 20" descr="http://worldjourney.ru/uploads/posts/2012-07/thumbs/1343073015_qutb-minar2.jpg">
            <a:hlinkClick r:id="rId5"/>
          </p:cNvPr>
          <p:cNvSpPr>
            <a:spLocks noChangeAspect="1" noChangeArrowheads="1"/>
          </p:cNvSpPr>
          <p:nvPr/>
        </p:nvSpPr>
        <p:spPr bwMode="auto">
          <a:xfrm>
            <a:off x="155575" y="-1233488"/>
            <a:ext cx="4314825" cy="2581276"/>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6" name="AutoShape 22" descr="http://im2-tub-ru.yandex.net/i?id=258256090-67-72&amp;n=21">
            <a:hlinkClick r:id="rId6"/>
          </p:cNvPr>
          <p:cNvSpPr>
            <a:spLocks noChangeAspect="1" noChangeArrowheads="1"/>
          </p:cNvSpPr>
          <p:nvPr/>
        </p:nvSpPr>
        <p:spPr bwMode="auto">
          <a:xfrm>
            <a:off x="155575" y="-685800"/>
            <a:ext cx="1076325" cy="14287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 name="AutoShape 20" descr="http://worldjourney.ru/uploads/posts/2012-07/thumbs/1343073015_qutb-minar2.jpg">
            <a:hlinkClick r:id="rId5"/>
          </p:cNvPr>
          <p:cNvSpPr>
            <a:spLocks noChangeAspect="1" noChangeArrowheads="1"/>
          </p:cNvSpPr>
          <p:nvPr/>
        </p:nvSpPr>
        <p:spPr bwMode="auto">
          <a:xfrm>
            <a:off x="0" y="-1290638"/>
            <a:ext cx="4314825" cy="2581276"/>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8" name="AutoShape 24" descr="http://im2-tub-ru.yandex.net/i?id=258256090-67-72&amp;n=21">
            <a:hlinkClick r:id="rId6"/>
          </p:cNvPr>
          <p:cNvSpPr>
            <a:spLocks noChangeAspect="1" noChangeArrowheads="1"/>
          </p:cNvSpPr>
          <p:nvPr/>
        </p:nvSpPr>
        <p:spPr bwMode="auto">
          <a:xfrm>
            <a:off x="155575" y="-685800"/>
            <a:ext cx="1076325" cy="14287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50" name="AutoShape 26" descr="http://photoshare.ru/data/80/80411/1/5av372-cym.jpg">
            <a:hlinkClick r:id="rId7"/>
          </p:cNvPr>
          <p:cNvSpPr>
            <a:spLocks noChangeAspect="1" noChangeArrowheads="1"/>
          </p:cNvSpPr>
          <p:nvPr/>
        </p:nvSpPr>
        <p:spPr bwMode="auto">
          <a:xfrm>
            <a:off x="611560" y="476672"/>
            <a:ext cx="2914650" cy="3886201"/>
          </a:xfrm>
          <a:prstGeom prst="rect">
            <a:avLst/>
          </a:prstGeom>
          <a:noFill/>
        </p:spPr>
        <p:txBody>
          <a:bodyPr vert="horz" wrap="square" lIns="91440" tIns="45720" rIns="91440" bIns="45720" numCol="1" anchor="t" anchorCtr="0" compatLnSpc="1">
            <a:prstTxWarp prst="textNoShape">
              <a:avLst/>
            </a:prstTxWarp>
          </a:bodyPr>
          <a:lstStyle/>
          <a:p>
            <a:r>
              <a:rPr lang="ru-RU" dirty="0" smtClean="0"/>
              <a:t>Минарет </a:t>
            </a:r>
            <a:r>
              <a:rPr lang="ru-RU" dirty="0" err="1" smtClean="0"/>
              <a:t>Кутб</a:t>
            </a:r>
            <a:r>
              <a:rPr lang="ru-RU" dirty="0" smtClean="0"/>
              <a:t> </a:t>
            </a:r>
            <a:r>
              <a:rPr lang="ru-RU" dirty="0" err="1" smtClean="0"/>
              <a:t>Минар</a:t>
            </a:r>
            <a:r>
              <a:rPr lang="ru-RU" dirty="0" smtClean="0"/>
              <a:t> является одним из самых больших минаретов Востока. </a:t>
            </a:r>
            <a:endParaRPr lang="ru-RU" dirty="0"/>
          </a:p>
        </p:txBody>
      </p:sp>
      <p:sp>
        <p:nvSpPr>
          <p:cNvPr id="1052" name="AutoShape 28" descr="Минарет Кутб-Минар">
            <a:hlinkClick r:id="rId8"/>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54" name="AutoShape 30" descr="Минарет Кутб-Минар">
            <a:hlinkClick r:id="rId8"/>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 name="Рисунок 18" descr="http://upload.wikimedia.org/wikipedia/commons/thumb/d/dc/Qutab.jpg/300px-Qutab.jpg">
            <a:hlinkClick r:id="rId9"/>
          </p:cNvPr>
          <p:cNvPicPr/>
          <p:nvPr/>
        </p:nvPicPr>
        <p:blipFill>
          <a:blip r:embed="rId10" cstate="screen"/>
          <a:srcRect/>
          <a:stretch>
            <a:fillRect/>
          </a:stretch>
        </p:blipFill>
        <p:spPr bwMode="auto">
          <a:xfrm>
            <a:off x="4716016" y="476672"/>
            <a:ext cx="3937620" cy="3096344"/>
          </a:xfrm>
          <a:prstGeom prst="rect">
            <a:avLst/>
          </a:prstGeom>
          <a:noFill/>
          <a:ln w="9525">
            <a:noFill/>
            <a:miter lim="800000"/>
            <a:headEnd/>
            <a:tailEnd/>
          </a:ln>
        </p:spPr>
      </p:pic>
      <p:pic>
        <p:nvPicPr>
          <p:cNvPr id="20" name="Содержимое 4" descr="Печать0217.JPG"/>
          <p:cNvPicPr>
            <a:picLocks noChangeAspect="1"/>
          </p:cNvPicPr>
          <p:nvPr/>
        </p:nvPicPr>
        <p:blipFill>
          <a:blip r:embed="rId11" cstate="screen"/>
          <a:stretch>
            <a:fillRect/>
          </a:stretch>
        </p:blipFill>
        <p:spPr>
          <a:xfrm>
            <a:off x="467544" y="3585661"/>
            <a:ext cx="4248472" cy="3035348"/>
          </a:xfrm>
          <a:prstGeom prst="rect">
            <a:avLst/>
          </a:prstGeom>
        </p:spPr>
      </p:pic>
      <p:sp>
        <p:nvSpPr>
          <p:cNvPr id="21" name="Прямоугольник 20"/>
          <p:cNvSpPr/>
          <p:nvPr/>
        </p:nvSpPr>
        <p:spPr>
          <a:xfrm>
            <a:off x="4860032" y="5903893"/>
            <a:ext cx="3816424" cy="646331"/>
          </a:xfrm>
          <a:prstGeom prst="rect">
            <a:avLst/>
          </a:prstGeom>
        </p:spPr>
        <p:txBody>
          <a:bodyPr wrap="square">
            <a:spAutoFit/>
          </a:bodyPr>
          <a:lstStyle/>
          <a:p>
            <a:r>
              <a:rPr lang="ru-RU" sz="1800" dirty="0" smtClean="0">
                <a:solidFill>
                  <a:schemeClr val="tx1">
                    <a:lumMod val="65000"/>
                    <a:lumOff val="35000"/>
                  </a:schemeClr>
                </a:solidFill>
              </a:rPr>
              <a:t>Портал соборной мечети в Дели. </a:t>
            </a:r>
          </a:p>
          <a:p>
            <a:r>
              <a:rPr lang="en-US" sz="1800" dirty="0" smtClean="0">
                <a:solidFill>
                  <a:schemeClr val="tx1">
                    <a:lumMod val="65000"/>
                    <a:lumOff val="35000"/>
                  </a:schemeClr>
                </a:solidFill>
              </a:rPr>
              <a:t>XVII</a:t>
            </a:r>
            <a:r>
              <a:rPr lang="ru-RU" sz="1800" dirty="0" smtClean="0">
                <a:solidFill>
                  <a:schemeClr val="tx1">
                    <a:lumMod val="65000"/>
                    <a:lumOff val="35000"/>
                  </a:schemeClr>
                </a:solidFill>
              </a:rPr>
              <a:t> век.</a:t>
            </a:r>
            <a:endParaRPr lang="ru-RU" sz="1800"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down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18"/>
          <p:cNvPicPr>
            <a:picLocks noChangeAspect="1" noChangeArrowheads="1"/>
          </p:cNvPicPr>
          <p:nvPr/>
        </p:nvPicPr>
        <p:blipFill>
          <a:blip r:embed="rId2" cstate="screen"/>
          <a:srcRect/>
          <a:stretch>
            <a:fillRect/>
          </a:stretch>
        </p:blipFill>
        <p:spPr bwMode="auto">
          <a:xfrm>
            <a:off x="3923928" y="1484784"/>
            <a:ext cx="4679950" cy="3509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1201" name="Rectangle 1"/>
          <p:cNvSpPr>
            <a:spLocks noChangeArrowheads="1"/>
          </p:cNvSpPr>
          <p:nvPr/>
        </p:nvSpPr>
        <p:spPr bwMode="auto">
          <a:xfrm>
            <a:off x="611560" y="1916832"/>
            <a:ext cx="273630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Выдающимся памятником архитектуры Индии</a:t>
            </a:r>
          </a:p>
          <a:p>
            <a:pPr marL="0" marR="0" lvl="0" indent="0" defTabSz="914400" rtl="0" eaLnBrk="1" fontAlgn="base" latinLnBrk="0" hangingPunct="1">
              <a:lnSpc>
                <a:spcPct val="100000"/>
              </a:lnSpc>
              <a:spcBef>
                <a:spcPct val="0"/>
              </a:spcBef>
              <a:spcAft>
                <a:spcPct val="0"/>
              </a:spcAft>
              <a:buClrTx/>
              <a:buSzTx/>
              <a:buFontTx/>
              <a:buNone/>
              <a:tabLst/>
            </a:pPr>
            <a:r>
              <a:rPr kumimoji="0" lang="ru-RU"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является мавзолей </a:t>
            </a:r>
            <a:r>
              <a:rPr kumimoji="0" lang="ru-RU" sz="200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Тадж</a:t>
            </a:r>
            <a:r>
              <a:rPr kumimoji="0" lang="ru-RU"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Махал в </a:t>
            </a:r>
            <a:r>
              <a:rPr kumimoji="0" lang="ru-RU" sz="200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Агре</a:t>
            </a:r>
            <a:r>
              <a:rPr kumimoji="0" lang="ru-RU"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200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построенный Шахом – </a:t>
            </a:r>
            <a:r>
              <a:rPr kumimoji="0" lang="ru-RU" sz="200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Джаханом</a:t>
            </a:r>
            <a:r>
              <a:rPr kumimoji="0" lang="ru-RU"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память</a:t>
            </a:r>
          </a:p>
          <a:p>
            <a:pPr marL="0" marR="0" lvl="0" indent="0" defTabSz="914400" rtl="0" eaLnBrk="1" fontAlgn="base" latinLnBrk="0" hangingPunct="1">
              <a:lnSpc>
                <a:spcPct val="100000"/>
              </a:lnSpc>
              <a:spcBef>
                <a:spcPct val="0"/>
              </a:spcBef>
              <a:spcAft>
                <a:spcPct val="0"/>
              </a:spcAft>
              <a:buClrTx/>
              <a:buSzTx/>
              <a:buFontTx/>
              <a:buNone/>
              <a:tabLst/>
            </a:pPr>
            <a:r>
              <a:rPr kumimoji="0" lang="ru-RU"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 любимой жене </a:t>
            </a:r>
            <a:r>
              <a:rPr kumimoji="0" lang="ru-RU" sz="200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Мумтаз-Махал</a:t>
            </a:r>
            <a:r>
              <a:rPr kumimoji="0" lang="ru-RU"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20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TextBox 3"/>
          <p:cNvSpPr txBox="1"/>
          <p:nvPr/>
        </p:nvSpPr>
        <p:spPr>
          <a:xfrm>
            <a:off x="3275856" y="404664"/>
            <a:ext cx="2880532" cy="584775"/>
          </a:xfrm>
          <a:prstGeom prst="rect">
            <a:avLst/>
          </a:prstGeom>
          <a:noFill/>
        </p:spPr>
        <p:txBody>
          <a:bodyPr wrap="none" rtlCol="0">
            <a:spAutoFit/>
          </a:bodyPr>
          <a:lstStyle/>
          <a:p>
            <a:r>
              <a:rPr lang="ru-RU" sz="3200" dirty="0" smtClean="0">
                <a:solidFill>
                  <a:srgbClr val="C00000"/>
                </a:solidFill>
              </a:rPr>
              <a:t>ТАДЖ - МАХАЛ</a:t>
            </a:r>
            <a:endParaRPr lang="ru-RU" sz="3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951163" y="836613"/>
            <a:ext cx="5942012" cy="1143000"/>
          </a:xfrm>
        </p:spPr>
        <p:txBody>
          <a:bodyPr anchorCtr="0">
            <a:normAutofit fontScale="90000"/>
          </a:bodyPr>
          <a:lstStyle/>
          <a:p>
            <a:pPr algn="l" eaLnBrk="1" hangingPunct="1">
              <a:defRPr/>
            </a:pPr>
            <a:r>
              <a:rPr lang="ru-RU" sz="1900" b="1" dirty="0" smtClean="0">
                <a:solidFill>
                  <a:srgbClr val="B32C16"/>
                </a:solidFill>
                <a:effectLst/>
              </a:rPr>
              <a:t>Изобразительное искусство известно по найденным археологами печатям-амулетам, а также статуэткам из меди, камня и обожженной глины еще </a:t>
            </a:r>
            <a:r>
              <a:rPr lang="ru-RU" sz="1900" b="1" dirty="0" err="1" smtClean="0">
                <a:solidFill>
                  <a:srgbClr val="B32C16"/>
                </a:solidFill>
                <a:effectLst/>
              </a:rPr>
              <a:t>хараппской</a:t>
            </a:r>
            <a:r>
              <a:rPr lang="ru-RU" sz="1900" b="1" dirty="0" smtClean="0">
                <a:solidFill>
                  <a:srgbClr val="B32C16"/>
                </a:solidFill>
                <a:effectLst/>
              </a:rPr>
              <a:t> эпохи.</a:t>
            </a:r>
          </a:p>
        </p:txBody>
      </p:sp>
      <p:pic>
        <p:nvPicPr>
          <p:cNvPr id="3" name="Рисунок 2" descr="http://nadiya-club.narod.ru/tvorchestvo/Alexey_Drujinin/istoriya_kultuty_disk_Rus/Indiya/India.files/image005.jpg"/>
          <p:cNvPicPr>
            <a:picLocks noChangeAspect="1" noChangeArrowheads="1"/>
          </p:cNvPicPr>
          <p:nvPr/>
        </p:nvPicPr>
        <p:blipFill>
          <a:blip r:embed="rId2" cstate="screen"/>
          <a:srcRect/>
          <a:stretch>
            <a:fillRect/>
          </a:stretch>
        </p:blipFill>
        <p:spPr bwMode="auto">
          <a:xfrm>
            <a:off x="6948264" y="4437112"/>
            <a:ext cx="1963737" cy="2066925"/>
          </a:xfrm>
          <a:prstGeom prst="rect">
            <a:avLst/>
          </a:prstGeom>
          <a:ln>
            <a:noFill/>
          </a:ln>
          <a:effectLst>
            <a:outerShdw blurRad="292100" dist="139700" dir="2700000" algn="tl" rotWithShape="0">
              <a:srgbClr val="333333">
                <a:alpha val="65000"/>
              </a:srgbClr>
            </a:outerShdw>
          </a:effectLst>
        </p:spPr>
      </p:pic>
      <p:pic>
        <p:nvPicPr>
          <p:cNvPr id="5" name="Рисунок 4" descr="http://nadiya-club.narod.ru/tvorchestvo/Alexey_Drujinin/istoriya_kultuty_disk_Rus/Indiya/India.files/image002.jpg"/>
          <p:cNvPicPr/>
          <p:nvPr/>
        </p:nvPicPr>
        <p:blipFill>
          <a:blip r:embed="rId3" cstate="screen">
            <a:duotone>
              <a:prstClr val="black"/>
              <a:srgbClr val="990000">
                <a:tint val="45000"/>
                <a:satMod val="400000"/>
              </a:srgbClr>
            </a:duotone>
            <a:lum contrast="30000"/>
          </a:blip>
          <a:srcRect/>
          <a:stretch>
            <a:fillRect/>
          </a:stretch>
        </p:blipFill>
        <p:spPr bwMode="auto">
          <a:xfrm>
            <a:off x="3131840" y="4437112"/>
            <a:ext cx="1679816" cy="1984224"/>
          </a:xfrm>
          <a:prstGeom prst="rect">
            <a:avLst/>
          </a:prstGeom>
          <a:ln>
            <a:noFill/>
          </a:ln>
          <a:effectLst>
            <a:outerShdw blurRad="292100" dist="139700" dir="2700000" algn="tl" rotWithShape="0">
              <a:srgbClr val="333333">
                <a:alpha val="65000"/>
              </a:srgbClr>
            </a:outerShdw>
          </a:effectLst>
        </p:spPr>
      </p:pic>
      <p:pic>
        <p:nvPicPr>
          <p:cNvPr id="6" name="Рисунок 5" descr="http://nadiya-club.narod.ru/tvorchestvo/Alexey_Drujinin/istoriya_kultuty_disk_Rus/Indiya/India.files/image004.jpg"/>
          <p:cNvPicPr>
            <a:picLocks noChangeAspect="1" noChangeArrowheads="1"/>
          </p:cNvPicPr>
          <p:nvPr/>
        </p:nvPicPr>
        <p:blipFill>
          <a:blip r:embed="rId4" cstate="screen">
            <a:lum contrast="30000"/>
          </a:blip>
          <a:srcRect/>
          <a:stretch>
            <a:fillRect/>
          </a:stretch>
        </p:blipFill>
        <p:spPr bwMode="auto">
          <a:xfrm>
            <a:off x="4860032" y="4437112"/>
            <a:ext cx="2057400" cy="1997075"/>
          </a:xfrm>
          <a:prstGeom prst="rect">
            <a:avLst/>
          </a:prstGeom>
          <a:noFill/>
          <a:ln w="9525">
            <a:noFill/>
            <a:miter lim="800000"/>
            <a:headEnd/>
            <a:tailEnd/>
          </a:ln>
        </p:spPr>
      </p:pic>
      <p:sp>
        <p:nvSpPr>
          <p:cNvPr id="7" name="Прямоугольник 6"/>
          <p:cNvSpPr/>
          <p:nvPr/>
        </p:nvSpPr>
        <p:spPr>
          <a:xfrm>
            <a:off x="3131840" y="2060848"/>
            <a:ext cx="4094163" cy="1815882"/>
          </a:xfrm>
          <a:prstGeom prst="rect">
            <a:avLst/>
          </a:prstGeom>
        </p:spPr>
        <p:txBody>
          <a:bodyPr>
            <a:spAutoFit/>
          </a:bodyPr>
          <a:lstStyle/>
          <a:p>
            <a:pPr fontAlgn="auto">
              <a:spcBef>
                <a:spcPts val="0"/>
              </a:spcBef>
              <a:spcAft>
                <a:spcPts val="0"/>
              </a:spcAft>
              <a:defRPr/>
            </a:pPr>
            <a:r>
              <a:rPr lang="ru-RU" sz="1600" b="0" i="0" dirty="0">
                <a:solidFill>
                  <a:schemeClr val="tx1">
                    <a:lumMod val="85000"/>
                    <a:lumOff val="15000"/>
                  </a:schemeClr>
                </a:solidFill>
                <a:latin typeface="+mn-lt"/>
              </a:rPr>
              <a:t>На квадратной печати изображен трехглавый зверь, сочетающий в себе черты трех важных культовых животных — быка, единорога и антилопы. Животное могло символизировать то или иное божество, либо обозначать природную стихию или время года</a:t>
            </a:r>
          </a:p>
        </p:txBody>
      </p:sp>
      <p:sp>
        <p:nvSpPr>
          <p:cNvPr id="8" name="Прямоугольник 7"/>
          <p:cNvSpPr>
            <a:spLocks noChangeArrowheads="1"/>
          </p:cNvSpPr>
          <p:nvPr/>
        </p:nvSpPr>
        <p:spPr bwMode="auto">
          <a:xfrm>
            <a:off x="6804025" y="3500438"/>
            <a:ext cx="2339975" cy="822325"/>
          </a:xfrm>
          <a:prstGeom prst="rect">
            <a:avLst/>
          </a:prstGeom>
          <a:noFill/>
          <a:ln w="9525">
            <a:noFill/>
            <a:miter lim="800000"/>
            <a:headEnd/>
            <a:tailEnd/>
          </a:ln>
        </p:spPr>
        <p:txBody>
          <a:bodyPr>
            <a:spAutoFit/>
          </a:bodyPr>
          <a:lstStyle/>
          <a:p>
            <a:r>
              <a:rPr lang="ru-RU" sz="1200" i="0"/>
              <a:t>Единорог</a:t>
            </a:r>
            <a:r>
              <a:rPr lang="ru-RU" sz="1200" b="0" i="0"/>
              <a:t> </a:t>
            </a:r>
          </a:p>
          <a:p>
            <a:r>
              <a:rPr lang="ru-RU" sz="1200" b="0" i="0"/>
              <a:t>II тыс. до Р.Х. </a:t>
            </a:r>
          </a:p>
          <a:p>
            <a:r>
              <a:rPr lang="ru-RU" sz="1200" b="0" i="0"/>
              <a:t>Рельеф с печати из Мохенджо-Даро </a:t>
            </a:r>
          </a:p>
        </p:txBody>
      </p:sp>
      <p:pic>
        <p:nvPicPr>
          <p:cNvPr id="4" name="Рисунок 5" descr="http://nadiya-club.narod.ru/tvorchestvo/Alexey_Drujinin/istoriya_kultuty_disk_Rus/Indiya/India.files/image0011111.jpg"/>
          <p:cNvPicPr>
            <a:picLocks noChangeAspect="1" noChangeArrowheads="1"/>
          </p:cNvPicPr>
          <p:nvPr/>
        </p:nvPicPr>
        <p:blipFill>
          <a:blip r:embed="rId5" cstate="screen"/>
          <a:srcRect/>
          <a:stretch>
            <a:fillRect/>
          </a:stretch>
        </p:blipFill>
        <p:spPr bwMode="auto">
          <a:xfrm>
            <a:off x="250825" y="981075"/>
            <a:ext cx="2232943" cy="3343107"/>
          </a:xfrm>
          <a:prstGeom prst="rect">
            <a:avLst/>
          </a:prstGeom>
          <a:noFill/>
          <a:ln w="9525">
            <a:noFill/>
            <a:miter lim="800000"/>
            <a:headEnd/>
            <a:tailEnd/>
          </a:ln>
        </p:spPr>
      </p:pic>
      <p:sp>
        <p:nvSpPr>
          <p:cNvPr id="28680" name="Rectangle 9"/>
          <p:cNvSpPr>
            <a:spLocks noChangeArrowheads="1"/>
          </p:cNvSpPr>
          <p:nvPr/>
        </p:nvSpPr>
        <p:spPr bwMode="auto">
          <a:xfrm>
            <a:off x="179512" y="4365104"/>
            <a:ext cx="3168650" cy="769441"/>
          </a:xfrm>
          <a:prstGeom prst="rect">
            <a:avLst/>
          </a:prstGeom>
          <a:noFill/>
          <a:ln w="9525">
            <a:noFill/>
            <a:miter lim="800000"/>
            <a:headEnd/>
            <a:tailEnd/>
          </a:ln>
        </p:spPr>
        <p:txBody>
          <a:bodyPr>
            <a:spAutoFit/>
          </a:bodyPr>
          <a:lstStyle/>
          <a:p>
            <a:r>
              <a:rPr lang="ru-RU" sz="1100" i="0" dirty="0">
                <a:latin typeface="Arial" charset="0"/>
              </a:rPr>
              <a:t>Статуя жреца из </a:t>
            </a:r>
            <a:r>
              <a:rPr lang="ru-RU" sz="1100" i="0" dirty="0" err="1">
                <a:latin typeface="Arial" charset="0"/>
              </a:rPr>
              <a:t>Мохенджо-Даро</a:t>
            </a:r>
            <a:endParaRPr lang="ru-RU" sz="1100" b="0" i="0" dirty="0">
              <a:latin typeface="Arial" charset="0"/>
            </a:endParaRPr>
          </a:p>
          <a:p>
            <a:r>
              <a:rPr lang="ru-RU" sz="1100" b="0" i="0" dirty="0">
                <a:latin typeface="Arial" charset="0"/>
              </a:rPr>
              <a:t>III—II тыс. до Р. Х. </a:t>
            </a:r>
            <a:br>
              <a:rPr lang="ru-RU" sz="1100" b="0" i="0" dirty="0">
                <a:latin typeface="Arial" charset="0"/>
              </a:rPr>
            </a:br>
            <a:r>
              <a:rPr lang="ru-RU" sz="1100" b="0" i="0" dirty="0">
                <a:latin typeface="Arial" charset="0"/>
              </a:rPr>
              <a:t>Стеатит. высота 17,5 см </a:t>
            </a:r>
            <a:br>
              <a:rPr lang="ru-RU" sz="1100" b="0" i="0" dirty="0">
                <a:latin typeface="Arial" charset="0"/>
              </a:rPr>
            </a:br>
            <a:r>
              <a:rPr lang="ru-RU" sz="1100" b="0" i="0" dirty="0">
                <a:latin typeface="Arial" charset="0"/>
              </a:rPr>
              <a:t>Национальный музей Пакистана, </a:t>
            </a:r>
            <a:r>
              <a:rPr lang="ru-RU" sz="1100" b="0" i="0" dirty="0" err="1">
                <a:latin typeface="Arial" charset="0"/>
              </a:rPr>
              <a:t>Караччи</a:t>
            </a:r>
            <a:endParaRPr lang="ru-RU" sz="1100" b="0" i="0" dirty="0">
              <a:latin typeface="Arial" charset="0"/>
            </a:endParaRPr>
          </a:p>
        </p:txBody>
      </p:sp>
      <p:sp>
        <p:nvSpPr>
          <p:cNvPr id="28681" name="Text Box 10"/>
          <p:cNvSpPr txBox="1">
            <a:spLocks noChangeArrowheads="1"/>
          </p:cNvSpPr>
          <p:nvPr/>
        </p:nvSpPr>
        <p:spPr bwMode="auto">
          <a:xfrm>
            <a:off x="2392363" y="-163513"/>
            <a:ext cx="184150" cy="762001"/>
          </a:xfrm>
          <a:prstGeom prst="rect">
            <a:avLst/>
          </a:prstGeom>
          <a:noFill/>
          <a:ln w="9525">
            <a:noFill/>
            <a:miter lim="800000"/>
            <a:headEnd/>
            <a:tailEnd/>
          </a:ln>
        </p:spPr>
        <p:txBody>
          <a:bodyPr wrap="none">
            <a:spAutoFit/>
          </a:bodyPr>
          <a:lstStyle/>
          <a:p>
            <a:endParaRPr lang="ru-RU" sz="4400" i="0">
              <a:solidFill>
                <a:srgbClr val="F90101"/>
              </a:solidFill>
            </a:endParaRPr>
          </a:p>
        </p:txBody>
      </p:sp>
      <p:sp>
        <p:nvSpPr>
          <p:cNvPr id="28682" name="Text Box 12"/>
          <p:cNvSpPr txBox="1">
            <a:spLocks noChangeArrowheads="1"/>
          </p:cNvSpPr>
          <p:nvPr/>
        </p:nvSpPr>
        <p:spPr bwMode="auto">
          <a:xfrm>
            <a:off x="3132138" y="0"/>
            <a:ext cx="2947987" cy="762000"/>
          </a:xfrm>
          <a:prstGeom prst="rect">
            <a:avLst/>
          </a:prstGeom>
          <a:noFill/>
          <a:ln w="9525">
            <a:noFill/>
            <a:miter lim="800000"/>
            <a:headEnd/>
            <a:tailEnd/>
          </a:ln>
        </p:spPr>
        <p:txBody>
          <a:bodyPr wrap="none">
            <a:spAutoFit/>
          </a:bodyPr>
          <a:lstStyle/>
          <a:p>
            <a:r>
              <a:rPr lang="ru-RU" sz="4400" i="0">
                <a:solidFill>
                  <a:srgbClr val="F90101"/>
                </a:solidFill>
              </a:rPr>
              <a:t>Скульптура</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i-main-pic" descr="Картинка 31 из 997">
            <a:hlinkClick r:id="rId2"/>
          </p:cNvPr>
          <p:cNvPicPr>
            <a:picLocks noChangeAspect="1" noChangeArrowheads="1"/>
          </p:cNvPicPr>
          <p:nvPr/>
        </p:nvPicPr>
        <p:blipFill>
          <a:blip r:embed="rId3" cstate="screen"/>
          <a:srcRect/>
          <a:stretch>
            <a:fillRect/>
          </a:stretch>
        </p:blipFill>
        <p:spPr bwMode="auto">
          <a:xfrm>
            <a:off x="6297613" y="473108"/>
            <a:ext cx="2378843" cy="3171791"/>
          </a:xfrm>
          <a:prstGeom prst="rect">
            <a:avLst/>
          </a:prstGeom>
          <a:noFill/>
          <a:ln w="9525">
            <a:noFill/>
            <a:miter lim="800000"/>
            <a:headEnd/>
            <a:tailEnd/>
          </a:ln>
        </p:spPr>
      </p:pic>
      <p:pic>
        <p:nvPicPr>
          <p:cNvPr id="29698" name="i-main-pic" descr="Картинка 36 из 997">
            <a:hlinkClick r:id="rId4"/>
          </p:cNvPr>
          <p:cNvPicPr>
            <a:picLocks noChangeAspect="1" noChangeArrowheads="1"/>
          </p:cNvPicPr>
          <p:nvPr/>
        </p:nvPicPr>
        <p:blipFill>
          <a:blip r:embed="rId5" cstate="screen"/>
          <a:srcRect/>
          <a:stretch>
            <a:fillRect/>
          </a:stretch>
        </p:blipFill>
        <p:spPr bwMode="auto">
          <a:xfrm>
            <a:off x="4211960" y="3861048"/>
            <a:ext cx="4464818" cy="2665563"/>
          </a:xfrm>
          <a:prstGeom prst="rect">
            <a:avLst/>
          </a:prstGeom>
          <a:noFill/>
          <a:ln w="9525">
            <a:noFill/>
            <a:miter lim="800000"/>
            <a:headEnd/>
            <a:tailEnd/>
          </a:ln>
        </p:spPr>
      </p:pic>
      <p:sp>
        <p:nvSpPr>
          <p:cNvPr id="29699" name="Text Box 6"/>
          <p:cNvSpPr txBox="1">
            <a:spLocks noChangeArrowheads="1"/>
          </p:cNvSpPr>
          <p:nvPr/>
        </p:nvSpPr>
        <p:spPr bwMode="auto">
          <a:xfrm>
            <a:off x="251520" y="476672"/>
            <a:ext cx="6211888" cy="1323439"/>
          </a:xfrm>
          <a:prstGeom prst="rect">
            <a:avLst/>
          </a:prstGeom>
          <a:noFill/>
          <a:ln w="9525">
            <a:noFill/>
            <a:miter lim="800000"/>
            <a:headEnd/>
            <a:tailEnd/>
          </a:ln>
        </p:spPr>
        <p:txBody>
          <a:bodyPr>
            <a:spAutoFit/>
          </a:bodyPr>
          <a:lstStyle/>
          <a:p>
            <a:r>
              <a:rPr lang="ru-RU" sz="2000" b="0" i="0" dirty="0">
                <a:solidFill>
                  <a:srgbClr val="42557F"/>
                </a:solidFill>
              </a:rPr>
              <a:t>Храмы   украшены рельефами,</a:t>
            </a:r>
            <a:r>
              <a:rPr lang="ru-RU" sz="2000" b="0" i="0" dirty="0">
                <a:solidFill>
                  <a:srgbClr val="42557F"/>
                </a:solidFill>
                <a:latin typeface="Arial" charset="0"/>
              </a:rPr>
              <a:t> </a:t>
            </a:r>
            <a:r>
              <a:rPr lang="ru-RU" sz="2000" b="0" i="0" dirty="0">
                <a:solidFill>
                  <a:srgbClr val="42557F"/>
                </a:solidFill>
              </a:rPr>
              <a:t>являющимися великолепными </a:t>
            </a:r>
            <a:endParaRPr lang="ru-RU" sz="2000" b="0" i="0" dirty="0">
              <a:solidFill>
                <a:srgbClr val="42557F"/>
              </a:solidFill>
              <a:latin typeface="Arial" charset="0"/>
            </a:endParaRPr>
          </a:p>
          <a:p>
            <a:r>
              <a:rPr lang="ru-RU" sz="2000" b="0" i="0" dirty="0">
                <a:solidFill>
                  <a:srgbClr val="42557F"/>
                </a:solidFill>
              </a:rPr>
              <a:t>образцами</a:t>
            </a:r>
            <a:r>
              <a:rPr lang="ru-RU" sz="2000" b="0" i="0" dirty="0">
                <a:solidFill>
                  <a:srgbClr val="42557F"/>
                </a:solidFill>
                <a:latin typeface="Arial" charset="0"/>
              </a:rPr>
              <a:t> </a:t>
            </a:r>
            <a:r>
              <a:rPr lang="ru-RU" sz="2000" b="0" i="0" dirty="0">
                <a:solidFill>
                  <a:srgbClr val="42557F"/>
                </a:solidFill>
              </a:rPr>
              <a:t>храмовой скульптуры</a:t>
            </a:r>
          </a:p>
          <a:p>
            <a:endParaRPr lang="ru-RU" sz="2000" b="0" dirty="0">
              <a:latin typeface="Arial" charset="0"/>
            </a:endParaRPr>
          </a:p>
        </p:txBody>
      </p:sp>
      <p:pic>
        <p:nvPicPr>
          <p:cNvPr id="29701" name="Picture 5" descr="20"/>
          <p:cNvPicPr>
            <a:picLocks noChangeAspect="1" noChangeArrowheads="1"/>
          </p:cNvPicPr>
          <p:nvPr/>
        </p:nvPicPr>
        <p:blipFill>
          <a:blip r:embed="rId6" cstate="screen"/>
          <a:srcRect/>
          <a:stretch>
            <a:fillRect/>
          </a:stretch>
        </p:blipFill>
        <p:spPr bwMode="auto">
          <a:xfrm>
            <a:off x="685365" y="2276872"/>
            <a:ext cx="2554723" cy="4246166"/>
          </a:xfrm>
          <a:prstGeom prst="rect">
            <a:avLst/>
          </a:prstGeom>
          <a:noFill/>
          <a:ln w="57150" cmpd="thickThin">
            <a:solidFill>
              <a:srgbClr val="7A3D00"/>
            </a:solidFill>
            <a:miter lim="800000"/>
            <a:headEnd/>
            <a:tailEnd/>
          </a:ln>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Рабочий стол\индия мхк\3.jpg"/>
          <p:cNvPicPr>
            <a:picLocks noChangeAspect="1" noChangeArrowheads="1"/>
          </p:cNvPicPr>
          <p:nvPr/>
        </p:nvPicPr>
        <p:blipFill>
          <a:blip r:embed="rId2" cstate="screen"/>
          <a:srcRect/>
          <a:stretch>
            <a:fillRect/>
          </a:stretch>
        </p:blipFill>
        <p:spPr bwMode="auto">
          <a:xfrm>
            <a:off x="6156176" y="333375"/>
            <a:ext cx="2579837" cy="3436175"/>
          </a:xfrm>
          <a:prstGeom prst="rect">
            <a:avLst/>
          </a:prstGeom>
          <a:noFill/>
          <a:ln w="9525">
            <a:noFill/>
            <a:miter lim="800000"/>
            <a:headEnd/>
            <a:tailEnd/>
          </a:ln>
        </p:spPr>
      </p:pic>
      <p:sp>
        <p:nvSpPr>
          <p:cNvPr id="4" name="TextBox 3"/>
          <p:cNvSpPr txBox="1">
            <a:spLocks noChangeArrowheads="1"/>
          </p:cNvSpPr>
          <p:nvPr/>
        </p:nvSpPr>
        <p:spPr bwMode="auto">
          <a:xfrm>
            <a:off x="611560" y="476672"/>
            <a:ext cx="4679950" cy="2014538"/>
          </a:xfrm>
          <a:prstGeom prst="rect">
            <a:avLst/>
          </a:prstGeom>
          <a:noFill/>
          <a:ln w="9525">
            <a:noFill/>
            <a:miter lim="800000"/>
            <a:headEnd/>
            <a:tailEnd/>
          </a:ln>
        </p:spPr>
        <p:txBody>
          <a:bodyPr>
            <a:spAutoFit/>
          </a:bodyPr>
          <a:lstStyle/>
          <a:p>
            <a:r>
              <a:rPr lang="ru-RU" sz="1800" b="0" i="0" dirty="0">
                <a:latin typeface="Arial" charset="0"/>
              </a:rPr>
              <a:t>В скульптуре складывается эталон женской и мужской красоты.</a:t>
            </a:r>
          </a:p>
          <a:p>
            <a:r>
              <a:rPr lang="ru-RU" sz="1800" b="0" i="0" dirty="0">
                <a:solidFill>
                  <a:srgbClr val="000000"/>
                </a:solidFill>
                <a:latin typeface="Arial" charset="0"/>
              </a:rPr>
              <a:t>Пары изображенные на фасаде </a:t>
            </a:r>
            <a:r>
              <a:rPr lang="ru-RU" sz="1800" b="0" i="0" dirty="0" err="1">
                <a:solidFill>
                  <a:srgbClr val="000000"/>
                </a:solidFill>
                <a:latin typeface="Arial" charset="0"/>
              </a:rPr>
              <a:t>чайтьи</a:t>
            </a:r>
            <a:r>
              <a:rPr lang="ru-RU" sz="1800" b="0" i="0" dirty="0">
                <a:solidFill>
                  <a:srgbClr val="000000"/>
                </a:solidFill>
                <a:latin typeface="Arial" charset="0"/>
              </a:rPr>
              <a:t> олицетворяют два идеала красоты и</a:t>
            </a:r>
          </a:p>
          <a:p>
            <a:r>
              <a:rPr lang="ru-RU" sz="1800" b="0" i="0" dirty="0">
                <a:solidFill>
                  <a:srgbClr val="000000"/>
                </a:solidFill>
                <a:latin typeface="Arial" charset="0"/>
              </a:rPr>
              <a:t>два начала в природе -  мужское и женское, их соединение - Рождает всё живое на </a:t>
            </a:r>
            <a:r>
              <a:rPr lang="ru-RU" sz="1800" b="0" i="0" dirty="0" smtClean="0">
                <a:solidFill>
                  <a:srgbClr val="000000"/>
                </a:solidFill>
                <a:latin typeface="Arial" charset="0"/>
              </a:rPr>
              <a:t>земле.</a:t>
            </a:r>
            <a:endParaRPr lang="ru-RU" sz="1800" b="0" i="0" dirty="0">
              <a:solidFill>
                <a:srgbClr val="000000"/>
              </a:solidFill>
              <a:latin typeface="Arial" charset="0"/>
            </a:endParaRPr>
          </a:p>
        </p:txBody>
      </p:sp>
      <p:pic>
        <p:nvPicPr>
          <p:cNvPr id="30723" name="Picture 9" descr="Картинка 104 из 153">
            <a:hlinkClick r:id="rId3"/>
          </p:cNvPr>
          <p:cNvPicPr>
            <a:picLocks noChangeAspect="1" noChangeArrowheads="1"/>
          </p:cNvPicPr>
          <p:nvPr/>
        </p:nvPicPr>
        <p:blipFill>
          <a:blip r:embed="rId4" cstate="screen"/>
          <a:srcRect/>
          <a:stretch>
            <a:fillRect/>
          </a:stretch>
        </p:blipFill>
        <p:spPr bwMode="auto">
          <a:xfrm>
            <a:off x="6012160" y="4359820"/>
            <a:ext cx="2740918" cy="2005410"/>
          </a:xfrm>
          <a:prstGeom prst="rect">
            <a:avLst/>
          </a:prstGeom>
          <a:noFill/>
          <a:ln w="9525">
            <a:noFill/>
            <a:miter lim="800000"/>
            <a:headEnd/>
            <a:tailEnd/>
          </a:ln>
        </p:spPr>
      </p:pic>
      <p:pic>
        <p:nvPicPr>
          <p:cNvPr id="30724" name="Picture 10" descr="4-1"/>
          <p:cNvPicPr>
            <a:picLocks noChangeAspect="1" noChangeArrowheads="1"/>
          </p:cNvPicPr>
          <p:nvPr/>
        </p:nvPicPr>
        <p:blipFill>
          <a:blip r:embed="rId5" cstate="screen"/>
          <a:srcRect/>
          <a:stretch>
            <a:fillRect/>
          </a:stretch>
        </p:blipFill>
        <p:spPr bwMode="auto">
          <a:xfrm>
            <a:off x="684213" y="2852936"/>
            <a:ext cx="1469275" cy="3671689"/>
          </a:xfrm>
          <a:prstGeom prst="rect">
            <a:avLst/>
          </a:prstGeom>
          <a:noFill/>
          <a:ln w="9525">
            <a:noFill/>
            <a:miter lim="800000"/>
            <a:headEnd/>
            <a:tailEnd/>
          </a:ln>
        </p:spPr>
      </p:pic>
      <p:pic>
        <p:nvPicPr>
          <p:cNvPr id="30725" name="Picture 11" descr="5-3"/>
          <p:cNvPicPr>
            <a:picLocks noChangeAspect="1" noChangeArrowheads="1"/>
          </p:cNvPicPr>
          <p:nvPr/>
        </p:nvPicPr>
        <p:blipFill>
          <a:blip r:embed="rId6" cstate="screen"/>
          <a:srcRect/>
          <a:stretch>
            <a:fillRect/>
          </a:stretch>
        </p:blipFill>
        <p:spPr bwMode="auto">
          <a:xfrm>
            <a:off x="3059113" y="2846040"/>
            <a:ext cx="1800919" cy="361984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descr="Файл:Kailash-elephant.jpg">
            <a:hlinkClick r:id="rId2"/>
          </p:cNvPr>
          <p:cNvPicPr>
            <a:picLocks noChangeAspect="1" noChangeArrowheads="1"/>
          </p:cNvPicPr>
          <p:nvPr/>
        </p:nvPicPr>
        <p:blipFill>
          <a:blip r:embed="rId3" cstate="screen"/>
          <a:srcRect/>
          <a:stretch>
            <a:fillRect/>
          </a:stretch>
        </p:blipFill>
        <p:spPr bwMode="auto">
          <a:xfrm>
            <a:off x="323528" y="4509120"/>
            <a:ext cx="2663974" cy="1998357"/>
          </a:xfrm>
          <a:prstGeom prst="rect">
            <a:avLst/>
          </a:prstGeom>
          <a:noFill/>
          <a:ln w="9525">
            <a:noFill/>
            <a:miter lim="800000"/>
            <a:headEnd/>
            <a:tailEnd/>
          </a:ln>
        </p:spPr>
      </p:pic>
      <p:pic>
        <p:nvPicPr>
          <p:cNvPr id="31746" name="Picture 5" descr="Файл:Kailash-elephants.jpg">
            <a:hlinkClick r:id="rId4"/>
          </p:cNvPr>
          <p:cNvPicPr>
            <a:picLocks noChangeAspect="1" noChangeArrowheads="1"/>
          </p:cNvPicPr>
          <p:nvPr/>
        </p:nvPicPr>
        <p:blipFill>
          <a:blip r:embed="rId5" cstate="screen"/>
          <a:srcRect/>
          <a:stretch>
            <a:fillRect/>
          </a:stretch>
        </p:blipFill>
        <p:spPr bwMode="auto">
          <a:xfrm>
            <a:off x="3275856" y="4320208"/>
            <a:ext cx="2952328" cy="2213867"/>
          </a:xfrm>
          <a:prstGeom prst="rect">
            <a:avLst/>
          </a:prstGeom>
          <a:noFill/>
          <a:ln w="9525">
            <a:noFill/>
            <a:miter lim="800000"/>
            <a:headEnd/>
            <a:tailEnd/>
          </a:ln>
        </p:spPr>
      </p:pic>
      <p:pic>
        <p:nvPicPr>
          <p:cNvPr id="31747" name="Picture 6" descr="Картинка 71 из 138">
            <a:hlinkClick r:id="rId6"/>
          </p:cNvPr>
          <p:cNvPicPr>
            <a:picLocks noChangeAspect="1" noChangeArrowheads="1"/>
          </p:cNvPicPr>
          <p:nvPr/>
        </p:nvPicPr>
        <p:blipFill>
          <a:blip r:embed="rId7" cstate="screen"/>
          <a:srcRect/>
          <a:stretch>
            <a:fillRect/>
          </a:stretch>
        </p:blipFill>
        <p:spPr bwMode="auto">
          <a:xfrm>
            <a:off x="6516216" y="3717032"/>
            <a:ext cx="2268537" cy="2808288"/>
          </a:xfrm>
          <a:prstGeom prst="rect">
            <a:avLst/>
          </a:prstGeom>
          <a:noFill/>
          <a:ln w="9525">
            <a:noFill/>
            <a:miter lim="800000"/>
            <a:headEnd/>
            <a:tailEnd/>
          </a:ln>
        </p:spPr>
      </p:pic>
      <p:sp>
        <p:nvSpPr>
          <p:cNvPr id="31748" name="Rectangle 5"/>
          <p:cNvSpPr>
            <a:spLocks noChangeArrowheads="1"/>
          </p:cNvSpPr>
          <p:nvPr/>
        </p:nvSpPr>
        <p:spPr bwMode="auto">
          <a:xfrm>
            <a:off x="323850" y="333375"/>
            <a:ext cx="5327650" cy="3170099"/>
          </a:xfrm>
          <a:prstGeom prst="rect">
            <a:avLst/>
          </a:prstGeom>
          <a:noFill/>
          <a:ln w="9525">
            <a:noFill/>
            <a:miter lim="800000"/>
            <a:headEnd/>
            <a:tailEnd/>
          </a:ln>
        </p:spPr>
        <p:txBody>
          <a:bodyPr>
            <a:spAutoFit/>
          </a:bodyPr>
          <a:lstStyle/>
          <a:p>
            <a:r>
              <a:rPr lang="ru-RU" sz="2000" b="0" i="0" dirty="0">
                <a:latin typeface="Arial" charset="0"/>
              </a:rPr>
              <a:t>В скульптуре </a:t>
            </a:r>
            <a:r>
              <a:rPr lang="en-US" sz="2000" b="0" i="0" dirty="0">
                <a:latin typeface="Arial" charset="0"/>
              </a:rPr>
              <a:t>VIII</a:t>
            </a:r>
            <a:r>
              <a:rPr lang="ru-RU" sz="2000" b="0" i="0" dirty="0">
                <a:latin typeface="Arial" charset="0"/>
              </a:rPr>
              <a:t> в. наметились черты нового стиля, воплощающего индуистское вероучение. </a:t>
            </a:r>
          </a:p>
          <a:p>
            <a:r>
              <a:rPr lang="ru-RU" sz="2000" b="0" i="0" dirty="0">
                <a:latin typeface="Arial" charset="0"/>
              </a:rPr>
              <a:t>Индуизм – учение о перевоплощении </a:t>
            </a:r>
            <a:r>
              <a:rPr lang="ru-RU" sz="2000" b="0" i="0" dirty="0" err="1">
                <a:latin typeface="Arial" charset="0"/>
              </a:rPr>
              <a:t>душ,обусловленное</a:t>
            </a:r>
            <a:r>
              <a:rPr lang="ru-RU" sz="2000" b="0" i="0" dirty="0">
                <a:latin typeface="Arial" charset="0"/>
              </a:rPr>
              <a:t> предыдущими поступками, добродетельными или дурными. </a:t>
            </a:r>
          </a:p>
          <a:p>
            <a:r>
              <a:rPr lang="ru-RU" sz="2000" b="0" i="0" dirty="0">
                <a:latin typeface="Arial" charset="0"/>
              </a:rPr>
              <a:t>Верховные божества индуизма - Брахма </a:t>
            </a:r>
            <a:r>
              <a:rPr lang="ru-RU" sz="2000" b="0" dirty="0">
                <a:latin typeface="Arial" charset="0"/>
              </a:rPr>
              <a:t>(Творец мира),</a:t>
            </a:r>
            <a:r>
              <a:rPr lang="ru-RU" sz="2000" b="0" i="0" dirty="0">
                <a:latin typeface="Arial" charset="0"/>
              </a:rPr>
              <a:t> Вишну </a:t>
            </a:r>
            <a:r>
              <a:rPr lang="ru-RU" sz="2000" b="0" dirty="0">
                <a:latin typeface="Arial" charset="0"/>
              </a:rPr>
              <a:t>(Бог - охранитель) </a:t>
            </a:r>
            <a:r>
              <a:rPr lang="ru-RU" sz="2000" b="0" i="0" dirty="0">
                <a:latin typeface="Arial" charset="0"/>
              </a:rPr>
              <a:t>и Шива </a:t>
            </a:r>
            <a:r>
              <a:rPr lang="ru-RU" sz="2000" b="0" dirty="0">
                <a:latin typeface="Arial" charset="0"/>
              </a:rPr>
              <a:t>(Бог - разрушитель)</a:t>
            </a:r>
          </a:p>
        </p:txBody>
      </p:sp>
      <p:pic>
        <p:nvPicPr>
          <p:cNvPr id="3" name="Содержимое 3" descr="Печать0213.JPG"/>
          <p:cNvPicPr>
            <a:picLocks noChangeAspect="1"/>
          </p:cNvPicPr>
          <p:nvPr/>
        </p:nvPicPr>
        <p:blipFill>
          <a:blip r:embed="rId8" cstate="screen"/>
          <a:srcRect/>
          <a:stretch>
            <a:fillRect/>
          </a:stretch>
        </p:blipFill>
        <p:spPr bwMode="auto">
          <a:xfrm>
            <a:off x="6012160" y="260648"/>
            <a:ext cx="2736304" cy="319284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p:cNvSpPr>
          <p:nvPr>
            <p:ph type="body" idx="4294967295"/>
          </p:nvPr>
        </p:nvSpPr>
        <p:spPr>
          <a:noFill/>
        </p:spPr>
        <p:txBody>
          <a:bodyPr/>
          <a:lstStyle/>
          <a:p>
            <a:pPr eaLnBrk="1" hangingPunct="1">
              <a:lnSpc>
                <a:spcPct val="80000"/>
              </a:lnSpc>
            </a:pPr>
            <a:r>
              <a:rPr lang="ru-RU" sz="2000" smtClean="0">
                <a:effectLst/>
              </a:rPr>
              <a:t>Во </a:t>
            </a:r>
            <a:r>
              <a:rPr lang="en-US" sz="2000" smtClean="0">
                <a:effectLst/>
              </a:rPr>
              <a:t>II</a:t>
            </a:r>
            <a:r>
              <a:rPr lang="ru-RU" sz="2000" smtClean="0">
                <a:effectLst/>
              </a:rPr>
              <a:t> тысячилетии до н.э. в долинах Инда и Ганга начали расселятся индоевропейские племена </a:t>
            </a:r>
            <a:r>
              <a:rPr lang="ru-RU" sz="2000" b="1" i="1" smtClean="0">
                <a:effectLst/>
              </a:rPr>
              <a:t>ариев, </a:t>
            </a:r>
            <a:r>
              <a:rPr lang="ru-RU" sz="2000" smtClean="0">
                <a:effectLst/>
              </a:rPr>
              <a:t>которые вторглись в Индию с севера – запада. Сведения о культуре ариев дошли до нас благодаря </a:t>
            </a:r>
            <a:r>
              <a:rPr lang="ru-RU" sz="2000" b="1" i="1" smtClean="0">
                <a:effectLst/>
              </a:rPr>
              <a:t>ведам</a:t>
            </a:r>
            <a:r>
              <a:rPr lang="ru-RU" sz="2000" i="1" smtClean="0">
                <a:effectLst/>
              </a:rPr>
              <a:t> (знание) </a:t>
            </a:r>
            <a:r>
              <a:rPr lang="ru-RU" sz="2000" smtClean="0">
                <a:effectLst/>
              </a:rPr>
              <a:t>– священным текстам, написанным на межплеменном языке – санскрите.</a:t>
            </a:r>
          </a:p>
          <a:p>
            <a:pPr eaLnBrk="1" hangingPunct="1">
              <a:lnSpc>
                <a:spcPct val="80000"/>
              </a:lnSpc>
            </a:pPr>
            <a:r>
              <a:rPr lang="ru-RU" sz="2000" smtClean="0">
                <a:effectLst/>
              </a:rPr>
              <a:t>Арии принесли в Индию свою религию.</a:t>
            </a:r>
          </a:p>
          <a:p>
            <a:pPr eaLnBrk="1" hangingPunct="1">
              <a:lnSpc>
                <a:spcPct val="80000"/>
              </a:lnSpc>
            </a:pPr>
            <a:r>
              <a:rPr lang="ru-RU" sz="2000" b="1" smtClean="0">
                <a:effectLst/>
              </a:rPr>
              <a:t>Ригведа</a:t>
            </a:r>
            <a:r>
              <a:rPr lang="ru-RU" sz="2000" smtClean="0">
                <a:effectLst/>
              </a:rPr>
              <a:t> – текст этой книги стал бесценным источником сведений о религии и мифологии арийских племен.</a:t>
            </a:r>
          </a:p>
          <a:p>
            <a:pPr eaLnBrk="1" hangingPunct="1">
              <a:lnSpc>
                <a:spcPct val="80000"/>
              </a:lnSpc>
            </a:pPr>
            <a:r>
              <a:rPr lang="ru-RU" sz="2000" smtClean="0">
                <a:effectLst/>
              </a:rPr>
              <a:t>Главными божествами были Сурья – бог Солнца, Индра – повелитель грозы и грома,Агни – бог огня, Сома – бог луны.</a:t>
            </a:r>
          </a:p>
          <a:p>
            <a:pPr eaLnBrk="1" hangingPunct="1">
              <a:lnSpc>
                <a:spcPct val="80000"/>
              </a:lnSpc>
            </a:pPr>
            <a:r>
              <a:rPr lang="ru-RU" sz="2000" smtClean="0">
                <a:effectLst/>
              </a:rPr>
              <a:t>Обряды совершались под открытым небом, а жертвоприношения на временных алтарях.</a:t>
            </a:r>
          </a:p>
          <a:p>
            <a:pPr eaLnBrk="1" hangingPunct="1">
              <a:lnSpc>
                <a:spcPct val="80000"/>
              </a:lnSpc>
            </a:pPr>
            <a:endParaRPr lang="en-US" sz="2000" i="1" smtClean="0">
              <a:effectLst/>
            </a:endParaRPr>
          </a:p>
        </p:txBody>
      </p:sp>
      <p:sp>
        <p:nvSpPr>
          <p:cNvPr id="16386" name="Rectangle 5"/>
          <p:cNvSpPr>
            <a:spLocks noGrp="1"/>
          </p:cNvSpPr>
          <p:nvPr>
            <p:ph type="title" idx="4294967295"/>
          </p:nvPr>
        </p:nvSpPr>
        <p:spPr/>
        <p:txBody>
          <a:bodyPr anchorCtr="0"/>
          <a:lstStyle/>
          <a:p>
            <a:pPr eaLnBrk="1" hangingPunct="1">
              <a:defRPr/>
            </a:pPr>
            <a:r>
              <a:rPr lang="ru-RU" b="1">
                <a:solidFill>
                  <a:srgbClr val="234581"/>
                </a:solidFill>
              </a:rPr>
              <a:t>Инд и Ганг</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1t"/>
          <p:cNvPicPr>
            <a:picLocks noChangeAspect="1" noChangeArrowheads="1"/>
          </p:cNvPicPr>
          <p:nvPr/>
        </p:nvPicPr>
        <p:blipFill>
          <a:blip r:embed="rId2" cstate="screen"/>
          <a:srcRect/>
          <a:stretch>
            <a:fillRect/>
          </a:stretch>
        </p:blipFill>
        <p:spPr bwMode="auto">
          <a:xfrm>
            <a:off x="539750" y="3193642"/>
            <a:ext cx="2664098" cy="3115083"/>
          </a:xfrm>
          <a:prstGeom prst="rect">
            <a:avLst/>
          </a:prstGeom>
          <a:noFill/>
          <a:ln w="57150" cmpd="thickThin">
            <a:solidFill>
              <a:srgbClr val="7A3D00"/>
            </a:solidFill>
            <a:miter lim="800000"/>
            <a:headEnd/>
            <a:tailEnd/>
          </a:ln>
        </p:spPr>
      </p:pic>
      <p:pic>
        <p:nvPicPr>
          <p:cNvPr id="50179" name="Picture 3" descr="2t"/>
          <p:cNvPicPr>
            <a:picLocks noChangeAspect="1" noChangeArrowheads="1"/>
          </p:cNvPicPr>
          <p:nvPr/>
        </p:nvPicPr>
        <p:blipFill>
          <a:blip r:embed="rId3" cstate="screen"/>
          <a:srcRect/>
          <a:stretch>
            <a:fillRect/>
          </a:stretch>
        </p:blipFill>
        <p:spPr bwMode="auto">
          <a:xfrm>
            <a:off x="6588224" y="332656"/>
            <a:ext cx="1830622" cy="2735411"/>
          </a:xfrm>
          <a:prstGeom prst="rect">
            <a:avLst/>
          </a:prstGeom>
          <a:noFill/>
          <a:ln w="57150" cmpd="thickThin">
            <a:solidFill>
              <a:srgbClr val="7A3D00"/>
            </a:solidFill>
            <a:miter lim="800000"/>
            <a:headEnd/>
            <a:tailEnd/>
          </a:ln>
        </p:spPr>
      </p:pic>
      <p:pic>
        <p:nvPicPr>
          <p:cNvPr id="50180" name="Picture 4" descr="3t"/>
          <p:cNvPicPr>
            <a:picLocks noChangeAspect="1" noChangeArrowheads="1"/>
          </p:cNvPicPr>
          <p:nvPr/>
        </p:nvPicPr>
        <p:blipFill>
          <a:blip r:embed="rId4" cstate="screen"/>
          <a:srcRect/>
          <a:stretch>
            <a:fillRect/>
          </a:stretch>
        </p:blipFill>
        <p:spPr bwMode="auto">
          <a:xfrm>
            <a:off x="5868144" y="4005064"/>
            <a:ext cx="2664023" cy="2296234"/>
          </a:xfrm>
          <a:prstGeom prst="rect">
            <a:avLst/>
          </a:prstGeom>
          <a:noFill/>
          <a:ln w="57150" cmpd="thickThin">
            <a:solidFill>
              <a:srgbClr val="7A3D00"/>
            </a:solidFill>
            <a:miter lim="800000"/>
            <a:headEnd/>
            <a:tailEnd/>
          </a:ln>
        </p:spPr>
      </p:pic>
      <p:sp>
        <p:nvSpPr>
          <p:cNvPr id="50181" name="Rectangle 5"/>
          <p:cNvSpPr>
            <a:spLocks noChangeArrowheads="1"/>
          </p:cNvSpPr>
          <p:nvPr/>
        </p:nvSpPr>
        <p:spPr bwMode="auto">
          <a:xfrm>
            <a:off x="468313" y="283935"/>
            <a:ext cx="5545137" cy="2246769"/>
          </a:xfrm>
          <a:prstGeom prst="rect">
            <a:avLst/>
          </a:prstGeom>
          <a:noFill/>
          <a:ln w="9525">
            <a:noFill/>
            <a:miter lim="800000"/>
            <a:headEnd/>
            <a:tailEnd/>
          </a:ln>
          <a:effectLst/>
        </p:spPr>
        <p:txBody>
          <a:bodyPr anchor="ctr">
            <a:spAutoFit/>
          </a:bodyPr>
          <a:lstStyle/>
          <a:p>
            <a:pPr>
              <a:defRPr/>
            </a:pPr>
            <a:r>
              <a:rPr lang="ru-RU" sz="2000" b="0" i="0" dirty="0">
                <a:solidFill>
                  <a:srgbClr val="582C00"/>
                </a:solidFill>
                <a:latin typeface="Arial" charset="0"/>
              </a:rPr>
              <a:t>Распространение в Индии буддизма  «великой колесницы» способствовало  появлению  обширного пантеона святых бодхисатв. Массовые находки  терракотовых статуэток говорят о широком спросе на произведения искусства, связанного с буддизмом</a:t>
            </a:r>
          </a:p>
        </p:txBody>
      </p:sp>
      <p:sp>
        <p:nvSpPr>
          <p:cNvPr id="50182" name="Rectangle 6"/>
          <p:cNvSpPr>
            <a:spLocks noChangeArrowheads="1"/>
          </p:cNvSpPr>
          <p:nvPr/>
        </p:nvSpPr>
        <p:spPr bwMode="auto">
          <a:xfrm>
            <a:off x="468313" y="6340475"/>
            <a:ext cx="3527425" cy="517525"/>
          </a:xfrm>
          <a:prstGeom prst="rect">
            <a:avLst/>
          </a:prstGeom>
          <a:noFill/>
          <a:ln w="9525">
            <a:noFill/>
            <a:miter lim="800000"/>
            <a:headEnd/>
            <a:tailEnd/>
          </a:ln>
        </p:spPr>
        <p:txBody>
          <a:bodyPr anchor="ctr">
            <a:spAutoFit/>
          </a:bodyPr>
          <a:lstStyle/>
          <a:p>
            <a:r>
              <a:rPr lang="ru-RU" sz="1400" b="0" i="0">
                <a:solidFill>
                  <a:srgbClr val="582C00"/>
                </a:solidFill>
                <a:latin typeface="Arial" charset="0"/>
              </a:rPr>
              <a:t>Кей Кобад шах</a:t>
            </a:r>
            <a:r>
              <a:rPr lang="en-US" sz="1400" b="0" i="0">
                <a:solidFill>
                  <a:srgbClr val="582C00"/>
                </a:solidFill>
                <a:latin typeface="Arial" charset="0"/>
              </a:rPr>
              <a:t>.</a:t>
            </a:r>
            <a:r>
              <a:rPr lang="ru-RU" sz="1400" b="0" i="0">
                <a:solidFill>
                  <a:srgbClr val="582C00"/>
                </a:solidFill>
                <a:latin typeface="Arial" charset="0"/>
              </a:rPr>
              <a:t> Головка терракотовой статуэтки Около 1 в. до н. э. 1 в. н. э. </a:t>
            </a:r>
          </a:p>
        </p:txBody>
      </p:sp>
      <p:sp>
        <p:nvSpPr>
          <p:cNvPr id="50183" name="Rectangle 7"/>
          <p:cNvSpPr>
            <a:spLocks noChangeArrowheads="1"/>
          </p:cNvSpPr>
          <p:nvPr/>
        </p:nvSpPr>
        <p:spPr bwMode="auto">
          <a:xfrm>
            <a:off x="5651500" y="3213100"/>
            <a:ext cx="3384550" cy="517525"/>
          </a:xfrm>
          <a:prstGeom prst="rect">
            <a:avLst/>
          </a:prstGeom>
          <a:noFill/>
          <a:ln w="9525">
            <a:noFill/>
            <a:miter lim="800000"/>
            <a:headEnd/>
            <a:tailEnd/>
          </a:ln>
        </p:spPr>
        <p:txBody>
          <a:bodyPr anchor="ctr">
            <a:spAutoFit/>
          </a:bodyPr>
          <a:lstStyle/>
          <a:p>
            <a:pPr algn="r"/>
            <a:r>
              <a:rPr lang="ru-RU" sz="1400" b="0" i="0">
                <a:solidFill>
                  <a:srgbClr val="582C00"/>
                </a:solidFill>
                <a:latin typeface="Arial" charset="0"/>
              </a:rPr>
              <a:t>Терракотовые статуэтки I</a:t>
            </a:r>
            <a:r>
              <a:rPr lang="en-US" sz="1400" b="0" i="0">
                <a:solidFill>
                  <a:srgbClr val="582C00"/>
                </a:solidFill>
                <a:latin typeface="Arial" charset="0"/>
              </a:rPr>
              <a:t>-VI</a:t>
            </a:r>
            <a:r>
              <a:rPr lang="ru-RU" sz="1400" b="0" i="0">
                <a:solidFill>
                  <a:srgbClr val="582C00"/>
                </a:solidFill>
                <a:latin typeface="Arial" charset="0"/>
              </a:rPr>
              <a:t> вв н. э. Самарканд и его окрестности</a:t>
            </a:r>
            <a:r>
              <a:rPr lang="ru-RU" sz="1400" i="0">
                <a:solidFill>
                  <a:srgbClr val="582C00"/>
                </a:solidFill>
                <a:latin typeface="Arial" charset="0"/>
              </a:rPr>
              <a:t> </a:t>
            </a:r>
          </a:p>
        </p:txBody>
      </p:sp>
      <p:sp>
        <p:nvSpPr>
          <p:cNvPr id="50184" name="Rectangle 8"/>
          <p:cNvSpPr>
            <a:spLocks noChangeArrowheads="1"/>
          </p:cNvSpPr>
          <p:nvPr/>
        </p:nvSpPr>
        <p:spPr bwMode="auto">
          <a:xfrm>
            <a:off x="6013450" y="6381750"/>
            <a:ext cx="3095625" cy="517525"/>
          </a:xfrm>
          <a:prstGeom prst="rect">
            <a:avLst/>
          </a:prstGeom>
          <a:noFill/>
          <a:ln w="9525">
            <a:noFill/>
            <a:miter lim="800000"/>
            <a:headEnd/>
            <a:tailEnd/>
          </a:ln>
        </p:spPr>
        <p:txBody>
          <a:bodyPr anchor="ctr">
            <a:spAutoFit/>
          </a:bodyPr>
          <a:lstStyle/>
          <a:p>
            <a:pPr algn="r"/>
            <a:r>
              <a:rPr lang="ru-RU" sz="1400" b="0" i="0">
                <a:solidFill>
                  <a:srgbClr val="582C00"/>
                </a:solidFill>
                <a:latin typeface="Arial" charset="0"/>
              </a:rPr>
              <a:t>Терракотовые статуэтки Богини матери Иран нач. 1 тыс. до н. э. </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artclassic.edu.ru/attach.asp?a_no=9897"/>
          <p:cNvPicPr>
            <a:picLocks noGrp="1"/>
          </p:cNvPicPr>
          <p:nvPr>
            <p:ph idx="4294967295"/>
          </p:nvPr>
        </p:nvPicPr>
        <p:blipFill>
          <a:blip r:embed="rId2" cstate="screen"/>
          <a:srcRect/>
          <a:stretch>
            <a:fillRect/>
          </a:stretch>
        </p:blipFill>
        <p:spPr>
          <a:xfrm>
            <a:off x="179389" y="1988839"/>
            <a:ext cx="1440284" cy="4402435"/>
          </a:xfrm>
        </p:spPr>
      </p:pic>
      <p:pic>
        <p:nvPicPr>
          <p:cNvPr id="2050" name="Picture 2" descr="C:\Documents and Settings\Admin\Рабочий стол\индия мхк\4.jpg"/>
          <p:cNvPicPr>
            <a:picLocks noChangeAspect="1" noChangeArrowheads="1"/>
          </p:cNvPicPr>
          <p:nvPr/>
        </p:nvPicPr>
        <p:blipFill>
          <a:blip r:embed="rId3" cstate="screen"/>
          <a:srcRect/>
          <a:stretch>
            <a:fillRect/>
          </a:stretch>
        </p:blipFill>
        <p:spPr bwMode="auto">
          <a:xfrm>
            <a:off x="4211638" y="3182441"/>
            <a:ext cx="2088554" cy="3192959"/>
          </a:xfrm>
          <a:prstGeom prst="rect">
            <a:avLst/>
          </a:prstGeom>
          <a:noFill/>
          <a:ln w="9525">
            <a:noFill/>
            <a:miter lim="800000"/>
            <a:headEnd/>
            <a:tailEnd/>
          </a:ln>
        </p:spPr>
      </p:pic>
      <p:pic>
        <p:nvPicPr>
          <p:cNvPr id="2051" name="Picture 3" descr="C:\Documents and Settings\Admin\Рабочий стол\индия мхк\5.jpg"/>
          <p:cNvPicPr>
            <a:picLocks noChangeAspect="1" noChangeArrowheads="1"/>
          </p:cNvPicPr>
          <p:nvPr/>
        </p:nvPicPr>
        <p:blipFill>
          <a:blip r:embed="rId4" cstate="screen"/>
          <a:srcRect/>
          <a:stretch>
            <a:fillRect/>
          </a:stretch>
        </p:blipFill>
        <p:spPr bwMode="auto">
          <a:xfrm>
            <a:off x="1908175" y="3197728"/>
            <a:ext cx="1943745" cy="3177671"/>
          </a:xfrm>
          <a:prstGeom prst="rect">
            <a:avLst/>
          </a:prstGeom>
          <a:noFill/>
          <a:ln w="9525">
            <a:noFill/>
            <a:miter lim="800000"/>
            <a:headEnd/>
            <a:tailEnd/>
          </a:ln>
        </p:spPr>
      </p:pic>
      <p:pic>
        <p:nvPicPr>
          <p:cNvPr id="2052" name="Picture 4" descr="C:\Documents and Settings\Admin\Рабочий стол\индия мхк\7.jpg"/>
          <p:cNvPicPr>
            <a:picLocks noChangeAspect="1" noChangeArrowheads="1"/>
          </p:cNvPicPr>
          <p:nvPr/>
        </p:nvPicPr>
        <p:blipFill>
          <a:blip r:embed="rId5" cstate="screen"/>
          <a:srcRect/>
          <a:stretch>
            <a:fillRect/>
          </a:stretch>
        </p:blipFill>
        <p:spPr bwMode="auto">
          <a:xfrm>
            <a:off x="6659563" y="3144453"/>
            <a:ext cx="2016893" cy="3269047"/>
          </a:xfrm>
          <a:prstGeom prst="rect">
            <a:avLst/>
          </a:prstGeom>
          <a:noFill/>
          <a:ln w="9525">
            <a:noFill/>
            <a:miter lim="800000"/>
            <a:headEnd/>
            <a:tailEnd/>
          </a:ln>
        </p:spPr>
      </p:pic>
      <p:sp>
        <p:nvSpPr>
          <p:cNvPr id="9" name="TextBox 8"/>
          <p:cNvSpPr txBox="1">
            <a:spLocks noChangeArrowheads="1"/>
          </p:cNvSpPr>
          <p:nvPr/>
        </p:nvSpPr>
        <p:spPr bwMode="auto">
          <a:xfrm>
            <a:off x="323528" y="692696"/>
            <a:ext cx="8575675" cy="2292350"/>
          </a:xfrm>
          <a:prstGeom prst="rect">
            <a:avLst/>
          </a:prstGeom>
          <a:noFill/>
          <a:ln w="9525">
            <a:noFill/>
            <a:miter lim="800000"/>
            <a:headEnd/>
            <a:tailEnd/>
          </a:ln>
        </p:spPr>
        <p:txBody>
          <a:bodyPr>
            <a:spAutoFit/>
          </a:bodyPr>
          <a:lstStyle/>
          <a:p>
            <a:r>
              <a:rPr lang="ru-RU" sz="1600" b="0" i="0" dirty="0">
                <a:solidFill>
                  <a:srgbClr val="990000"/>
                </a:solidFill>
                <a:latin typeface="Arial" charset="0"/>
              </a:rPr>
              <a:t>В индийской пластике  сформировалась система </a:t>
            </a:r>
            <a:r>
              <a:rPr lang="ru-RU" sz="1600" b="0" dirty="0">
                <a:solidFill>
                  <a:srgbClr val="990000"/>
                </a:solidFill>
                <a:latin typeface="Arial" charset="0"/>
              </a:rPr>
              <a:t>мудр </a:t>
            </a:r>
            <a:r>
              <a:rPr lang="ru-RU" sz="1600" b="0" i="0" dirty="0">
                <a:solidFill>
                  <a:srgbClr val="990000"/>
                </a:solidFill>
                <a:latin typeface="Arial" charset="0"/>
              </a:rPr>
              <a:t>, когда определенные этапы священного пути Будды выражали через специфическое положение рук, ладоней  и пальцев. Выделяются  три основные школы буддийской скульптуры:         </a:t>
            </a:r>
          </a:p>
          <a:p>
            <a:r>
              <a:rPr lang="ru-RU" sz="1600" b="0" i="0" dirty="0">
                <a:solidFill>
                  <a:srgbClr val="990000"/>
                </a:solidFill>
                <a:latin typeface="Arial" charset="0"/>
              </a:rPr>
              <a:t>  </a:t>
            </a:r>
            <a:r>
              <a:rPr lang="ru-RU" sz="1600" i="0" dirty="0">
                <a:solidFill>
                  <a:srgbClr val="990000"/>
                </a:solidFill>
                <a:latin typeface="Arial" charset="0"/>
              </a:rPr>
              <a:t> </a:t>
            </a:r>
            <a:r>
              <a:rPr lang="ru-RU" sz="1600" i="0" dirty="0" err="1">
                <a:solidFill>
                  <a:srgbClr val="990000"/>
                </a:solidFill>
                <a:latin typeface="Arial" charset="0"/>
              </a:rPr>
              <a:t>Гандхара</a:t>
            </a:r>
            <a:r>
              <a:rPr lang="ru-RU" sz="1600" i="0" dirty="0">
                <a:solidFill>
                  <a:srgbClr val="990000"/>
                </a:solidFill>
                <a:latin typeface="Arial" charset="0"/>
              </a:rPr>
              <a:t> </a:t>
            </a:r>
            <a:r>
              <a:rPr lang="ru-RU" sz="1600" b="0" i="0" dirty="0">
                <a:solidFill>
                  <a:srgbClr val="990000"/>
                </a:solidFill>
                <a:latin typeface="Arial" charset="0"/>
              </a:rPr>
              <a:t>- образ Будды имеет эллинистические черты</a:t>
            </a:r>
          </a:p>
          <a:p>
            <a:r>
              <a:rPr lang="ru-RU" sz="1600" b="0" i="0" dirty="0">
                <a:solidFill>
                  <a:srgbClr val="990000"/>
                </a:solidFill>
                <a:latin typeface="Arial" charset="0"/>
              </a:rPr>
              <a:t>                                </a:t>
            </a:r>
            <a:r>
              <a:rPr lang="ru-RU" sz="1600" i="0" dirty="0" err="1">
                <a:solidFill>
                  <a:srgbClr val="990000"/>
                </a:solidFill>
                <a:latin typeface="Arial" charset="0"/>
              </a:rPr>
              <a:t>Матхура</a:t>
            </a:r>
            <a:r>
              <a:rPr lang="ru-RU" sz="1600" i="0" dirty="0">
                <a:solidFill>
                  <a:srgbClr val="990000"/>
                </a:solidFill>
                <a:latin typeface="Arial" charset="0"/>
              </a:rPr>
              <a:t> </a:t>
            </a:r>
            <a:r>
              <a:rPr lang="ru-RU" sz="1600" b="0" i="0" dirty="0">
                <a:solidFill>
                  <a:srgbClr val="990000"/>
                </a:solidFill>
                <a:latin typeface="Arial" charset="0"/>
              </a:rPr>
              <a:t>– чисто индийская трактовка, </a:t>
            </a:r>
            <a:r>
              <a:rPr lang="ru-RU" sz="1600" b="0" i="0" dirty="0" err="1">
                <a:solidFill>
                  <a:srgbClr val="990000"/>
                </a:solidFill>
                <a:latin typeface="Arial" charset="0"/>
              </a:rPr>
              <a:t>будда</a:t>
            </a:r>
            <a:r>
              <a:rPr lang="ru-RU" sz="1600" b="0" i="0" dirty="0">
                <a:solidFill>
                  <a:srgbClr val="990000"/>
                </a:solidFill>
                <a:latin typeface="Arial" charset="0"/>
              </a:rPr>
              <a:t> сидит на троне, </a:t>
            </a:r>
          </a:p>
          <a:p>
            <a:r>
              <a:rPr lang="ru-RU" sz="1600" b="0" i="0" dirty="0">
                <a:solidFill>
                  <a:srgbClr val="990000"/>
                </a:solidFill>
                <a:latin typeface="Arial" charset="0"/>
              </a:rPr>
              <a:t>                                                   который поддерживает 3 льва, поднятая правая рука</a:t>
            </a:r>
          </a:p>
          <a:p>
            <a:r>
              <a:rPr lang="ru-RU" sz="1600" b="0" i="0" dirty="0">
                <a:solidFill>
                  <a:srgbClr val="990000"/>
                </a:solidFill>
                <a:latin typeface="Arial" charset="0"/>
              </a:rPr>
              <a:t>                                                   - одобрение</a:t>
            </a:r>
          </a:p>
          <a:p>
            <a:r>
              <a:rPr lang="ru-RU" sz="1600" b="0" i="0" dirty="0">
                <a:solidFill>
                  <a:srgbClr val="990000"/>
                </a:solidFill>
                <a:latin typeface="Arial" charset="0"/>
              </a:rPr>
              <a:t>                                </a:t>
            </a:r>
            <a:r>
              <a:rPr lang="ru-RU" sz="1600" i="0" dirty="0" err="1">
                <a:solidFill>
                  <a:srgbClr val="990000"/>
                </a:solidFill>
                <a:latin typeface="Arial" charset="0"/>
              </a:rPr>
              <a:t>Амаравати</a:t>
            </a:r>
            <a:r>
              <a:rPr lang="ru-RU" sz="1600" i="0" dirty="0">
                <a:solidFill>
                  <a:srgbClr val="990000"/>
                </a:solidFill>
                <a:latin typeface="Arial" charset="0"/>
              </a:rPr>
              <a:t> -   </a:t>
            </a:r>
            <a:r>
              <a:rPr lang="ru-RU" sz="1600" b="0" i="0" dirty="0">
                <a:solidFill>
                  <a:srgbClr val="990000"/>
                </a:solidFill>
                <a:latin typeface="Arial" charset="0"/>
              </a:rPr>
              <a:t>образ Будды в скульптурном рельефе, на  </a:t>
            </a:r>
          </a:p>
          <a:p>
            <a:r>
              <a:rPr lang="ru-RU" sz="1600" b="0" i="0" dirty="0">
                <a:solidFill>
                  <a:srgbClr val="990000"/>
                </a:solidFill>
                <a:latin typeface="Arial" charset="0"/>
              </a:rPr>
              <a:t>                                                        облицовочных плитах ступы</a:t>
            </a:r>
          </a:p>
        </p:txBody>
      </p:sp>
      <p:sp>
        <p:nvSpPr>
          <p:cNvPr id="10" name="TextBox 9"/>
          <p:cNvSpPr txBox="1">
            <a:spLocks noChangeArrowheads="1"/>
          </p:cNvSpPr>
          <p:nvPr/>
        </p:nvSpPr>
        <p:spPr bwMode="auto">
          <a:xfrm>
            <a:off x="179388" y="6396038"/>
            <a:ext cx="1379537" cy="457200"/>
          </a:xfrm>
          <a:prstGeom prst="rect">
            <a:avLst/>
          </a:prstGeom>
          <a:noFill/>
          <a:ln w="9525">
            <a:noFill/>
            <a:miter lim="800000"/>
            <a:headEnd/>
            <a:tailEnd/>
          </a:ln>
        </p:spPr>
        <p:txBody>
          <a:bodyPr wrap="none">
            <a:spAutoFit/>
          </a:bodyPr>
          <a:lstStyle/>
          <a:p>
            <a:r>
              <a:rPr lang="ru-RU" sz="1200" b="0" i="0"/>
              <a:t>Статуя Будды </a:t>
            </a:r>
          </a:p>
          <a:p>
            <a:r>
              <a:rPr lang="ru-RU" sz="1200" b="0" i="0"/>
              <a:t>из Хоти - Мардана</a:t>
            </a:r>
          </a:p>
        </p:txBody>
      </p:sp>
      <p:sp>
        <p:nvSpPr>
          <p:cNvPr id="11" name="TextBox 10"/>
          <p:cNvSpPr txBox="1">
            <a:spLocks noChangeArrowheads="1"/>
          </p:cNvSpPr>
          <p:nvPr/>
        </p:nvSpPr>
        <p:spPr bwMode="auto">
          <a:xfrm>
            <a:off x="1979613" y="6381750"/>
            <a:ext cx="2195512" cy="274638"/>
          </a:xfrm>
          <a:prstGeom prst="rect">
            <a:avLst/>
          </a:prstGeom>
          <a:noFill/>
          <a:ln w="9525">
            <a:noFill/>
            <a:miter lim="800000"/>
            <a:headEnd/>
            <a:tailEnd/>
          </a:ln>
        </p:spPr>
        <p:txBody>
          <a:bodyPr wrap="none">
            <a:spAutoFit/>
          </a:bodyPr>
          <a:lstStyle/>
          <a:p>
            <a:r>
              <a:rPr lang="ru-RU" sz="1200" b="0" i="0"/>
              <a:t>Статуя Будды из Тахт – и - Бахи</a:t>
            </a:r>
          </a:p>
        </p:txBody>
      </p:sp>
      <p:sp>
        <p:nvSpPr>
          <p:cNvPr id="12" name="TextBox 11"/>
          <p:cNvSpPr txBox="1">
            <a:spLocks noChangeArrowheads="1"/>
          </p:cNvSpPr>
          <p:nvPr/>
        </p:nvSpPr>
        <p:spPr bwMode="auto">
          <a:xfrm>
            <a:off x="5003800" y="6381750"/>
            <a:ext cx="1622425" cy="274638"/>
          </a:xfrm>
          <a:prstGeom prst="rect">
            <a:avLst/>
          </a:prstGeom>
          <a:noFill/>
          <a:ln w="9525">
            <a:noFill/>
            <a:miter lim="800000"/>
            <a:headEnd/>
            <a:tailEnd/>
          </a:ln>
        </p:spPr>
        <p:txBody>
          <a:bodyPr wrap="none">
            <a:spAutoFit/>
          </a:bodyPr>
          <a:lstStyle/>
          <a:p>
            <a:r>
              <a:rPr lang="ru-RU" sz="1200" b="0" i="0"/>
              <a:t>Стела Будды из Катры</a:t>
            </a:r>
          </a:p>
        </p:txBody>
      </p:sp>
      <p:sp>
        <p:nvSpPr>
          <p:cNvPr id="13" name="TextBox 12"/>
          <p:cNvSpPr txBox="1">
            <a:spLocks noChangeArrowheads="1"/>
          </p:cNvSpPr>
          <p:nvPr/>
        </p:nvSpPr>
        <p:spPr bwMode="auto">
          <a:xfrm>
            <a:off x="7092950" y="6453188"/>
            <a:ext cx="1822450" cy="274637"/>
          </a:xfrm>
          <a:prstGeom prst="rect">
            <a:avLst/>
          </a:prstGeom>
          <a:noFill/>
          <a:ln w="9525">
            <a:noFill/>
            <a:miter lim="800000"/>
            <a:headEnd/>
            <a:tailEnd/>
          </a:ln>
        </p:spPr>
        <p:txBody>
          <a:bodyPr wrap="none">
            <a:spAutoFit/>
          </a:bodyPr>
          <a:lstStyle/>
          <a:p>
            <a:r>
              <a:rPr lang="ru-RU" sz="1200" b="0" i="0"/>
              <a:t>Статуя Будды из Матхура</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Admin\Рабочий стол\индия мхк\12.jpg"/>
          <p:cNvPicPr>
            <a:picLocks noChangeAspect="1" noChangeArrowheads="1"/>
          </p:cNvPicPr>
          <p:nvPr/>
        </p:nvPicPr>
        <p:blipFill>
          <a:blip r:embed="rId2" cstate="screen"/>
          <a:srcRect/>
          <a:stretch>
            <a:fillRect/>
          </a:stretch>
        </p:blipFill>
        <p:spPr bwMode="auto">
          <a:xfrm>
            <a:off x="5292080" y="908720"/>
            <a:ext cx="3240360" cy="4874678"/>
          </a:xfrm>
          <a:prstGeom prst="rect">
            <a:avLst/>
          </a:prstGeom>
          <a:noFill/>
          <a:ln w="9525">
            <a:noFill/>
            <a:miter lim="800000"/>
            <a:headEnd/>
            <a:tailEnd/>
          </a:ln>
        </p:spPr>
      </p:pic>
      <p:sp>
        <p:nvSpPr>
          <p:cNvPr id="6" name="Прямоугольник 5"/>
          <p:cNvSpPr>
            <a:spLocks noChangeArrowheads="1"/>
          </p:cNvSpPr>
          <p:nvPr/>
        </p:nvSpPr>
        <p:spPr bwMode="auto">
          <a:xfrm>
            <a:off x="250825" y="765175"/>
            <a:ext cx="4649788" cy="2289175"/>
          </a:xfrm>
          <a:prstGeom prst="rect">
            <a:avLst/>
          </a:prstGeom>
          <a:noFill/>
          <a:ln w="9525">
            <a:noFill/>
            <a:miter lim="800000"/>
            <a:headEnd/>
            <a:tailEnd/>
          </a:ln>
        </p:spPr>
        <p:txBody>
          <a:bodyPr>
            <a:spAutoFit/>
          </a:bodyPr>
          <a:lstStyle/>
          <a:p>
            <a:r>
              <a:rPr lang="ru-RU" sz="1800" b="0" i="0" dirty="0">
                <a:latin typeface="Arial" charset="0"/>
              </a:rPr>
              <a:t>Скальные ансамбли </a:t>
            </a:r>
            <a:r>
              <a:rPr lang="ru-RU" sz="1800" b="0" i="0" dirty="0" err="1">
                <a:latin typeface="Arial" charset="0"/>
              </a:rPr>
              <a:t>Аджанты</a:t>
            </a:r>
            <a:r>
              <a:rPr lang="ru-RU" sz="1800" b="0" i="0" dirty="0">
                <a:latin typeface="Arial" charset="0"/>
              </a:rPr>
              <a:t> славятся прежде всего своей живописью. Расписывались потолки, стены, колоны. В композиции много персонажей, объемы фигур чуть намечены. Линия, цвет и ритм составляют основу всего живописного ансамбля. </a:t>
            </a:r>
          </a:p>
          <a:p>
            <a:endParaRPr lang="ru-RU" sz="1800" b="0" i="0" dirty="0">
              <a:latin typeface="Arial" charset="0"/>
            </a:endParaRPr>
          </a:p>
        </p:txBody>
      </p:sp>
      <p:sp>
        <p:nvSpPr>
          <p:cNvPr id="34819" name="Rectangle 5"/>
          <p:cNvSpPr>
            <a:spLocks noChangeArrowheads="1"/>
          </p:cNvSpPr>
          <p:nvPr/>
        </p:nvSpPr>
        <p:spPr bwMode="auto">
          <a:xfrm>
            <a:off x="1116013" y="0"/>
            <a:ext cx="6935787" cy="762000"/>
          </a:xfrm>
          <a:prstGeom prst="rect">
            <a:avLst/>
          </a:prstGeom>
          <a:noFill/>
          <a:ln w="9525">
            <a:noFill/>
            <a:miter lim="800000"/>
            <a:headEnd/>
            <a:tailEnd/>
          </a:ln>
        </p:spPr>
        <p:txBody>
          <a:bodyPr wrap="none">
            <a:spAutoFit/>
          </a:bodyPr>
          <a:lstStyle/>
          <a:p>
            <a:r>
              <a:rPr lang="ru-RU" sz="4400" i="0">
                <a:solidFill>
                  <a:srgbClr val="990000"/>
                </a:solidFill>
              </a:rPr>
              <a:t>Изобразительное искусство</a:t>
            </a:r>
          </a:p>
        </p:txBody>
      </p:sp>
      <p:pic>
        <p:nvPicPr>
          <p:cNvPr id="34822" name="Picture 6" descr="11"/>
          <p:cNvPicPr>
            <a:picLocks noChangeAspect="1" noChangeArrowheads="1"/>
          </p:cNvPicPr>
          <p:nvPr/>
        </p:nvPicPr>
        <p:blipFill>
          <a:blip r:embed="rId3" cstate="screen"/>
          <a:srcRect/>
          <a:stretch>
            <a:fillRect/>
          </a:stretch>
        </p:blipFill>
        <p:spPr bwMode="auto">
          <a:xfrm>
            <a:off x="611560" y="2780928"/>
            <a:ext cx="2508250" cy="3168650"/>
          </a:xfrm>
          <a:prstGeom prst="rect">
            <a:avLst/>
          </a:prstGeom>
          <a:noFill/>
          <a:ln w="57150" cmpd="thickThin">
            <a:solidFill>
              <a:srgbClr val="7A3D00"/>
            </a:solidFill>
            <a:miter lim="800000"/>
            <a:headEnd/>
            <a:tailEnd/>
          </a:ln>
        </p:spPr>
      </p:pic>
      <p:sp>
        <p:nvSpPr>
          <p:cNvPr id="34821" name="Rectangle 7"/>
          <p:cNvSpPr>
            <a:spLocks noChangeArrowheads="1"/>
          </p:cNvSpPr>
          <p:nvPr/>
        </p:nvSpPr>
        <p:spPr bwMode="auto">
          <a:xfrm>
            <a:off x="611560" y="6021288"/>
            <a:ext cx="4159250" cy="560388"/>
          </a:xfrm>
          <a:prstGeom prst="rect">
            <a:avLst/>
          </a:prstGeom>
          <a:noFill/>
          <a:ln w="9525">
            <a:noFill/>
            <a:miter lim="800000"/>
            <a:headEnd/>
            <a:tailEnd/>
          </a:ln>
        </p:spPr>
        <p:txBody>
          <a:bodyPr wrap="none">
            <a:spAutoFit/>
          </a:bodyPr>
          <a:lstStyle/>
          <a:p>
            <a:r>
              <a:rPr lang="ru-RU" sz="1400" b="0" i="0" dirty="0">
                <a:solidFill>
                  <a:srgbClr val="582C00"/>
                </a:solidFill>
                <a:latin typeface="Arial" charset="0"/>
              </a:rPr>
              <a:t>Индра - раджа богов с небесными служанками. </a:t>
            </a:r>
          </a:p>
          <a:p>
            <a:pPr>
              <a:lnSpc>
                <a:spcPct val="60000"/>
              </a:lnSpc>
            </a:pPr>
            <a:r>
              <a:rPr lang="ru-RU" sz="1400" b="0" i="0" dirty="0">
                <a:solidFill>
                  <a:srgbClr val="582C00"/>
                </a:solidFill>
                <a:latin typeface="Arial" charset="0"/>
              </a:rPr>
              <a:t>Роспись из пещеры </a:t>
            </a:r>
            <a:r>
              <a:rPr lang="ru-RU" sz="1400" b="0" i="0" dirty="0" err="1">
                <a:solidFill>
                  <a:srgbClr val="582C00"/>
                </a:solidFill>
                <a:latin typeface="Arial" charset="0"/>
              </a:rPr>
              <a:t>Аджанты</a:t>
            </a:r>
            <a:r>
              <a:rPr lang="ru-RU" dirty="0"/>
              <a:t> </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Содержимое 3" descr="Печать0214.JPG"/>
          <p:cNvPicPr>
            <a:picLocks noChangeAspect="1"/>
          </p:cNvPicPr>
          <p:nvPr/>
        </p:nvPicPr>
        <p:blipFill>
          <a:blip r:embed="rId2" cstate="screen">
            <a:lum contrast="6000"/>
          </a:blip>
          <a:srcRect/>
          <a:stretch>
            <a:fillRect/>
          </a:stretch>
        </p:blipFill>
        <p:spPr bwMode="auto">
          <a:xfrm>
            <a:off x="1187624" y="2060848"/>
            <a:ext cx="2841277" cy="4032994"/>
          </a:xfrm>
          <a:prstGeom prst="rect">
            <a:avLst/>
          </a:prstGeom>
          <a:noFill/>
          <a:ln w="9525">
            <a:noFill/>
            <a:miter lim="800000"/>
            <a:headEnd/>
            <a:tailEnd/>
          </a:ln>
        </p:spPr>
      </p:pic>
      <p:sp>
        <p:nvSpPr>
          <p:cNvPr id="13" name="Прямоугольник 12"/>
          <p:cNvSpPr>
            <a:spLocks noChangeArrowheads="1"/>
          </p:cNvSpPr>
          <p:nvPr/>
        </p:nvSpPr>
        <p:spPr bwMode="auto">
          <a:xfrm>
            <a:off x="2268538" y="6127750"/>
            <a:ext cx="2952750" cy="730250"/>
          </a:xfrm>
          <a:prstGeom prst="rect">
            <a:avLst/>
          </a:prstGeom>
          <a:noFill/>
          <a:ln w="9525">
            <a:noFill/>
            <a:miter lim="800000"/>
            <a:headEnd/>
            <a:tailEnd/>
          </a:ln>
        </p:spPr>
        <p:txBody>
          <a:bodyPr>
            <a:spAutoFit/>
          </a:bodyPr>
          <a:lstStyle/>
          <a:p>
            <a:r>
              <a:rPr lang="ru-RU" sz="1400">
                <a:solidFill>
                  <a:srgbClr val="234581"/>
                </a:solidFill>
              </a:rPr>
              <a:t>Фрески</a:t>
            </a:r>
            <a:br>
              <a:rPr lang="ru-RU" sz="1400">
                <a:solidFill>
                  <a:srgbClr val="234581"/>
                </a:solidFill>
              </a:rPr>
            </a:br>
            <a:r>
              <a:rPr lang="ru-RU" sz="1400">
                <a:solidFill>
                  <a:srgbClr val="234581"/>
                </a:solidFill>
              </a:rPr>
              <a:t> Апсара – небесная</a:t>
            </a:r>
          </a:p>
          <a:p>
            <a:r>
              <a:rPr lang="ru-RU" sz="1400">
                <a:solidFill>
                  <a:srgbClr val="234581"/>
                </a:solidFill>
              </a:rPr>
              <a:t> танцовщица </a:t>
            </a:r>
            <a:r>
              <a:rPr lang="en-US" sz="1400">
                <a:solidFill>
                  <a:srgbClr val="234581"/>
                </a:solidFill>
                <a:latin typeface="Gill Sans MT" pitchFamily="34" charset="0"/>
              </a:rPr>
              <a:t>VI </a:t>
            </a:r>
            <a:r>
              <a:rPr lang="ru-RU" sz="1400">
                <a:solidFill>
                  <a:srgbClr val="234581"/>
                </a:solidFill>
              </a:rPr>
              <a:t>в.</a:t>
            </a:r>
            <a:endParaRPr lang="ru-RU" sz="1800" b="0" i="0">
              <a:solidFill>
                <a:srgbClr val="234581"/>
              </a:solidFill>
            </a:endParaRPr>
          </a:p>
        </p:txBody>
      </p:sp>
      <p:sp>
        <p:nvSpPr>
          <p:cNvPr id="14" name="Прямоугольник 13"/>
          <p:cNvSpPr>
            <a:spLocks noChangeArrowheads="1"/>
          </p:cNvSpPr>
          <p:nvPr/>
        </p:nvSpPr>
        <p:spPr bwMode="auto">
          <a:xfrm>
            <a:off x="5148263" y="6165850"/>
            <a:ext cx="3471862" cy="366713"/>
          </a:xfrm>
          <a:prstGeom prst="rect">
            <a:avLst/>
          </a:prstGeom>
          <a:noFill/>
          <a:ln w="9525">
            <a:noFill/>
            <a:miter lim="800000"/>
            <a:headEnd/>
            <a:tailEnd/>
          </a:ln>
        </p:spPr>
        <p:txBody>
          <a:bodyPr wrap="none">
            <a:spAutoFit/>
          </a:bodyPr>
          <a:lstStyle/>
          <a:p>
            <a:r>
              <a:rPr lang="ru-RU" sz="1800" i="0">
                <a:solidFill>
                  <a:srgbClr val="FFFF00"/>
                </a:solidFill>
              </a:rPr>
              <a:t> </a:t>
            </a:r>
            <a:r>
              <a:rPr lang="ru-RU" sz="1600">
                <a:solidFill>
                  <a:srgbClr val="234581"/>
                </a:solidFill>
              </a:rPr>
              <a:t>Юноша с цветком лотоса </a:t>
            </a:r>
            <a:r>
              <a:rPr lang="en-US" sz="1600">
                <a:solidFill>
                  <a:srgbClr val="234581"/>
                </a:solidFill>
                <a:latin typeface="Gill Sans MT" pitchFamily="34" charset="0"/>
              </a:rPr>
              <a:t>II-VII </a:t>
            </a:r>
            <a:r>
              <a:rPr lang="ru-RU" sz="1600">
                <a:solidFill>
                  <a:srgbClr val="234581"/>
                </a:solidFill>
              </a:rPr>
              <a:t>вв. </a:t>
            </a:r>
            <a:endParaRPr lang="ru-RU" sz="1600" b="0">
              <a:solidFill>
                <a:srgbClr val="234581"/>
              </a:solidFill>
            </a:endParaRPr>
          </a:p>
        </p:txBody>
      </p:sp>
      <p:pic>
        <p:nvPicPr>
          <p:cNvPr id="5124" name="Picture 4" descr="C:\Documents and Settings\Admin\Рабочий стол\индия мхк\11.jpg"/>
          <p:cNvPicPr>
            <a:picLocks noChangeAspect="1" noChangeArrowheads="1"/>
          </p:cNvPicPr>
          <p:nvPr/>
        </p:nvPicPr>
        <p:blipFill>
          <a:blip r:embed="rId3" cstate="screen">
            <a:lum bright="-24000" contrast="36000"/>
          </a:blip>
          <a:srcRect/>
          <a:stretch>
            <a:fillRect/>
          </a:stretch>
        </p:blipFill>
        <p:spPr bwMode="auto">
          <a:xfrm>
            <a:off x="5508104" y="1988840"/>
            <a:ext cx="2880121" cy="4113105"/>
          </a:xfrm>
          <a:prstGeom prst="rect">
            <a:avLst/>
          </a:prstGeom>
          <a:noFill/>
          <a:ln w="9525">
            <a:noFill/>
            <a:miter lim="800000"/>
            <a:headEnd/>
            <a:tailEnd/>
          </a:ln>
        </p:spPr>
      </p:pic>
      <p:sp>
        <p:nvSpPr>
          <p:cNvPr id="16" name="TextBox 15"/>
          <p:cNvSpPr txBox="1">
            <a:spLocks noChangeArrowheads="1"/>
          </p:cNvSpPr>
          <p:nvPr/>
        </p:nvSpPr>
        <p:spPr bwMode="auto">
          <a:xfrm>
            <a:off x="467544" y="764704"/>
            <a:ext cx="8302625" cy="646331"/>
          </a:xfrm>
          <a:prstGeom prst="rect">
            <a:avLst/>
          </a:prstGeom>
          <a:noFill/>
          <a:ln w="9525">
            <a:noFill/>
            <a:miter lim="800000"/>
            <a:headEnd/>
            <a:tailEnd/>
          </a:ln>
        </p:spPr>
        <p:txBody>
          <a:bodyPr>
            <a:spAutoFit/>
          </a:bodyPr>
          <a:lstStyle/>
          <a:p>
            <a:r>
              <a:rPr lang="ru-RU" sz="1800" b="0" i="0" dirty="0">
                <a:solidFill>
                  <a:srgbClr val="5C4A29"/>
                </a:solidFill>
                <a:latin typeface="Arial" charset="0"/>
              </a:rPr>
              <a:t>В </a:t>
            </a:r>
            <a:r>
              <a:rPr lang="ru-RU" sz="1800" b="0" i="0" dirty="0" err="1">
                <a:solidFill>
                  <a:srgbClr val="5C4A29"/>
                </a:solidFill>
                <a:latin typeface="Arial" charset="0"/>
              </a:rPr>
              <a:t>Гуптской</a:t>
            </a:r>
            <a:r>
              <a:rPr lang="ru-RU" sz="1800" b="0" i="0" dirty="0">
                <a:solidFill>
                  <a:srgbClr val="5C4A29"/>
                </a:solidFill>
                <a:latin typeface="Arial" charset="0"/>
              </a:rPr>
              <a:t> художественной культуре буддийское искусство пережило свой последний расцвет, надолго уступив место изображению богов </a:t>
            </a:r>
            <a:r>
              <a:rPr lang="ru-RU" sz="1800" b="0" dirty="0">
                <a:solidFill>
                  <a:srgbClr val="5C4A29"/>
                </a:solidFill>
                <a:latin typeface="Arial" charset="0"/>
              </a:rPr>
              <a:t>индуизма .</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Мои документы\Мои рисунки\%D1%85_%D0%91%D0%B5%D0%BA__%D0%AE%D0%BD%D1%8B%D0%B9_%D0%BF%D0%B0%D0%B6_%D0%BE%D0%BA_1615_%D0%A7%D0%B5%D1%81%D1%82%D0%B5%D1%80_%D0%91%D0%B8%D1%82%D1%82%D0%B8_.jpg"/>
          <p:cNvPicPr>
            <a:picLocks noChangeAspect="1" noChangeArrowheads="1"/>
          </p:cNvPicPr>
          <p:nvPr/>
        </p:nvPicPr>
        <p:blipFill>
          <a:blip r:embed="rId2" cstate="screen"/>
          <a:srcRect/>
          <a:stretch>
            <a:fillRect/>
          </a:stretch>
        </p:blipFill>
        <p:spPr bwMode="auto">
          <a:xfrm>
            <a:off x="468313" y="2807592"/>
            <a:ext cx="2591519" cy="3790058"/>
          </a:xfrm>
          <a:prstGeom prst="rect">
            <a:avLst/>
          </a:prstGeom>
          <a:noFill/>
          <a:ln w="9525">
            <a:noFill/>
            <a:miter lim="800000"/>
            <a:headEnd/>
            <a:tailEnd/>
          </a:ln>
        </p:spPr>
      </p:pic>
      <p:sp>
        <p:nvSpPr>
          <p:cNvPr id="3" name="Прямоугольник 2"/>
          <p:cNvSpPr>
            <a:spLocks noChangeArrowheads="1"/>
          </p:cNvSpPr>
          <p:nvPr/>
        </p:nvSpPr>
        <p:spPr bwMode="auto">
          <a:xfrm>
            <a:off x="395288" y="1484313"/>
            <a:ext cx="8424862" cy="825500"/>
          </a:xfrm>
          <a:prstGeom prst="rect">
            <a:avLst/>
          </a:prstGeom>
          <a:noFill/>
          <a:ln w="9525">
            <a:noFill/>
            <a:miter lim="800000"/>
            <a:headEnd/>
            <a:tailEnd/>
          </a:ln>
        </p:spPr>
        <p:txBody>
          <a:bodyPr>
            <a:spAutoFit/>
          </a:bodyPr>
          <a:lstStyle/>
          <a:p>
            <a:r>
              <a:rPr lang="ru-RU" sz="1600" b="0">
                <a:solidFill>
                  <a:srgbClr val="FF0000"/>
                </a:solidFill>
                <a:latin typeface="Arial" charset="0"/>
              </a:rPr>
              <a:t>Фаррух Бек </a:t>
            </a:r>
            <a:r>
              <a:rPr lang="ru-RU" sz="1600" b="0" i="0">
                <a:latin typeface="Arial" charset="0"/>
              </a:rPr>
              <a:t>(род. 1547 г, — ум. после 1615 г) — начав с традиционной персидской живописи, этот мастер со временем выработал свою индивидуальную манеру, которая довольно отчетливо выделяет его среди художников Персии и Индии.</a:t>
            </a:r>
          </a:p>
        </p:txBody>
      </p:sp>
      <p:sp>
        <p:nvSpPr>
          <p:cNvPr id="4" name="TextBox 3"/>
          <p:cNvSpPr txBox="1">
            <a:spLocks noChangeArrowheads="1"/>
          </p:cNvSpPr>
          <p:nvPr/>
        </p:nvSpPr>
        <p:spPr bwMode="auto">
          <a:xfrm>
            <a:off x="250825" y="188913"/>
            <a:ext cx="8569325" cy="1495425"/>
          </a:xfrm>
          <a:prstGeom prst="rect">
            <a:avLst/>
          </a:prstGeom>
          <a:noFill/>
          <a:ln w="9525">
            <a:noFill/>
            <a:miter lim="800000"/>
            <a:headEnd/>
            <a:tailEnd/>
          </a:ln>
        </p:spPr>
        <p:txBody>
          <a:bodyPr>
            <a:spAutoFit/>
          </a:bodyPr>
          <a:lstStyle/>
          <a:p>
            <a:r>
              <a:rPr lang="ru-RU" sz="2000" i="0" dirty="0"/>
              <a:t>   </a:t>
            </a:r>
            <a:r>
              <a:rPr lang="ru-RU" sz="1800" b="0" i="0" dirty="0">
                <a:latin typeface="Arial" charset="0"/>
              </a:rPr>
              <a:t>В эпоху Великих Моголов достигла расцвета индийская миниатюра. Художник наносил рисунок легко, четко, стараясь не упустить ни одно детали. В представлении индийца люди, животные, растения и даже высшие божества всегда связаны между собой неразрывными узами.</a:t>
            </a:r>
          </a:p>
          <a:p>
            <a:endParaRPr lang="ru-RU" sz="1800" b="0" i="0" dirty="0">
              <a:latin typeface="Arial" charset="0"/>
            </a:endParaRPr>
          </a:p>
        </p:txBody>
      </p:sp>
      <p:pic>
        <p:nvPicPr>
          <p:cNvPr id="5" name="Picture 2" descr="C:\Documents and Settings\Admin\Мои документы\Мои рисунки\400px-DodoMansur.jpg"/>
          <p:cNvPicPr>
            <a:picLocks noChangeAspect="1" noChangeArrowheads="1"/>
          </p:cNvPicPr>
          <p:nvPr/>
        </p:nvPicPr>
        <p:blipFill>
          <a:blip r:embed="rId3" cstate="screen"/>
          <a:srcRect/>
          <a:stretch>
            <a:fillRect/>
          </a:stretch>
        </p:blipFill>
        <p:spPr bwMode="auto">
          <a:xfrm>
            <a:off x="3492500" y="2852936"/>
            <a:ext cx="2422433" cy="3744714"/>
          </a:xfrm>
          <a:prstGeom prst="rect">
            <a:avLst/>
          </a:prstGeom>
          <a:noFill/>
          <a:ln w="9525">
            <a:noFill/>
            <a:miter lim="800000"/>
            <a:headEnd/>
            <a:tailEnd/>
          </a:ln>
        </p:spPr>
      </p:pic>
      <p:sp>
        <p:nvSpPr>
          <p:cNvPr id="36869" name="Rectangle 6"/>
          <p:cNvSpPr>
            <a:spLocks noChangeArrowheads="1"/>
          </p:cNvSpPr>
          <p:nvPr/>
        </p:nvSpPr>
        <p:spPr bwMode="auto">
          <a:xfrm>
            <a:off x="6227763" y="4724400"/>
            <a:ext cx="2663825" cy="1849438"/>
          </a:xfrm>
          <a:prstGeom prst="rect">
            <a:avLst/>
          </a:prstGeom>
          <a:noFill/>
          <a:ln w="9525">
            <a:noFill/>
            <a:miter lim="800000"/>
            <a:headEnd/>
            <a:tailEnd/>
          </a:ln>
        </p:spPr>
        <p:txBody>
          <a:bodyPr>
            <a:spAutoFit/>
          </a:bodyPr>
          <a:lstStyle/>
          <a:p>
            <a:pPr>
              <a:lnSpc>
                <a:spcPct val="80000"/>
              </a:lnSpc>
            </a:pPr>
            <a:r>
              <a:rPr lang="ru-RU" sz="1600" b="0">
                <a:latin typeface="Arial" charset="0"/>
              </a:rPr>
              <a:t>Мансур, </a:t>
            </a:r>
            <a:r>
              <a:rPr lang="ru-RU" sz="1600" b="0" i="0">
                <a:latin typeface="Arial" charset="0"/>
              </a:rPr>
              <a:t>прозванный </a:t>
            </a:r>
            <a:r>
              <a:rPr lang="ru-RU" sz="1600" b="0">
                <a:latin typeface="Arial" charset="0"/>
              </a:rPr>
              <a:t>«устад»</a:t>
            </a:r>
            <a:r>
              <a:rPr lang="ru-RU" sz="1600" b="0" i="0">
                <a:latin typeface="Arial" charset="0"/>
              </a:rPr>
              <a:t> — «мастер» (? — после 1621) — индийский художник, представитель могольской школы,специализировавшийся на изображении животных.</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Мои документы\Мои рисунки\Dust_Muhammad_1550.jpg"/>
          <p:cNvPicPr>
            <a:picLocks noChangeAspect="1" noChangeArrowheads="1"/>
          </p:cNvPicPr>
          <p:nvPr/>
        </p:nvPicPr>
        <p:blipFill>
          <a:blip r:embed="rId2" cstate="screen"/>
          <a:srcRect/>
          <a:stretch>
            <a:fillRect/>
          </a:stretch>
        </p:blipFill>
        <p:spPr bwMode="auto">
          <a:xfrm>
            <a:off x="6444208" y="2780928"/>
            <a:ext cx="2138328" cy="3459981"/>
          </a:xfrm>
          <a:prstGeom prst="rect">
            <a:avLst/>
          </a:prstGeom>
          <a:noFill/>
          <a:ln w="9525">
            <a:noFill/>
            <a:miter lim="800000"/>
            <a:headEnd/>
            <a:tailEnd/>
          </a:ln>
        </p:spPr>
      </p:pic>
      <p:sp>
        <p:nvSpPr>
          <p:cNvPr id="4" name="TextBox 3"/>
          <p:cNvSpPr txBox="1">
            <a:spLocks noChangeArrowheads="1"/>
          </p:cNvSpPr>
          <p:nvPr/>
        </p:nvSpPr>
        <p:spPr bwMode="auto">
          <a:xfrm>
            <a:off x="179512" y="548680"/>
            <a:ext cx="8569325" cy="1803400"/>
          </a:xfrm>
          <a:prstGeom prst="rect">
            <a:avLst/>
          </a:prstGeom>
          <a:noFill/>
          <a:ln w="9525">
            <a:noFill/>
            <a:miter lim="800000"/>
            <a:headEnd/>
            <a:tailEnd/>
          </a:ln>
        </p:spPr>
        <p:txBody>
          <a:bodyPr>
            <a:spAutoFit/>
          </a:bodyPr>
          <a:lstStyle/>
          <a:p>
            <a:r>
              <a:rPr lang="ru-RU" sz="1600" b="0" i="0" dirty="0">
                <a:latin typeface="Arial" charset="0"/>
              </a:rPr>
              <a:t>Произведения индийских художников  книжной         миниатюры     отличаются богатством оттенков, чёткостью рисунка, утончённостью художественного вкуса.</a:t>
            </a:r>
          </a:p>
          <a:p>
            <a:r>
              <a:rPr lang="ru-RU" sz="1600" b="0" i="0" dirty="0">
                <a:latin typeface="Arial" charset="0"/>
              </a:rPr>
              <a:t>Каждый элемент картины, обведенный тонким четким контуром, имел свое цветовое решение. Это придавало миниатюре особую утонченность</a:t>
            </a:r>
            <a:r>
              <a:rPr lang="ru-RU" sz="1600" b="0" i="0" dirty="0">
                <a:solidFill>
                  <a:srgbClr val="8C8155"/>
                </a:solidFill>
                <a:latin typeface="Arial" charset="0"/>
              </a:rPr>
              <a:t>. </a:t>
            </a:r>
            <a:r>
              <a:rPr lang="ru-RU" sz="1600" b="0" i="0" dirty="0">
                <a:latin typeface="Arial" charset="0"/>
              </a:rPr>
              <a:t>Художники писали яичными красками и наносили их очень тоненькой кисточкой, золотые и серебряные краски добавляли в самом конце, используя коготок медведя или тигра.</a:t>
            </a:r>
          </a:p>
          <a:p>
            <a:endParaRPr lang="ru-RU" sz="1600" b="0" i="0" dirty="0">
              <a:latin typeface="Arial" charset="0"/>
            </a:endParaRPr>
          </a:p>
        </p:txBody>
      </p:sp>
      <p:pic>
        <p:nvPicPr>
          <p:cNvPr id="5" name="Содержимое 6" descr="Печать0326.JPG"/>
          <p:cNvPicPr>
            <a:picLocks noChangeAspect="1"/>
          </p:cNvPicPr>
          <p:nvPr/>
        </p:nvPicPr>
        <p:blipFill>
          <a:blip r:embed="rId3" cstate="screen">
            <a:lum contrast="30000"/>
          </a:blip>
          <a:srcRect/>
          <a:stretch>
            <a:fillRect/>
          </a:stretch>
        </p:blipFill>
        <p:spPr bwMode="auto">
          <a:xfrm>
            <a:off x="251520" y="2636912"/>
            <a:ext cx="2276162" cy="3697933"/>
          </a:xfrm>
          <a:prstGeom prst="rect">
            <a:avLst/>
          </a:prstGeom>
          <a:noFill/>
          <a:ln w="9525">
            <a:noFill/>
            <a:miter lim="800000"/>
            <a:headEnd/>
            <a:tailEnd/>
          </a:ln>
        </p:spPr>
      </p:pic>
      <p:pic>
        <p:nvPicPr>
          <p:cNvPr id="3" name="Содержимое 3" descr="Печать0215.JPG"/>
          <p:cNvPicPr>
            <a:picLocks noChangeAspect="1"/>
          </p:cNvPicPr>
          <p:nvPr/>
        </p:nvPicPr>
        <p:blipFill>
          <a:blip r:embed="rId4" cstate="screen">
            <a:lum contrast="12000"/>
          </a:blip>
          <a:srcRect/>
          <a:stretch>
            <a:fillRect/>
          </a:stretch>
        </p:blipFill>
        <p:spPr bwMode="auto">
          <a:xfrm>
            <a:off x="3203575" y="2852935"/>
            <a:ext cx="2638301" cy="349547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ChangeArrowheads="1"/>
          </p:cNvSpPr>
          <p:nvPr/>
        </p:nvSpPr>
        <p:spPr bwMode="auto">
          <a:xfrm>
            <a:off x="395288" y="1337836"/>
            <a:ext cx="7559675" cy="4093428"/>
          </a:xfrm>
          <a:prstGeom prst="rect">
            <a:avLst/>
          </a:prstGeom>
          <a:noFill/>
          <a:ln w="9525">
            <a:noFill/>
            <a:miter lim="800000"/>
            <a:headEnd/>
            <a:tailEnd/>
          </a:ln>
        </p:spPr>
        <p:txBody>
          <a:bodyPr anchor="ctr">
            <a:spAutoFit/>
          </a:bodyPr>
          <a:lstStyle/>
          <a:p>
            <a:pPr marL="533400" indent="-533400">
              <a:tabLst>
                <a:tab pos="914400" algn="l"/>
              </a:tabLst>
            </a:pPr>
            <a:r>
              <a:rPr lang="ru-RU" sz="1800" b="0" dirty="0"/>
              <a:t>           </a:t>
            </a:r>
            <a:r>
              <a:rPr lang="ru-RU" sz="2000" b="0" dirty="0">
                <a:latin typeface="Arial" charset="0"/>
              </a:rPr>
              <a:t>Культура Индии не только вобрала в себя достижения других культур, но и сама внесла не меньший вклад в мировую культуру. В основе искусства Индии лежит идея единства мирового процесса и вечной жизни. Все   формы древнеиндийского художественного творчества  выражают стремление вырваться за пределы обыденной человеческой жизни и, пройдя через соответствующие этапы, достичь духовной просветленности. Индийское искусство — наглядное воплощение этой главной темы.</a:t>
            </a:r>
          </a:p>
          <a:p>
            <a:pPr marL="533400" indent="-533400">
              <a:tabLst>
                <a:tab pos="914400" algn="l"/>
              </a:tabLst>
            </a:pPr>
            <a:r>
              <a:rPr lang="ru-RU" sz="2000" b="0" dirty="0">
                <a:latin typeface="Arial" charset="0"/>
              </a:rPr>
              <a:t>          Индийское искусство представлено всеми видами – от пышной архитектуры, оригинальной пластики и живописи до блистательной поэзии, музыки и танца        </a:t>
            </a:r>
          </a:p>
        </p:txBody>
      </p:sp>
      <p:sp>
        <p:nvSpPr>
          <p:cNvPr id="51205" name="Rectangle 5"/>
          <p:cNvSpPr>
            <a:spLocks noChangeArrowheads="1"/>
          </p:cNvSpPr>
          <p:nvPr/>
        </p:nvSpPr>
        <p:spPr bwMode="auto">
          <a:xfrm>
            <a:off x="1403350" y="214313"/>
            <a:ext cx="1736725" cy="579437"/>
          </a:xfrm>
          <a:prstGeom prst="rect">
            <a:avLst/>
          </a:prstGeom>
          <a:noFill/>
          <a:ln w="9525">
            <a:noFill/>
            <a:miter lim="800000"/>
            <a:headEnd/>
            <a:tailEnd/>
          </a:ln>
          <a:effectLst/>
        </p:spPr>
        <p:txBody>
          <a:bodyPr wrap="none">
            <a:spAutoFit/>
          </a:bodyPr>
          <a:lstStyle/>
          <a:p>
            <a:pPr>
              <a:defRPr/>
            </a:pPr>
            <a:r>
              <a:rPr lang="ru-RU" sz="3200" u="sng">
                <a:solidFill>
                  <a:schemeClr val="tx2"/>
                </a:solidFill>
                <a:effectLst>
                  <a:outerShdw blurRad="38100" dist="38100" dir="2700000" algn="tl">
                    <a:srgbClr val="000000"/>
                  </a:outerShdw>
                </a:effectLst>
              </a:rPr>
              <a:t>Выводы:</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ChangeArrowheads="1"/>
          </p:cNvSpPr>
          <p:nvPr/>
        </p:nvSpPr>
        <p:spPr bwMode="auto">
          <a:xfrm>
            <a:off x="2700338" y="333375"/>
            <a:ext cx="3897312" cy="519113"/>
          </a:xfrm>
          <a:prstGeom prst="rect">
            <a:avLst/>
          </a:prstGeom>
          <a:noFill/>
          <a:ln w="9525">
            <a:noFill/>
            <a:miter lim="800000"/>
            <a:headEnd/>
            <a:tailEnd/>
          </a:ln>
        </p:spPr>
        <p:txBody>
          <a:bodyPr wrap="none">
            <a:spAutoFit/>
          </a:bodyPr>
          <a:lstStyle/>
          <a:p>
            <a:r>
              <a:rPr lang="ru-RU"/>
              <a:t>Основная литература:</a:t>
            </a:r>
          </a:p>
        </p:txBody>
      </p:sp>
      <p:sp>
        <p:nvSpPr>
          <p:cNvPr id="52229" name="Rectangle 5"/>
          <p:cNvSpPr>
            <a:spLocks noChangeArrowheads="1"/>
          </p:cNvSpPr>
          <p:nvPr/>
        </p:nvSpPr>
        <p:spPr bwMode="auto">
          <a:xfrm>
            <a:off x="684213" y="1052513"/>
            <a:ext cx="7488237" cy="701675"/>
          </a:xfrm>
          <a:prstGeom prst="rect">
            <a:avLst/>
          </a:prstGeom>
          <a:noFill/>
          <a:ln w="9525">
            <a:noFill/>
            <a:miter lim="800000"/>
            <a:headEnd/>
            <a:tailEnd/>
          </a:ln>
          <a:effectLst/>
        </p:spPr>
        <p:txBody>
          <a:bodyPr>
            <a:spAutoFit/>
          </a:bodyPr>
          <a:lstStyle/>
          <a:p>
            <a:pPr>
              <a:defRPr/>
            </a:pPr>
            <a:r>
              <a:rPr lang="ru-RU" sz="2000" b="0" i="0">
                <a:effectLst>
                  <a:outerShdw blurRad="38100" dist="38100" dir="2700000" algn="tl">
                    <a:srgbClr val="FFFFFF"/>
                  </a:outerShdw>
                </a:effectLst>
              </a:rPr>
              <a:t>1. Данилова Г.И. Мировая художественная культура. 10 класс.</a:t>
            </a:r>
          </a:p>
          <a:p>
            <a:pPr>
              <a:defRPr/>
            </a:pPr>
            <a:r>
              <a:rPr lang="ru-RU" sz="2000" b="0" i="0">
                <a:effectLst>
                  <a:outerShdw blurRad="38100" dist="38100" dir="2700000" algn="tl">
                    <a:srgbClr val="FFFFFF"/>
                  </a:outerShdw>
                </a:effectLst>
              </a:rPr>
              <a:t>    М.:Дрофа, 2007.</a:t>
            </a:r>
          </a:p>
        </p:txBody>
      </p:sp>
      <p:sp>
        <p:nvSpPr>
          <p:cNvPr id="52230" name="Rectangle 6"/>
          <p:cNvSpPr>
            <a:spLocks noChangeArrowheads="1"/>
          </p:cNvSpPr>
          <p:nvPr/>
        </p:nvSpPr>
        <p:spPr bwMode="auto">
          <a:xfrm>
            <a:off x="971550" y="1916113"/>
            <a:ext cx="7205663" cy="519112"/>
          </a:xfrm>
          <a:prstGeom prst="rect">
            <a:avLst/>
          </a:prstGeom>
          <a:noFill/>
          <a:ln w="9525">
            <a:noFill/>
            <a:miter lim="800000"/>
            <a:headEnd/>
            <a:tailEnd/>
          </a:ln>
          <a:effectLst/>
        </p:spPr>
        <p:txBody>
          <a:bodyPr wrap="none">
            <a:spAutoFit/>
          </a:bodyPr>
          <a:lstStyle/>
          <a:p>
            <a:pPr>
              <a:spcBef>
                <a:spcPct val="20000"/>
              </a:spcBef>
              <a:buClr>
                <a:schemeClr val="hlink"/>
              </a:buClr>
              <a:buSzPct val="65000"/>
              <a:buFont typeface="Wingdings" pitchFamily="2" charset="2"/>
              <a:buNone/>
              <a:defRPr/>
            </a:pPr>
            <a:r>
              <a:rPr lang="ru-RU">
                <a:effectLst>
                  <a:outerShdw blurRad="38100" dist="38100" dir="2700000" algn="tl">
                    <a:srgbClr val="FFFFFF"/>
                  </a:outerShdw>
                </a:effectLst>
              </a:rPr>
              <a:t>Литература для дополнительного чтения:</a:t>
            </a:r>
          </a:p>
        </p:txBody>
      </p:sp>
      <p:sp>
        <p:nvSpPr>
          <p:cNvPr id="45060" name="Rectangle 5"/>
          <p:cNvSpPr>
            <a:spLocks noChangeArrowheads="1"/>
          </p:cNvSpPr>
          <p:nvPr/>
        </p:nvSpPr>
        <p:spPr bwMode="auto">
          <a:xfrm>
            <a:off x="684213" y="2492375"/>
            <a:ext cx="7920037" cy="3114675"/>
          </a:xfrm>
          <a:prstGeom prst="rect">
            <a:avLst/>
          </a:prstGeom>
          <a:noFill/>
          <a:ln w="9525">
            <a:noFill/>
            <a:miter lim="800000"/>
            <a:headEnd/>
            <a:tailEnd/>
          </a:ln>
        </p:spPr>
        <p:txBody>
          <a:bodyPr>
            <a:spAutoFit/>
          </a:bodyPr>
          <a:lstStyle/>
          <a:p>
            <a:pPr marL="533400" indent="-533400">
              <a:spcBef>
                <a:spcPct val="50000"/>
              </a:spcBef>
            </a:pPr>
            <a:r>
              <a:rPr lang="ru-RU" sz="1800" b="0" i="0">
                <a:latin typeface="Arial" charset="0"/>
              </a:rPr>
              <a:t>1. Галеркина О.И.История искусства зарубежных стран. М. Изо.иск.1982.</a:t>
            </a:r>
          </a:p>
          <a:p>
            <a:pPr marL="533400" indent="-533400">
              <a:spcBef>
                <a:spcPct val="50000"/>
              </a:spcBef>
            </a:pPr>
            <a:r>
              <a:rPr lang="ru-RU" sz="1800" b="0" i="0">
                <a:latin typeface="Arial" charset="0"/>
              </a:rPr>
              <a:t>2. Искусство стран Востока: книга для учащихся старших классов/  Под  </a:t>
            </a:r>
          </a:p>
          <a:p>
            <a:pPr marL="533400" indent="-533400"/>
            <a:r>
              <a:rPr lang="ru-RU" sz="1800" b="0" i="0">
                <a:latin typeface="Arial" charset="0"/>
              </a:rPr>
              <a:t>    ред. Р.С.Василевского. М., 1986.</a:t>
            </a:r>
          </a:p>
          <a:p>
            <a:pPr marL="533400" indent="-533400"/>
            <a:r>
              <a:rPr lang="ru-RU" sz="1800" b="0" i="0">
                <a:latin typeface="Arial" charset="0"/>
              </a:rPr>
              <a:t>3. Каптерева Т.П., Виноградова Н.А. Искусство средневекового</a:t>
            </a:r>
          </a:p>
          <a:p>
            <a:pPr marL="533400" indent="-533400"/>
            <a:r>
              <a:rPr lang="ru-RU" sz="1800" b="0" i="0">
                <a:latin typeface="Arial" charset="0"/>
              </a:rPr>
              <a:t>    Востока. М., 1989.</a:t>
            </a:r>
          </a:p>
          <a:p>
            <a:pPr marL="533400" indent="-533400"/>
            <a:r>
              <a:rPr lang="ru-RU" sz="1800" b="0" i="0">
                <a:latin typeface="Arial" charset="0"/>
              </a:rPr>
              <a:t>4. Тюляев С.И. Искусство Индии. М.,1988.</a:t>
            </a:r>
            <a:endParaRPr lang="ru-RU" sz="1800">
              <a:latin typeface="Arial" charset="0"/>
            </a:endParaRPr>
          </a:p>
          <a:p>
            <a:pPr marL="533400" indent="-533400"/>
            <a:r>
              <a:rPr lang="ru-RU" sz="1800" b="0" i="0">
                <a:latin typeface="Arial" charset="0"/>
              </a:rPr>
              <a:t>5. Энциклопедия для детей. Искусство. Том 7. М.,1997.</a:t>
            </a:r>
          </a:p>
          <a:p>
            <a:pPr marL="533400" indent="-533400"/>
            <a:endParaRPr lang="ru-RU" sz="1800" b="0" i="0">
              <a:latin typeface="Arial" charset="0"/>
            </a:endParaRPr>
          </a:p>
          <a:p>
            <a:pPr marL="533400" indent="-533400">
              <a:spcBef>
                <a:spcPct val="50000"/>
              </a:spcBef>
            </a:pPr>
            <a:endParaRPr lang="ru-RU" sz="1800" b="0" i="0">
              <a:latin typeface="Arial" charset="0"/>
              <a:cs typeface="Arial" charset="0"/>
            </a:endParaRP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ChangeArrowheads="1"/>
          </p:cNvSpPr>
          <p:nvPr/>
        </p:nvSpPr>
        <p:spPr bwMode="auto">
          <a:xfrm>
            <a:off x="2195513" y="333375"/>
            <a:ext cx="4725987" cy="519113"/>
          </a:xfrm>
          <a:prstGeom prst="rect">
            <a:avLst/>
          </a:prstGeom>
          <a:noFill/>
          <a:ln w="9525">
            <a:noFill/>
            <a:miter lim="800000"/>
            <a:headEnd/>
            <a:tailEnd/>
          </a:ln>
          <a:effectLst/>
        </p:spPr>
        <p:txBody>
          <a:bodyPr wrap="none">
            <a:spAutoFit/>
          </a:bodyPr>
          <a:lstStyle/>
          <a:p>
            <a:pPr>
              <a:defRPr/>
            </a:pPr>
            <a:r>
              <a:rPr lang="ru-RU" b="0" i="0" dirty="0" smtClean="0">
                <a:solidFill>
                  <a:schemeClr val="tx2"/>
                </a:solidFill>
                <a:effectLst>
                  <a:outerShdw blurRad="38100" dist="38100" dir="2700000" algn="tl">
                    <a:srgbClr val="000000"/>
                  </a:outerShdw>
                </a:effectLst>
              </a:rPr>
              <a:t>Выполните </a:t>
            </a:r>
            <a:r>
              <a:rPr lang="ru-RU" b="0" i="0" dirty="0">
                <a:solidFill>
                  <a:schemeClr val="tx2"/>
                </a:solidFill>
                <a:effectLst>
                  <a:outerShdw blurRad="38100" dist="38100" dir="2700000" algn="tl">
                    <a:srgbClr val="000000"/>
                  </a:outerShdw>
                </a:effectLst>
              </a:rPr>
              <a:t>тестовые задания:</a:t>
            </a:r>
          </a:p>
        </p:txBody>
      </p:sp>
      <p:sp>
        <p:nvSpPr>
          <p:cNvPr id="46082" name="Rectangle 5"/>
          <p:cNvSpPr>
            <a:spLocks noChangeArrowheads="1"/>
          </p:cNvSpPr>
          <p:nvPr/>
        </p:nvSpPr>
        <p:spPr bwMode="auto">
          <a:xfrm>
            <a:off x="611188" y="908050"/>
            <a:ext cx="8275637" cy="1465263"/>
          </a:xfrm>
          <a:prstGeom prst="rect">
            <a:avLst/>
          </a:prstGeom>
          <a:noFill/>
          <a:ln w="9525">
            <a:noFill/>
            <a:miter lim="800000"/>
            <a:headEnd/>
            <a:tailEnd/>
          </a:ln>
        </p:spPr>
        <p:txBody>
          <a:bodyPr>
            <a:spAutoFit/>
          </a:bodyPr>
          <a:lstStyle/>
          <a:p>
            <a:r>
              <a:rPr lang="ru-RU" sz="1800" b="0" i="0">
                <a:latin typeface="Arial" charset="0"/>
              </a:rPr>
              <a:t>К</a:t>
            </a:r>
            <a:r>
              <a:rPr lang="ru-RU" sz="1800" i="0">
                <a:latin typeface="Arial" charset="0"/>
              </a:rPr>
              <a:t> </a:t>
            </a:r>
            <a:r>
              <a:rPr lang="ru-RU" sz="1800" b="0" i="0">
                <a:latin typeface="Arial" charset="0"/>
              </a:rPr>
              <a:t>каждому вопросу дано несколько вариантов ответов. Верные по Вашему мнению ответы, необходимо отметить (подчеркнуть или поставить знак «плюс»).  За каждый правильный ответ Вы получаете по одному баллу. Максимальная сумма баллов составляет – 26. Сумма набранных баллов от 24 до 26  соответствует зачету.</a:t>
            </a:r>
          </a:p>
        </p:txBody>
      </p:sp>
      <p:sp>
        <p:nvSpPr>
          <p:cNvPr id="46083" name="Text Box 4"/>
          <p:cNvSpPr txBox="1">
            <a:spLocks noChangeArrowheads="1"/>
          </p:cNvSpPr>
          <p:nvPr/>
        </p:nvSpPr>
        <p:spPr bwMode="auto">
          <a:xfrm>
            <a:off x="179512" y="2492896"/>
            <a:ext cx="8569325" cy="3387725"/>
          </a:xfrm>
          <a:prstGeom prst="rect">
            <a:avLst/>
          </a:prstGeom>
          <a:noFill/>
          <a:ln w="9525">
            <a:noFill/>
            <a:miter lim="800000"/>
            <a:headEnd/>
            <a:tailEnd/>
          </a:ln>
        </p:spPr>
        <p:txBody>
          <a:bodyPr>
            <a:spAutoFit/>
          </a:bodyPr>
          <a:lstStyle/>
          <a:p>
            <a:pPr marL="533400" indent="-533400"/>
            <a:r>
              <a:rPr lang="ru-RU" sz="1800" i="0" dirty="0">
                <a:latin typeface="Arial" charset="0"/>
              </a:rPr>
              <a:t>1. Для освещения пещер при строительстве буддийских храмов в Индии использовали:</a:t>
            </a:r>
          </a:p>
          <a:p>
            <a:pPr marL="990600" lvl="1" indent="-533400"/>
            <a:r>
              <a:rPr lang="ru-RU" sz="1800" b="0" i="0" dirty="0">
                <a:latin typeface="Arial" charset="0"/>
              </a:rPr>
              <a:t>А. систему зеркал;</a:t>
            </a:r>
          </a:p>
          <a:p>
            <a:pPr marL="990600" lvl="1" indent="-533400"/>
            <a:r>
              <a:rPr lang="ru-RU" sz="1800" b="0" i="0" dirty="0">
                <a:latin typeface="Arial" charset="0"/>
              </a:rPr>
              <a:t>Б. факела;</a:t>
            </a:r>
          </a:p>
          <a:p>
            <a:pPr marL="990600" lvl="1" indent="-533400"/>
            <a:r>
              <a:rPr lang="ru-RU" sz="1800" b="0" i="0" dirty="0">
                <a:latin typeface="Arial" charset="0"/>
              </a:rPr>
              <a:t>В. световые колодцы.</a:t>
            </a:r>
          </a:p>
          <a:p>
            <a:pPr marL="990600" lvl="1" indent="-533400"/>
            <a:endParaRPr lang="ru-RU" sz="1800" b="0" i="0" dirty="0">
              <a:latin typeface="Arial" charset="0"/>
            </a:endParaRPr>
          </a:p>
          <a:p>
            <a:pPr marL="990600" lvl="1" indent="-533400"/>
            <a:r>
              <a:rPr lang="ru-RU" sz="1800" i="0" dirty="0">
                <a:latin typeface="Arial" charset="0"/>
              </a:rPr>
              <a:t>2. В какой последовательности в культуре средневековой Индии главенствовали религии (расположи по порядку, начиная с самой ранней):</a:t>
            </a:r>
            <a:endParaRPr lang="ru-RU" sz="1800" dirty="0">
              <a:latin typeface="Arial" charset="0"/>
            </a:endParaRPr>
          </a:p>
          <a:p>
            <a:pPr marL="1447800" lvl="2" indent="-533400"/>
            <a:r>
              <a:rPr lang="ru-RU" sz="1800" b="0" dirty="0">
                <a:latin typeface="Arial" charset="0"/>
              </a:rPr>
              <a:t>А. индуизм;</a:t>
            </a:r>
          </a:p>
          <a:p>
            <a:pPr marL="1447800" lvl="2" indent="-533400"/>
            <a:r>
              <a:rPr lang="ru-RU" sz="1800" b="0" dirty="0">
                <a:latin typeface="Arial" charset="0"/>
              </a:rPr>
              <a:t>Б. ислам;</a:t>
            </a:r>
          </a:p>
          <a:p>
            <a:pPr marL="1447800" lvl="2" indent="-533400"/>
            <a:r>
              <a:rPr lang="ru-RU" sz="1800" b="0" dirty="0">
                <a:latin typeface="Arial" charset="0"/>
              </a:rPr>
              <a:t>В. буддизм.</a:t>
            </a: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4"/>
          <p:cNvSpPr txBox="1">
            <a:spLocks noChangeArrowheads="1"/>
          </p:cNvSpPr>
          <p:nvPr/>
        </p:nvSpPr>
        <p:spPr bwMode="auto">
          <a:xfrm>
            <a:off x="179388" y="260350"/>
            <a:ext cx="8713092" cy="6463308"/>
          </a:xfrm>
          <a:prstGeom prst="rect">
            <a:avLst/>
          </a:prstGeom>
          <a:noFill/>
          <a:ln w="9525">
            <a:noFill/>
            <a:miter lim="800000"/>
            <a:headEnd/>
            <a:tailEnd/>
          </a:ln>
        </p:spPr>
        <p:txBody>
          <a:bodyPr wrap="square">
            <a:spAutoFit/>
          </a:bodyPr>
          <a:lstStyle/>
          <a:p>
            <a:pPr marL="533400" indent="-533400"/>
            <a:r>
              <a:rPr lang="ru-RU" sz="1800" i="0" dirty="0">
                <a:latin typeface="Arial" charset="0"/>
              </a:rPr>
              <a:t>3.Какая религия главенствовала в индийской культуре в </a:t>
            </a:r>
            <a:r>
              <a:rPr lang="en-US" sz="1800" i="0" dirty="0">
                <a:latin typeface="Arial" charset="0"/>
              </a:rPr>
              <a:t>V</a:t>
            </a:r>
            <a:r>
              <a:rPr lang="ru-RU" sz="1800" i="0" dirty="0">
                <a:latin typeface="Arial" charset="0"/>
              </a:rPr>
              <a:t> – </a:t>
            </a:r>
            <a:r>
              <a:rPr lang="en-US" sz="1800" i="0" dirty="0">
                <a:latin typeface="Arial" charset="0"/>
              </a:rPr>
              <a:t>VI</a:t>
            </a:r>
            <a:r>
              <a:rPr lang="ru-RU" sz="1800" i="0" dirty="0">
                <a:latin typeface="Arial" charset="0"/>
              </a:rPr>
              <a:t> в до н.э.:</a:t>
            </a:r>
          </a:p>
          <a:p>
            <a:pPr marL="990600" lvl="1" indent="-533400"/>
            <a:r>
              <a:rPr lang="ru-RU" sz="1800" b="0" i="0" dirty="0">
                <a:latin typeface="Arial" charset="0"/>
              </a:rPr>
              <a:t>А. индуизм;</a:t>
            </a:r>
          </a:p>
          <a:p>
            <a:pPr marL="990600" lvl="1" indent="-533400"/>
            <a:r>
              <a:rPr lang="ru-RU" sz="1800" b="0" i="0" dirty="0">
                <a:latin typeface="Arial" charset="0"/>
              </a:rPr>
              <a:t>Б. ислам;</a:t>
            </a:r>
          </a:p>
          <a:p>
            <a:pPr marL="990600" lvl="1" indent="-533400"/>
            <a:r>
              <a:rPr lang="ru-RU" sz="1800" b="0" i="0" dirty="0">
                <a:latin typeface="Arial" charset="0"/>
              </a:rPr>
              <a:t>В. христианство;</a:t>
            </a:r>
          </a:p>
          <a:p>
            <a:pPr marL="990600" lvl="1" indent="-533400"/>
            <a:r>
              <a:rPr lang="ru-RU" sz="1800" b="0" i="0" dirty="0" smtClean="0">
                <a:latin typeface="Arial" charset="0"/>
              </a:rPr>
              <a:t>В</a:t>
            </a:r>
            <a:r>
              <a:rPr lang="ru-RU" sz="1800" b="0" i="0" dirty="0">
                <a:latin typeface="Arial" charset="0"/>
              </a:rPr>
              <a:t>. буддизм.</a:t>
            </a:r>
          </a:p>
          <a:p>
            <a:pPr marL="990600" lvl="1" indent="-533400"/>
            <a:r>
              <a:rPr lang="ru-RU" sz="1800" i="0" dirty="0" smtClean="0">
                <a:latin typeface="Arial" charset="0"/>
              </a:rPr>
              <a:t>4. Из перечисленных построек выберите которые относятся к буддийской культуре</a:t>
            </a:r>
            <a:r>
              <a:rPr lang="ru-RU" sz="1800" i="0" dirty="0">
                <a:latin typeface="Arial" charset="0"/>
              </a:rPr>
              <a:t>:</a:t>
            </a:r>
            <a:endParaRPr lang="ru-RU" sz="1800" dirty="0">
              <a:latin typeface="Arial" charset="0"/>
            </a:endParaRPr>
          </a:p>
          <a:p>
            <a:pPr marL="1447800" lvl="2" indent="-533400"/>
            <a:r>
              <a:rPr lang="ru-RU" sz="1800" b="0" i="0" dirty="0">
                <a:latin typeface="Arial" charset="0"/>
              </a:rPr>
              <a:t>А.</a:t>
            </a:r>
            <a:r>
              <a:rPr lang="ru-RU" sz="1800" b="0" dirty="0">
                <a:latin typeface="Arial" charset="0"/>
              </a:rPr>
              <a:t> </a:t>
            </a:r>
            <a:r>
              <a:rPr lang="ru-RU" sz="1800" b="0" i="0" dirty="0">
                <a:latin typeface="Arial" charset="0"/>
              </a:rPr>
              <a:t>павильоны.</a:t>
            </a:r>
          </a:p>
          <a:p>
            <a:pPr marL="1447800" lvl="2" indent="-533400"/>
            <a:r>
              <a:rPr lang="ru-RU" sz="1800" b="0" i="0" dirty="0">
                <a:latin typeface="Arial" charset="0"/>
              </a:rPr>
              <a:t>Б. ступа;</a:t>
            </a:r>
          </a:p>
          <a:p>
            <a:pPr marL="1447800" lvl="2" indent="-533400"/>
            <a:r>
              <a:rPr lang="ru-RU" sz="1800" b="0" i="0" dirty="0">
                <a:latin typeface="Arial" charset="0"/>
              </a:rPr>
              <a:t>В. </a:t>
            </a:r>
            <a:r>
              <a:rPr lang="ru-RU" sz="1800" b="0" i="0" dirty="0" err="1">
                <a:latin typeface="Arial" charset="0"/>
              </a:rPr>
              <a:t>чайтья</a:t>
            </a:r>
            <a:r>
              <a:rPr lang="ru-RU" sz="1800" b="0" i="0" dirty="0">
                <a:latin typeface="Arial" charset="0"/>
              </a:rPr>
              <a:t>; </a:t>
            </a:r>
          </a:p>
          <a:p>
            <a:pPr marL="1447800" lvl="2" indent="-533400"/>
            <a:r>
              <a:rPr lang="ru-RU" sz="1800" b="0" i="0" dirty="0">
                <a:latin typeface="Arial" charset="0"/>
              </a:rPr>
              <a:t>Г. пещерные храмы и  монастыри;</a:t>
            </a:r>
          </a:p>
          <a:p>
            <a:pPr marL="1447800" lvl="2" indent="-533400"/>
            <a:endParaRPr lang="ru-RU" sz="1800" b="0" i="0" dirty="0">
              <a:latin typeface="Arial" charset="0"/>
            </a:endParaRPr>
          </a:p>
          <a:p>
            <a:pPr marL="1447800" lvl="2" indent="-533400"/>
            <a:r>
              <a:rPr lang="ru-RU" sz="1800" i="0" dirty="0">
                <a:latin typeface="Arial" charset="0"/>
              </a:rPr>
              <a:t>5. Буддийские монастыри строились:</a:t>
            </a:r>
          </a:p>
          <a:p>
            <a:pPr marL="1447800" lvl="2" indent="-533400"/>
            <a:r>
              <a:rPr lang="ru-RU" sz="1800" b="0" i="0" dirty="0">
                <a:latin typeface="Arial" charset="0"/>
              </a:rPr>
              <a:t>А. в центре шумных городов;</a:t>
            </a:r>
          </a:p>
          <a:p>
            <a:pPr marL="1447800" lvl="2" indent="-533400"/>
            <a:r>
              <a:rPr lang="ru-RU" sz="1800" b="0" i="0" dirty="0">
                <a:latin typeface="Arial" charset="0"/>
              </a:rPr>
              <a:t>Б. по краям проезжих дорог;</a:t>
            </a:r>
          </a:p>
          <a:p>
            <a:pPr marL="1447800" lvl="2" indent="-533400"/>
            <a:r>
              <a:rPr lang="ru-RU" sz="1800" b="0" i="0" dirty="0">
                <a:latin typeface="Arial" charset="0"/>
              </a:rPr>
              <a:t>В. на вершинах гор, в труднодоступных местах</a:t>
            </a:r>
            <a:r>
              <a:rPr lang="ru-RU" sz="1800" i="0" dirty="0">
                <a:latin typeface="Arial" charset="0"/>
              </a:rPr>
              <a:t> </a:t>
            </a:r>
          </a:p>
          <a:p>
            <a:pPr marL="1447800" lvl="2" indent="-533400"/>
            <a:endParaRPr lang="ru-RU" sz="1800" i="0" dirty="0">
              <a:latin typeface="Arial" charset="0"/>
            </a:endParaRPr>
          </a:p>
          <a:p>
            <a:pPr marL="1447800" lvl="2" indent="-533400"/>
            <a:r>
              <a:rPr lang="ru-RU" sz="1800" i="0" dirty="0">
                <a:latin typeface="Arial" charset="0"/>
              </a:rPr>
              <a:t>6. Какие 3 мировые религии легли в основу средневековой индийской культуры:</a:t>
            </a:r>
            <a:endParaRPr lang="ru-RU" sz="1800" dirty="0">
              <a:latin typeface="Arial" charset="0"/>
            </a:endParaRPr>
          </a:p>
          <a:p>
            <a:pPr marL="1447800" lvl="2" indent="-533400"/>
            <a:r>
              <a:rPr lang="ru-RU" sz="1800" b="0" dirty="0">
                <a:latin typeface="Arial" charset="0"/>
              </a:rPr>
              <a:t>А. буддизм;</a:t>
            </a:r>
          </a:p>
          <a:p>
            <a:pPr marL="1447800" lvl="2" indent="-533400"/>
            <a:r>
              <a:rPr lang="ru-RU" sz="1800" b="0" dirty="0">
                <a:latin typeface="Arial" charset="0"/>
              </a:rPr>
              <a:t>Б. христианство; </a:t>
            </a:r>
          </a:p>
          <a:p>
            <a:pPr marL="1447800" lvl="2" indent="-533400"/>
            <a:r>
              <a:rPr lang="ru-RU" sz="1800" b="0" dirty="0">
                <a:latin typeface="Arial" charset="0"/>
              </a:rPr>
              <a:t>В. ислам;</a:t>
            </a:r>
          </a:p>
          <a:p>
            <a:pPr marL="1447800" lvl="2" indent="-533400"/>
            <a:r>
              <a:rPr lang="ru-RU" sz="1800" b="0" dirty="0">
                <a:latin typeface="Arial" charset="0"/>
              </a:rPr>
              <a:t>Г. индуизм.</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7" descr="http://barracudesign.by.ru/iconography/hinduism/icon/images/brahma/brahma_02.jpg"/>
          <p:cNvPicPr>
            <a:picLocks noChangeAspect="1" noChangeArrowheads="1"/>
          </p:cNvPicPr>
          <p:nvPr/>
        </p:nvPicPr>
        <p:blipFill>
          <a:blip r:embed="rId4" cstate="screen"/>
          <a:srcRect/>
          <a:stretch>
            <a:fillRect/>
          </a:stretch>
        </p:blipFill>
        <p:spPr bwMode="auto">
          <a:xfrm>
            <a:off x="611560" y="2276872"/>
            <a:ext cx="2474920" cy="3816846"/>
          </a:xfrm>
          <a:prstGeom prst="rect">
            <a:avLst/>
          </a:prstGeom>
          <a:noFill/>
          <a:ln w="9525">
            <a:noFill/>
            <a:miter lim="800000"/>
            <a:headEnd/>
            <a:tailEnd/>
          </a:ln>
        </p:spPr>
      </p:pic>
      <p:sp>
        <p:nvSpPr>
          <p:cNvPr id="16386" name="Rectangle 5"/>
          <p:cNvSpPr>
            <a:spLocks noChangeArrowheads="1"/>
          </p:cNvSpPr>
          <p:nvPr/>
        </p:nvSpPr>
        <p:spPr bwMode="auto">
          <a:xfrm>
            <a:off x="3492500" y="2060575"/>
            <a:ext cx="5364163" cy="4211638"/>
          </a:xfrm>
          <a:prstGeom prst="rect">
            <a:avLst/>
          </a:prstGeom>
          <a:noFill/>
          <a:ln w="9525">
            <a:noFill/>
            <a:miter lim="800000"/>
            <a:headEnd/>
            <a:tailEnd/>
          </a:ln>
        </p:spPr>
        <p:txBody>
          <a:bodyPr>
            <a:spAutoFit/>
          </a:bodyPr>
          <a:lstStyle/>
          <a:p>
            <a:r>
              <a:rPr lang="ru-RU" sz="1800" i="0">
                <a:solidFill>
                  <a:srgbClr val="234581"/>
                </a:solidFill>
              </a:rPr>
              <a:t>Бог Брахма разделил людей на касты определив их занятия, права и обязанности. Положение каждой касты определялось её происхождением</a:t>
            </a:r>
            <a:r>
              <a:rPr lang="ru-RU" sz="1800" i="0">
                <a:solidFill>
                  <a:srgbClr val="234581"/>
                </a:solidFill>
                <a:latin typeface="Arial" charset="0"/>
              </a:rPr>
              <a:t>, д</a:t>
            </a:r>
            <a:r>
              <a:rPr lang="ru-RU" sz="1800" i="0">
                <a:solidFill>
                  <a:srgbClr val="234581"/>
                </a:solidFill>
              </a:rPr>
              <a:t>аже цвет одежды </a:t>
            </a:r>
            <a:r>
              <a:rPr lang="ru-RU" sz="1800" i="0">
                <a:solidFill>
                  <a:srgbClr val="234581"/>
                </a:solidFill>
                <a:latin typeface="Arial" charset="0"/>
              </a:rPr>
              <a:t>к</a:t>
            </a:r>
            <a:r>
              <a:rPr lang="ru-RU" sz="1800" i="0">
                <a:solidFill>
                  <a:srgbClr val="234581"/>
                </a:solidFill>
              </a:rPr>
              <a:t>аждой касте подобрал особый.</a:t>
            </a:r>
          </a:p>
          <a:p>
            <a:r>
              <a:rPr lang="ru-RU" sz="1800" i="0">
                <a:solidFill>
                  <a:srgbClr val="FFFFFF"/>
                </a:solidFill>
              </a:rPr>
              <a:t>Из своих уст Брахма создал касту жрецов-брахманов. Поэтому только брахман может говорить от имени бога.</a:t>
            </a:r>
          </a:p>
          <a:p>
            <a:r>
              <a:rPr lang="ru-RU" sz="1800" i="0">
                <a:solidFill>
                  <a:srgbClr val="F90101"/>
                </a:solidFill>
              </a:rPr>
              <a:t>Из рук своих Брахма создал воинов</a:t>
            </a:r>
            <a:r>
              <a:rPr lang="en-US" sz="1800" i="0">
                <a:solidFill>
                  <a:srgbClr val="F90101"/>
                </a:solidFill>
              </a:rPr>
              <a:t> –</a:t>
            </a:r>
            <a:r>
              <a:rPr lang="ru-RU" sz="1800" i="0">
                <a:solidFill>
                  <a:srgbClr val="F90101"/>
                </a:solidFill>
              </a:rPr>
              <a:t> кшатрии</a:t>
            </a:r>
          </a:p>
          <a:p>
            <a:r>
              <a:rPr lang="ru-RU" sz="1800" i="0">
                <a:solidFill>
                  <a:schemeClr val="accent1"/>
                </a:solidFill>
              </a:rPr>
              <a:t>Из бёдер были созданы земледельцы -вайшли</a:t>
            </a:r>
          </a:p>
          <a:p>
            <a:r>
              <a:rPr lang="ru-RU" sz="1800" i="0"/>
              <a:t>Из ног, запачканных в грязи, Брахма создал касту слуг - шудры</a:t>
            </a:r>
          </a:p>
          <a:p>
            <a:r>
              <a:rPr lang="ru-RU" sz="1800" i="0">
                <a:solidFill>
                  <a:srgbClr val="122342"/>
                </a:solidFill>
              </a:rPr>
              <a:t>Особенно тяжёлым и унизительным было положение неприкасаемых, не входящих ни в одну из каст.</a:t>
            </a:r>
          </a:p>
        </p:txBody>
      </p:sp>
      <p:sp>
        <p:nvSpPr>
          <p:cNvPr id="16387" name="Text Box 9"/>
          <p:cNvSpPr txBox="1">
            <a:spLocks noChangeArrowheads="1"/>
          </p:cNvSpPr>
          <p:nvPr/>
        </p:nvSpPr>
        <p:spPr bwMode="auto">
          <a:xfrm>
            <a:off x="395288" y="188640"/>
            <a:ext cx="8748712" cy="2014538"/>
          </a:xfrm>
          <a:prstGeom prst="rect">
            <a:avLst/>
          </a:prstGeom>
          <a:noFill/>
          <a:ln w="9525">
            <a:noFill/>
            <a:miter lim="800000"/>
            <a:headEnd/>
            <a:tailEnd/>
          </a:ln>
        </p:spPr>
        <p:txBody>
          <a:bodyPr>
            <a:spAutoFit/>
          </a:bodyPr>
          <a:lstStyle/>
          <a:p>
            <a:r>
              <a:rPr lang="ru-RU" sz="1800" i="0" dirty="0">
                <a:solidFill>
                  <a:srgbClr val="234581"/>
                </a:solidFill>
              </a:rPr>
              <a:t>В роли верховного божества в </a:t>
            </a:r>
            <a:r>
              <a:rPr lang="ru-RU" sz="1800" i="0" dirty="0" err="1">
                <a:solidFill>
                  <a:srgbClr val="234581"/>
                </a:solidFill>
              </a:rPr>
              <a:t>позднведийский</a:t>
            </a:r>
            <a:r>
              <a:rPr lang="ru-RU" sz="1800" i="0" dirty="0">
                <a:solidFill>
                  <a:srgbClr val="234581"/>
                </a:solidFill>
              </a:rPr>
              <a:t> период выступает </a:t>
            </a:r>
            <a:r>
              <a:rPr lang="ru-RU" sz="1800" i="0" dirty="0" err="1">
                <a:solidFill>
                  <a:srgbClr val="234581"/>
                </a:solidFill>
              </a:rPr>
              <a:t>Параджпати-бог</a:t>
            </a:r>
            <a:r>
              <a:rPr lang="ru-RU" sz="1800" i="0" dirty="0">
                <a:solidFill>
                  <a:srgbClr val="234581"/>
                </a:solidFill>
              </a:rPr>
              <a:t>– творец, бог – отец, но со временем его сменяет Брахма – он устанавливает на земле дхарму – священный закон</a:t>
            </a:r>
            <a:r>
              <a:rPr lang="ru-RU" sz="1800" i="0" dirty="0">
                <a:solidFill>
                  <a:srgbClr val="234581"/>
                </a:solidFill>
                <a:latin typeface="Arial" charset="0"/>
              </a:rPr>
              <a:t>. </a:t>
            </a:r>
            <a:r>
              <a:rPr lang="ru-RU" sz="1800" i="0" dirty="0">
                <a:solidFill>
                  <a:srgbClr val="234581"/>
                </a:solidFill>
              </a:rPr>
              <a:t>Религиозные обряды и обычаи, сословное деление общества, права</a:t>
            </a:r>
            <a:r>
              <a:rPr lang="ru-RU" sz="1800" i="0" dirty="0">
                <a:solidFill>
                  <a:srgbClr val="234581"/>
                </a:solidFill>
                <a:latin typeface="Arial" charset="0"/>
              </a:rPr>
              <a:t> </a:t>
            </a:r>
            <a:r>
              <a:rPr lang="ru-RU" sz="1800" i="0" dirty="0">
                <a:solidFill>
                  <a:srgbClr val="234581"/>
                </a:solidFill>
              </a:rPr>
              <a:t>и обязанности 4</a:t>
            </a:r>
            <a:r>
              <a:rPr lang="ru-RU" sz="1800" i="0" dirty="0">
                <a:solidFill>
                  <a:srgbClr val="234581"/>
                </a:solidFill>
                <a:latin typeface="Arial" charset="0"/>
              </a:rPr>
              <a:t> </a:t>
            </a:r>
            <a:r>
              <a:rPr lang="ru-RU" sz="1800" i="0" dirty="0" err="1">
                <a:solidFill>
                  <a:srgbClr val="234581"/>
                </a:solidFill>
              </a:rPr>
              <a:t>варн</a:t>
            </a:r>
            <a:r>
              <a:rPr lang="ru-RU" sz="1800" i="0" dirty="0">
                <a:solidFill>
                  <a:srgbClr val="234581"/>
                </a:solidFill>
              </a:rPr>
              <a:t>,</a:t>
            </a:r>
          </a:p>
          <a:p>
            <a:r>
              <a:rPr lang="ru-RU" sz="1800" i="0" dirty="0">
                <a:solidFill>
                  <a:srgbClr val="234581"/>
                </a:solidFill>
              </a:rPr>
              <a:t> институт брака. Этот  период не оставил материальных памятников, но описание </a:t>
            </a:r>
            <a:r>
              <a:rPr lang="ru-RU" sz="1800" i="0" dirty="0">
                <a:solidFill>
                  <a:srgbClr val="234581"/>
                </a:solidFill>
                <a:latin typeface="Arial" charset="0"/>
              </a:rPr>
              <a:t>о </a:t>
            </a:r>
            <a:r>
              <a:rPr lang="ru-RU" sz="1800" i="0" dirty="0">
                <a:solidFill>
                  <a:srgbClr val="234581"/>
                </a:solidFill>
              </a:rPr>
              <a:t>древних династиях и </a:t>
            </a:r>
            <a:r>
              <a:rPr lang="ru-RU" sz="1800" i="0" dirty="0">
                <a:solidFill>
                  <a:srgbClr val="234581"/>
                </a:solidFill>
                <a:latin typeface="Arial" charset="0"/>
              </a:rPr>
              <a:t>г</a:t>
            </a:r>
            <a:r>
              <a:rPr lang="ru-RU" sz="1800" i="0" dirty="0">
                <a:solidFill>
                  <a:srgbClr val="234581"/>
                </a:solidFill>
              </a:rPr>
              <a:t>осударствах рассказывается в древних эпосах «Махабхарат» и «Рамаяна»</a:t>
            </a:r>
          </a:p>
        </p:txBody>
      </p:sp>
    </p:spTree>
  </p:cSld>
  <p:clrMapOvr>
    <a:overrideClrMapping bg1="dk2" tx1="lt1" bg2="dk1" tx2="lt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4"/>
          <p:cNvSpPr txBox="1">
            <a:spLocks noChangeArrowheads="1"/>
          </p:cNvSpPr>
          <p:nvPr/>
        </p:nvSpPr>
        <p:spPr bwMode="auto">
          <a:xfrm>
            <a:off x="735013" y="258763"/>
            <a:ext cx="7206973" cy="4859792"/>
          </a:xfrm>
          <a:prstGeom prst="rect">
            <a:avLst/>
          </a:prstGeom>
          <a:noFill/>
          <a:ln w="9525">
            <a:noFill/>
            <a:miter lim="800000"/>
            <a:headEnd/>
            <a:tailEnd/>
          </a:ln>
        </p:spPr>
        <p:txBody>
          <a:bodyPr wrap="none">
            <a:spAutoFit/>
          </a:bodyPr>
          <a:lstStyle/>
          <a:p>
            <a:pPr marL="533400" indent="-533400">
              <a:lnSpc>
                <a:spcPct val="110000"/>
              </a:lnSpc>
            </a:pPr>
            <a:r>
              <a:rPr lang="ru-RU" sz="1800" i="0" dirty="0">
                <a:latin typeface="Arial" charset="0"/>
              </a:rPr>
              <a:t>7.В каком веке в культуре Индии распространился буддизм?</a:t>
            </a:r>
          </a:p>
          <a:p>
            <a:pPr marL="533400" indent="-533400"/>
            <a:r>
              <a:rPr lang="ru-RU" sz="1800" b="0" i="0" dirty="0">
                <a:latin typeface="Arial" charset="0"/>
              </a:rPr>
              <a:t>А. с </a:t>
            </a:r>
            <a:r>
              <a:rPr lang="en-US" sz="1800" b="0" i="0" dirty="0">
                <a:latin typeface="Arial" charset="0"/>
              </a:rPr>
              <a:t>VII </a:t>
            </a:r>
            <a:r>
              <a:rPr lang="ru-RU" sz="1800" b="0" i="0" dirty="0">
                <a:latin typeface="Arial" charset="0"/>
              </a:rPr>
              <a:t>в;</a:t>
            </a:r>
          </a:p>
          <a:p>
            <a:pPr marL="533400" indent="-533400"/>
            <a:r>
              <a:rPr lang="ru-RU" sz="1800" b="0" i="0" dirty="0">
                <a:latin typeface="Arial" charset="0"/>
              </a:rPr>
              <a:t>Б. с </a:t>
            </a:r>
            <a:r>
              <a:rPr lang="en-US" sz="1800" b="0" i="0" dirty="0">
                <a:latin typeface="Arial" charset="0"/>
              </a:rPr>
              <a:t>V</a:t>
            </a:r>
            <a:r>
              <a:rPr lang="en-US" dirty="0"/>
              <a:t> </a:t>
            </a:r>
            <a:r>
              <a:rPr lang="ru-RU" sz="1800" b="0" i="0" dirty="0">
                <a:latin typeface="Arial" charset="0"/>
              </a:rPr>
              <a:t>в до н.э. </a:t>
            </a:r>
          </a:p>
          <a:p>
            <a:pPr marL="533400" indent="-533400"/>
            <a:r>
              <a:rPr lang="ru-RU" sz="1800" b="0" i="0" dirty="0">
                <a:latin typeface="Arial" charset="0"/>
              </a:rPr>
              <a:t>В. с </a:t>
            </a:r>
            <a:r>
              <a:rPr lang="en-US" sz="1800" b="0" i="0" dirty="0">
                <a:latin typeface="Arial" charset="0"/>
              </a:rPr>
              <a:t>VIII</a:t>
            </a:r>
            <a:r>
              <a:rPr lang="ru-RU" dirty="0"/>
              <a:t> </a:t>
            </a:r>
            <a:r>
              <a:rPr lang="ru-RU" sz="1800" b="0" i="0" dirty="0">
                <a:latin typeface="Arial" charset="0"/>
              </a:rPr>
              <a:t>века;</a:t>
            </a:r>
          </a:p>
          <a:p>
            <a:pPr marL="533400" indent="-533400"/>
            <a:endParaRPr lang="ru-RU" sz="1800" b="0" i="0" dirty="0">
              <a:latin typeface="Arial" charset="0"/>
            </a:endParaRPr>
          </a:p>
          <a:p>
            <a:pPr marL="533400" indent="-533400"/>
            <a:r>
              <a:rPr lang="ru-RU" sz="1800" i="0" dirty="0">
                <a:latin typeface="Arial" charset="0"/>
              </a:rPr>
              <a:t>8. Основная особенность индийской храмовой архитектуры:</a:t>
            </a:r>
            <a:endParaRPr lang="ru-RU" sz="1800" dirty="0">
              <a:latin typeface="Arial" charset="0"/>
            </a:endParaRPr>
          </a:p>
          <a:p>
            <a:pPr marL="533400" indent="-533400"/>
            <a:r>
              <a:rPr lang="ru-RU" sz="1800" b="0" dirty="0">
                <a:latin typeface="Arial" charset="0"/>
              </a:rPr>
              <a:t>А. обилие скульптуры снаружи храма;</a:t>
            </a:r>
          </a:p>
          <a:p>
            <a:pPr marL="533400" indent="-533400"/>
            <a:r>
              <a:rPr lang="ru-RU" sz="1800" b="0" dirty="0">
                <a:latin typeface="Arial" charset="0"/>
              </a:rPr>
              <a:t>Б. обилие живописи снаружи храма;</a:t>
            </a:r>
          </a:p>
          <a:p>
            <a:pPr marL="533400" indent="-533400"/>
            <a:r>
              <a:rPr lang="ru-RU" sz="1800" b="0" dirty="0">
                <a:latin typeface="Arial" charset="0"/>
              </a:rPr>
              <a:t>В. обилие света внутри храма</a:t>
            </a:r>
          </a:p>
          <a:p>
            <a:pPr marL="533400" indent="-533400"/>
            <a:endParaRPr lang="ru-RU" sz="1800" b="0" dirty="0">
              <a:latin typeface="Arial" charset="0"/>
            </a:endParaRPr>
          </a:p>
          <a:p>
            <a:pPr marL="533400" indent="-533400"/>
            <a:r>
              <a:rPr lang="ru-RU" sz="1800" dirty="0">
                <a:latin typeface="Arial" charset="0"/>
              </a:rPr>
              <a:t>9. </a:t>
            </a:r>
            <a:r>
              <a:rPr lang="ru-RU" sz="1800" i="0" dirty="0">
                <a:latin typeface="Arial" charset="0"/>
              </a:rPr>
              <a:t>Установите правильное соответствие:</a:t>
            </a:r>
          </a:p>
          <a:p>
            <a:pPr marL="533400" indent="-533400"/>
            <a:r>
              <a:rPr lang="ru-RU" sz="1800" b="0" i="0" dirty="0">
                <a:latin typeface="Arial" charset="0"/>
              </a:rPr>
              <a:t>А. ступа в </a:t>
            </a:r>
            <a:r>
              <a:rPr lang="ru-RU" sz="1800" b="0" i="0" dirty="0" err="1">
                <a:latin typeface="Arial" charset="0"/>
              </a:rPr>
              <a:t>Санчи</a:t>
            </a:r>
            <a:endParaRPr lang="ru-RU" sz="1800" b="0" i="0" dirty="0">
              <a:latin typeface="Arial" charset="0"/>
            </a:endParaRPr>
          </a:p>
          <a:p>
            <a:pPr marL="533400" indent="-533400"/>
            <a:r>
              <a:rPr lang="ru-RU" sz="1800" b="0" i="0" dirty="0">
                <a:latin typeface="Arial" charset="0"/>
              </a:rPr>
              <a:t>Б. храмовый комплекс в </a:t>
            </a:r>
            <a:r>
              <a:rPr lang="ru-RU" sz="1800" b="0" i="0" dirty="0" err="1">
                <a:latin typeface="Arial" charset="0"/>
              </a:rPr>
              <a:t>Аджанте</a:t>
            </a:r>
            <a:endParaRPr lang="ru-RU" sz="1800" b="0" i="0" dirty="0">
              <a:latin typeface="Arial" charset="0"/>
            </a:endParaRPr>
          </a:p>
          <a:p>
            <a:pPr marL="533400" indent="-533400"/>
            <a:r>
              <a:rPr lang="ru-RU" sz="1800" b="0" i="0" dirty="0">
                <a:latin typeface="Arial" charset="0"/>
              </a:rPr>
              <a:t>В. </a:t>
            </a:r>
            <a:r>
              <a:rPr lang="ru-RU" sz="1800" b="0" i="0" dirty="0" err="1">
                <a:latin typeface="Arial" charset="0"/>
              </a:rPr>
              <a:t>Стамбхи</a:t>
            </a:r>
            <a:r>
              <a:rPr lang="ru-RU" sz="1800" b="0" i="0" dirty="0">
                <a:latin typeface="Arial" charset="0"/>
              </a:rPr>
              <a:t> </a:t>
            </a:r>
            <a:r>
              <a:rPr lang="ru-RU" sz="1800" b="0" i="0" dirty="0" err="1">
                <a:latin typeface="Arial" charset="0"/>
              </a:rPr>
              <a:t>Ашоки</a:t>
            </a:r>
            <a:endParaRPr lang="ru-RU" sz="1800" b="0" i="0" dirty="0">
              <a:latin typeface="Arial" charset="0"/>
            </a:endParaRPr>
          </a:p>
          <a:p>
            <a:pPr marL="533400" indent="-533400"/>
            <a:r>
              <a:rPr lang="ru-RU" sz="1800" b="0" i="0" dirty="0">
                <a:latin typeface="Arial" charset="0"/>
              </a:rPr>
              <a:t>Г. храм </a:t>
            </a:r>
            <a:r>
              <a:rPr lang="ru-RU" sz="1800" b="0" i="0" dirty="0" err="1">
                <a:latin typeface="Arial" charset="0"/>
              </a:rPr>
              <a:t>Кайласанатха</a:t>
            </a:r>
            <a:endParaRPr lang="ru-RU" sz="1800" b="0" i="0" dirty="0">
              <a:latin typeface="Arial" charset="0"/>
            </a:endParaRPr>
          </a:p>
          <a:p>
            <a:pPr marL="533400" indent="-533400"/>
            <a:endParaRPr lang="ru-RU" sz="1800" b="0" dirty="0">
              <a:latin typeface="Arial" charset="0"/>
            </a:endParaRPr>
          </a:p>
        </p:txBody>
      </p:sp>
      <p:pic>
        <p:nvPicPr>
          <p:cNvPr id="48130" name="Рисунок 2" descr="5"/>
          <p:cNvPicPr>
            <a:picLocks noChangeAspect="1" noChangeArrowheads="1"/>
          </p:cNvPicPr>
          <p:nvPr/>
        </p:nvPicPr>
        <p:blipFill>
          <a:blip r:embed="rId2" cstate="screen"/>
          <a:srcRect/>
          <a:stretch>
            <a:fillRect/>
          </a:stretch>
        </p:blipFill>
        <p:spPr bwMode="auto">
          <a:xfrm>
            <a:off x="6443663" y="5229225"/>
            <a:ext cx="1938337" cy="1187450"/>
          </a:xfrm>
          <a:prstGeom prst="rect">
            <a:avLst/>
          </a:prstGeom>
          <a:noFill/>
          <a:ln w="9525">
            <a:noFill/>
            <a:miter lim="800000"/>
            <a:headEnd/>
            <a:tailEnd/>
          </a:ln>
        </p:spPr>
      </p:pic>
      <p:pic>
        <p:nvPicPr>
          <p:cNvPr id="48131" name="Рисунок 3" descr="12"/>
          <p:cNvPicPr>
            <a:picLocks noChangeAspect="1" noChangeArrowheads="1"/>
          </p:cNvPicPr>
          <p:nvPr/>
        </p:nvPicPr>
        <p:blipFill>
          <a:blip r:embed="rId3" cstate="screen"/>
          <a:srcRect/>
          <a:stretch>
            <a:fillRect/>
          </a:stretch>
        </p:blipFill>
        <p:spPr bwMode="auto">
          <a:xfrm>
            <a:off x="5292725" y="3644900"/>
            <a:ext cx="955675" cy="1392238"/>
          </a:xfrm>
          <a:prstGeom prst="rect">
            <a:avLst/>
          </a:prstGeom>
          <a:noFill/>
          <a:ln w="9525">
            <a:noFill/>
            <a:miter lim="800000"/>
            <a:headEnd/>
            <a:tailEnd/>
          </a:ln>
        </p:spPr>
      </p:pic>
      <p:pic>
        <p:nvPicPr>
          <p:cNvPr id="48132" name="Рисунок 6" descr="Печать0323.JPG"/>
          <p:cNvPicPr>
            <a:picLocks noChangeAspect="1" noChangeArrowheads="1"/>
          </p:cNvPicPr>
          <p:nvPr/>
        </p:nvPicPr>
        <p:blipFill>
          <a:blip r:embed="rId4" cstate="screen"/>
          <a:srcRect/>
          <a:stretch>
            <a:fillRect/>
          </a:stretch>
        </p:blipFill>
        <p:spPr bwMode="auto">
          <a:xfrm>
            <a:off x="3276600" y="5229225"/>
            <a:ext cx="2838450" cy="1323975"/>
          </a:xfrm>
          <a:prstGeom prst="rect">
            <a:avLst/>
          </a:prstGeom>
          <a:noFill/>
          <a:ln w="9525">
            <a:noFill/>
            <a:miter lim="800000"/>
            <a:headEnd/>
            <a:tailEnd/>
          </a:ln>
        </p:spPr>
      </p:pic>
      <p:pic>
        <p:nvPicPr>
          <p:cNvPr id="48133" name="Рисунок 0" descr="8.jpg"/>
          <p:cNvPicPr>
            <a:picLocks noChangeAspect="1" noChangeArrowheads="1"/>
          </p:cNvPicPr>
          <p:nvPr/>
        </p:nvPicPr>
        <p:blipFill>
          <a:blip r:embed="rId5" cstate="screen"/>
          <a:srcRect/>
          <a:stretch>
            <a:fillRect/>
          </a:stretch>
        </p:blipFill>
        <p:spPr bwMode="auto">
          <a:xfrm>
            <a:off x="6516688" y="3644900"/>
            <a:ext cx="1828800" cy="1228725"/>
          </a:xfrm>
          <a:prstGeom prst="rect">
            <a:avLst/>
          </a:prstGeom>
          <a:noFill/>
          <a:ln w="9525">
            <a:noFill/>
            <a:miter lim="800000"/>
            <a:headEnd/>
            <a:tailEnd/>
          </a:ln>
        </p:spPr>
      </p:pic>
      <p:sp>
        <p:nvSpPr>
          <p:cNvPr id="48134" name="Text Box 8"/>
          <p:cNvSpPr txBox="1">
            <a:spLocks noChangeArrowheads="1"/>
          </p:cNvSpPr>
          <p:nvPr/>
        </p:nvSpPr>
        <p:spPr bwMode="auto">
          <a:xfrm>
            <a:off x="5127625" y="4621213"/>
            <a:ext cx="382588" cy="519112"/>
          </a:xfrm>
          <a:prstGeom prst="rect">
            <a:avLst/>
          </a:prstGeom>
          <a:noFill/>
          <a:ln w="9525">
            <a:noFill/>
            <a:miter lim="800000"/>
            <a:headEnd/>
            <a:tailEnd/>
          </a:ln>
        </p:spPr>
        <p:txBody>
          <a:bodyPr wrap="none">
            <a:spAutoFit/>
          </a:bodyPr>
          <a:lstStyle/>
          <a:p>
            <a:r>
              <a:rPr lang="ru-RU">
                <a:latin typeface="Arial" charset="0"/>
              </a:rPr>
              <a:t>1</a:t>
            </a:r>
          </a:p>
        </p:txBody>
      </p:sp>
      <p:sp>
        <p:nvSpPr>
          <p:cNvPr id="48135" name="Text Box 9"/>
          <p:cNvSpPr txBox="1">
            <a:spLocks noChangeArrowheads="1"/>
          </p:cNvSpPr>
          <p:nvPr/>
        </p:nvSpPr>
        <p:spPr bwMode="auto">
          <a:xfrm>
            <a:off x="6640513" y="4621213"/>
            <a:ext cx="382587" cy="519112"/>
          </a:xfrm>
          <a:prstGeom prst="rect">
            <a:avLst/>
          </a:prstGeom>
          <a:noFill/>
          <a:ln w="9525">
            <a:noFill/>
            <a:miter lim="800000"/>
            <a:headEnd/>
            <a:tailEnd/>
          </a:ln>
        </p:spPr>
        <p:txBody>
          <a:bodyPr wrap="none">
            <a:spAutoFit/>
          </a:bodyPr>
          <a:lstStyle/>
          <a:p>
            <a:r>
              <a:rPr lang="ru-RU">
                <a:latin typeface="Arial" charset="0"/>
              </a:rPr>
              <a:t>2</a:t>
            </a:r>
          </a:p>
        </p:txBody>
      </p:sp>
      <p:sp>
        <p:nvSpPr>
          <p:cNvPr id="48136" name="Text Box 10"/>
          <p:cNvSpPr txBox="1">
            <a:spLocks noChangeArrowheads="1"/>
          </p:cNvSpPr>
          <p:nvPr/>
        </p:nvSpPr>
        <p:spPr bwMode="auto">
          <a:xfrm>
            <a:off x="3400425" y="6132513"/>
            <a:ext cx="382588" cy="519112"/>
          </a:xfrm>
          <a:prstGeom prst="rect">
            <a:avLst/>
          </a:prstGeom>
          <a:noFill/>
          <a:ln w="9525">
            <a:noFill/>
            <a:miter lim="800000"/>
            <a:headEnd/>
            <a:tailEnd/>
          </a:ln>
        </p:spPr>
        <p:txBody>
          <a:bodyPr wrap="none">
            <a:spAutoFit/>
          </a:bodyPr>
          <a:lstStyle/>
          <a:p>
            <a:r>
              <a:rPr lang="ru-RU">
                <a:latin typeface="Arial" charset="0"/>
              </a:rPr>
              <a:t>3</a:t>
            </a:r>
          </a:p>
        </p:txBody>
      </p:sp>
      <p:sp>
        <p:nvSpPr>
          <p:cNvPr id="48137" name="Text Box 11"/>
          <p:cNvSpPr txBox="1">
            <a:spLocks noChangeArrowheads="1"/>
          </p:cNvSpPr>
          <p:nvPr/>
        </p:nvSpPr>
        <p:spPr bwMode="auto">
          <a:xfrm>
            <a:off x="6496050" y="6061075"/>
            <a:ext cx="382588" cy="519113"/>
          </a:xfrm>
          <a:prstGeom prst="rect">
            <a:avLst/>
          </a:prstGeom>
          <a:noFill/>
          <a:ln w="9525">
            <a:noFill/>
            <a:miter lim="800000"/>
            <a:headEnd/>
            <a:tailEnd/>
          </a:ln>
        </p:spPr>
        <p:txBody>
          <a:bodyPr wrap="none">
            <a:spAutoFit/>
          </a:bodyPr>
          <a:lstStyle/>
          <a:p>
            <a:r>
              <a:rPr lang="ru-RU">
                <a:latin typeface="Arial" charset="0"/>
              </a:rPr>
              <a:t>4</a:t>
            </a: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4"/>
          <p:cNvSpPr txBox="1">
            <a:spLocks noChangeArrowheads="1"/>
          </p:cNvSpPr>
          <p:nvPr/>
        </p:nvSpPr>
        <p:spPr bwMode="auto">
          <a:xfrm>
            <a:off x="250825" y="404813"/>
            <a:ext cx="8641655" cy="1477328"/>
          </a:xfrm>
          <a:prstGeom prst="rect">
            <a:avLst/>
          </a:prstGeom>
          <a:noFill/>
          <a:ln w="9525">
            <a:noFill/>
            <a:miter lim="800000"/>
            <a:headEnd/>
            <a:tailEnd/>
          </a:ln>
        </p:spPr>
        <p:txBody>
          <a:bodyPr wrap="square">
            <a:spAutoFit/>
          </a:bodyPr>
          <a:lstStyle/>
          <a:p>
            <a:r>
              <a:rPr lang="ru-RU" sz="1800" i="0" dirty="0">
                <a:latin typeface="Arial" charset="0"/>
              </a:rPr>
              <a:t>10. Определите с какой религией связаны следующие произведения искусства:</a:t>
            </a:r>
          </a:p>
          <a:p>
            <a:r>
              <a:rPr lang="ru-RU" sz="1800" b="0" i="0" dirty="0">
                <a:latin typeface="Arial" charset="0"/>
              </a:rPr>
              <a:t>      А. индуизм</a:t>
            </a:r>
          </a:p>
          <a:p>
            <a:r>
              <a:rPr lang="ru-RU" sz="1800" b="0" i="0" dirty="0">
                <a:latin typeface="Arial" charset="0"/>
              </a:rPr>
              <a:t>      Б. буддизм</a:t>
            </a:r>
          </a:p>
          <a:p>
            <a:r>
              <a:rPr lang="ru-RU" sz="1800" b="0" i="0" dirty="0">
                <a:latin typeface="Arial" charset="0"/>
              </a:rPr>
              <a:t>      В. ислам</a:t>
            </a:r>
          </a:p>
        </p:txBody>
      </p:sp>
      <p:pic>
        <p:nvPicPr>
          <p:cNvPr id="49154" name="Рисунок 3" descr="12"/>
          <p:cNvPicPr>
            <a:picLocks noChangeAspect="1" noChangeArrowheads="1"/>
          </p:cNvPicPr>
          <p:nvPr/>
        </p:nvPicPr>
        <p:blipFill>
          <a:blip r:embed="rId2" cstate="screen"/>
          <a:srcRect/>
          <a:stretch>
            <a:fillRect/>
          </a:stretch>
        </p:blipFill>
        <p:spPr bwMode="auto">
          <a:xfrm>
            <a:off x="2627784" y="3356992"/>
            <a:ext cx="955675" cy="1392237"/>
          </a:xfrm>
          <a:prstGeom prst="rect">
            <a:avLst/>
          </a:prstGeom>
          <a:noFill/>
          <a:ln w="9525">
            <a:noFill/>
            <a:miter lim="800000"/>
            <a:headEnd/>
            <a:tailEnd/>
          </a:ln>
        </p:spPr>
      </p:pic>
      <p:pic>
        <p:nvPicPr>
          <p:cNvPr id="49155" name="Рисунок 4" descr="Печать0213.JPG"/>
          <p:cNvPicPr>
            <a:picLocks noChangeAspect="1" noChangeArrowheads="1"/>
          </p:cNvPicPr>
          <p:nvPr/>
        </p:nvPicPr>
        <p:blipFill>
          <a:blip r:embed="rId3" cstate="screen"/>
          <a:srcRect/>
          <a:stretch>
            <a:fillRect/>
          </a:stretch>
        </p:blipFill>
        <p:spPr bwMode="auto">
          <a:xfrm>
            <a:off x="6084168" y="1196752"/>
            <a:ext cx="1323975" cy="1665288"/>
          </a:xfrm>
          <a:prstGeom prst="rect">
            <a:avLst/>
          </a:prstGeom>
          <a:noFill/>
          <a:ln w="9525">
            <a:noFill/>
            <a:miter lim="800000"/>
            <a:headEnd/>
            <a:tailEnd/>
          </a:ln>
        </p:spPr>
      </p:pic>
      <p:pic>
        <p:nvPicPr>
          <p:cNvPr id="49156" name="Рисунок 5" descr="Печать0212.JPG"/>
          <p:cNvPicPr>
            <a:picLocks noChangeAspect="1" noChangeArrowheads="1"/>
          </p:cNvPicPr>
          <p:nvPr/>
        </p:nvPicPr>
        <p:blipFill>
          <a:blip r:embed="rId4" cstate="screen"/>
          <a:srcRect/>
          <a:stretch>
            <a:fillRect/>
          </a:stretch>
        </p:blipFill>
        <p:spPr bwMode="auto">
          <a:xfrm>
            <a:off x="7812360" y="1268760"/>
            <a:ext cx="765175" cy="1609725"/>
          </a:xfrm>
          <a:prstGeom prst="rect">
            <a:avLst/>
          </a:prstGeom>
          <a:noFill/>
          <a:ln w="9525">
            <a:noFill/>
            <a:miter lim="800000"/>
            <a:headEnd/>
            <a:tailEnd/>
          </a:ln>
        </p:spPr>
      </p:pic>
      <p:pic>
        <p:nvPicPr>
          <p:cNvPr id="49157" name="Рисунок 7" descr="Печать0327.JPG"/>
          <p:cNvPicPr>
            <a:picLocks noChangeAspect="1" noChangeArrowheads="1"/>
          </p:cNvPicPr>
          <p:nvPr/>
        </p:nvPicPr>
        <p:blipFill>
          <a:blip r:embed="rId5" cstate="screen"/>
          <a:srcRect/>
          <a:stretch>
            <a:fillRect/>
          </a:stretch>
        </p:blipFill>
        <p:spPr bwMode="auto">
          <a:xfrm>
            <a:off x="7380312" y="3212976"/>
            <a:ext cx="1173162" cy="1609725"/>
          </a:xfrm>
          <a:prstGeom prst="rect">
            <a:avLst/>
          </a:prstGeom>
          <a:noFill/>
          <a:ln w="9525">
            <a:noFill/>
            <a:miter lim="800000"/>
            <a:headEnd/>
            <a:tailEnd/>
          </a:ln>
        </p:spPr>
      </p:pic>
      <p:pic>
        <p:nvPicPr>
          <p:cNvPr id="49158" name="Рисунок 2" descr="5"/>
          <p:cNvPicPr>
            <a:picLocks noChangeAspect="1" noChangeArrowheads="1"/>
          </p:cNvPicPr>
          <p:nvPr/>
        </p:nvPicPr>
        <p:blipFill>
          <a:blip r:embed="rId6" cstate="screen"/>
          <a:srcRect/>
          <a:stretch>
            <a:fillRect/>
          </a:stretch>
        </p:blipFill>
        <p:spPr bwMode="auto">
          <a:xfrm>
            <a:off x="6660232" y="5157192"/>
            <a:ext cx="1938338" cy="1187450"/>
          </a:xfrm>
          <a:prstGeom prst="rect">
            <a:avLst/>
          </a:prstGeom>
          <a:noFill/>
          <a:ln w="9525">
            <a:noFill/>
            <a:miter lim="800000"/>
            <a:headEnd/>
            <a:tailEnd/>
          </a:ln>
        </p:spPr>
      </p:pic>
      <p:pic>
        <p:nvPicPr>
          <p:cNvPr id="49159" name="Рисунок 0" descr="8.jpg"/>
          <p:cNvPicPr>
            <a:picLocks noChangeAspect="1" noChangeArrowheads="1"/>
          </p:cNvPicPr>
          <p:nvPr/>
        </p:nvPicPr>
        <p:blipFill>
          <a:blip r:embed="rId7" cstate="screen"/>
          <a:srcRect/>
          <a:stretch>
            <a:fillRect/>
          </a:stretch>
        </p:blipFill>
        <p:spPr bwMode="auto">
          <a:xfrm>
            <a:off x="4355976" y="5157192"/>
            <a:ext cx="1828800" cy="1228725"/>
          </a:xfrm>
          <a:prstGeom prst="rect">
            <a:avLst/>
          </a:prstGeom>
          <a:noFill/>
          <a:ln w="9525">
            <a:noFill/>
            <a:miter lim="800000"/>
            <a:headEnd/>
            <a:tailEnd/>
          </a:ln>
        </p:spPr>
      </p:pic>
      <p:pic>
        <p:nvPicPr>
          <p:cNvPr id="49160" name="Рисунок 6" descr="Печать0323.JPG"/>
          <p:cNvPicPr>
            <a:picLocks noChangeAspect="1" noChangeArrowheads="1"/>
          </p:cNvPicPr>
          <p:nvPr/>
        </p:nvPicPr>
        <p:blipFill>
          <a:blip r:embed="rId8" cstate="screen"/>
          <a:srcRect/>
          <a:stretch>
            <a:fillRect/>
          </a:stretch>
        </p:blipFill>
        <p:spPr bwMode="auto">
          <a:xfrm>
            <a:off x="4139952" y="3429000"/>
            <a:ext cx="2838450" cy="1323975"/>
          </a:xfrm>
          <a:prstGeom prst="rect">
            <a:avLst/>
          </a:prstGeom>
          <a:noFill/>
          <a:ln w="9525">
            <a:noFill/>
            <a:miter lim="800000"/>
            <a:headEnd/>
            <a:tailEnd/>
          </a:ln>
        </p:spPr>
      </p:pic>
      <p:pic>
        <p:nvPicPr>
          <p:cNvPr id="49161" name="Рисунок 1" descr="18"/>
          <p:cNvPicPr>
            <a:picLocks noChangeAspect="1" noChangeArrowheads="1"/>
          </p:cNvPicPr>
          <p:nvPr/>
        </p:nvPicPr>
        <p:blipFill>
          <a:blip r:embed="rId9" cstate="screen"/>
          <a:srcRect/>
          <a:stretch>
            <a:fillRect/>
          </a:stretch>
        </p:blipFill>
        <p:spPr bwMode="auto">
          <a:xfrm>
            <a:off x="4067944" y="1484784"/>
            <a:ext cx="1719262" cy="1377950"/>
          </a:xfrm>
          <a:prstGeom prst="rect">
            <a:avLst/>
          </a:prstGeom>
          <a:noFill/>
          <a:ln w="9525">
            <a:noFill/>
            <a:miter lim="800000"/>
            <a:headEnd/>
            <a:tailEnd/>
          </a:ln>
        </p:spPr>
      </p:pic>
      <p:sp>
        <p:nvSpPr>
          <p:cNvPr id="49162" name="Text Box 13"/>
          <p:cNvSpPr txBox="1">
            <a:spLocks noChangeArrowheads="1"/>
          </p:cNvSpPr>
          <p:nvPr/>
        </p:nvSpPr>
        <p:spPr bwMode="auto">
          <a:xfrm>
            <a:off x="4408488" y="2762250"/>
            <a:ext cx="365125" cy="519113"/>
          </a:xfrm>
          <a:prstGeom prst="rect">
            <a:avLst/>
          </a:prstGeom>
          <a:noFill/>
          <a:ln w="9525">
            <a:noFill/>
            <a:miter lim="800000"/>
            <a:headEnd/>
            <a:tailEnd/>
          </a:ln>
        </p:spPr>
        <p:txBody>
          <a:bodyPr wrap="none">
            <a:spAutoFit/>
          </a:bodyPr>
          <a:lstStyle/>
          <a:p>
            <a:r>
              <a:rPr lang="ru-RU"/>
              <a:t>1</a:t>
            </a:r>
          </a:p>
        </p:txBody>
      </p:sp>
      <p:sp>
        <p:nvSpPr>
          <p:cNvPr id="49163" name="Text Box 14"/>
          <p:cNvSpPr txBox="1">
            <a:spLocks noChangeArrowheads="1"/>
          </p:cNvSpPr>
          <p:nvPr/>
        </p:nvSpPr>
        <p:spPr bwMode="auto">
          <a:xfrm>
            <a:off x="6351588" y="2762250"/>
            <a:ext cx="365125" cy="519113"/>
          </a:xfrm>
          <a:prstGeom prst="rect">
            <a:avLst/>
          </a:prstGeom>
          <a:noFill/>
          <a:ln w="9525">
            <a:noFill/>
            <a:miter lim="800000"/>
            <a:headEnd/>
            <a:tailEnd/>
          </a:ln>
        </p:spPr>
        <p:txBody>
          <a:bodyPr wrap="none">
            <a:spAutoFit/>
          </a:bodyPr>
          <a:lstStyle/>
          <a:p>
            <a:r>
              <a:rPr lang="ru-RU"/>
              <a:t>2</a:t>
            </a:r>
          </a:p>
        </p:txBody>
      </p:sp>
      <p:sp>
        <p:nvSpPr>
          <p:cNvPr id="49164" name="Text Box 15"/>
          <p:cNvSpPr txBox="1">
            <a:spLocks noChangeArrowheads="1"/>
          </p:cNvSpPr>
          <p:nvPr/>
        </p:nvSpPr>
        <p:spPr bwMode="auto">
          <a:xfrm>
            <a:off x="7935913" y="2833688"/>
            <a:ext cx="365125" cy="519112"/>
          </a:xfrm>
          <a:prstGeom prst="rect">
            <a:avLst/>
          </a:prstGeom>
          <a:noFill/>
          <a:ln w="9525">
            <a:noFill/>
            <a:miter lim="800000"/>
            <a:headEnd/>
            <a:tailEnd/>
          </a:ln>
        </p:spPr>
        <p:txBody>
          <a:bodyPr wrap="none">
            <a:spAutoFit/>
          </a:bodyPr>
          <a:lstStyle/>
          <a:p>
            <a:r>
              <a:rPr lang="ru-RU"/>
              <a:t>3</a:t>
            </a:r>
          </a:p>
        </p:txBody>
      </p:sp>
      <p:sp>
        <p:nvSpPr>
          <p:cNvPr id="49165" name="Text Box 16"/>
          <p:cNvSpPr txBox="1">
            <a:spLocks noChangeArrowheads="1"/>
          </p:cNvSpPr>
          <p:nvPr/>
        </p:nvSpPr>
        <p:spPr bwMode="auto">
          <a:xfrm>
            <a:off x="2679700" y="4633913"/>
            <a:ext cx="365125" cy="519112"/>
          </a:xfrm>
          <a:prstGeom prst="rect">
            <a:avLst/>
          </a:prstGeom>
          <a:noFill/>
          <a:ln w="9525">
            <a:noFill/>
            <a:miter lim="800000"/>
            <a:headEnd/>
            <a:tailEnd/>
          </a:ln>
        </p:spPr>
        <p:txBody>
          <a:bodyPr wrap="none">
            <a:spAutoFit/>
          </a:bodyPr>
          <a:lstStyle/>
          <a:p>
            <a:r>
              <a:rPr lang="ru-RU"/>
              <a:t>4</a:t>
            </a:r>
          </a:p>
        </p:txBody>
      </p:sp>
      <p:sp>
        <p:nvSpPr>
          <p:cNvPr id="49166" name="Text Box 17"/>
          <p:cNvSpPr txBox="1">
            <a:spLocks noChangeArrowheads="1"/>
          </p:cNvSpPr>
          <p:nvPr/>
        </p:nvSpPr>
        <p:spPr bwMode="auto">
          <a:xfrm>
            <a:off x="4551363" y="4705350"/>
            <a:ext cx="365125" cy="519113"/>
          </a:xfrm>
          <a:prstGeom prst="rect">
            <a:avLst/>
          </a:prstGeom>
          <a:noFill/>
          <a:ln w="9525">
            <a:noFill/>
            <a:miter lim="800000"/>
            <a:headEnd/>
            <a:tailEnd/>
          </a:ln>
        </p:spPr>
        <p:txBody>
          <a:bodyPr wrap="none">
            <a:spAutoFit/>
          </a:bodyPr>
          <a:lstStyle/>
          <a:p>
            <a:r>
              <a:rPr lang="ru-RU"/>
              <a:t>5</a:t>
            </a:r>
          </a:p>
        </p:txBody>
      </p:sp>
      <p:sp>
        <p:nvSpPr>
          <p:cNvPr id="49167" name="Text Box 18"/>
          <p:cNvSpPr txBox="1">
            <a:spLocks noChangeArrowheads="1"/>
          </p:cNvSpPr>
          <p:nvPr/>
        </p:nvSpPr>
        <p:spPr bwMode="auto">
          <a:xfrm>
            <a:off x="7504113" y="4705350"/>
            <a:ext cx="365125" cy="519113"/>
          </a:xfrm>
          <a:prstGeom prst="rect">
            <a:avLst/>
          </a:prstGeom>
          <a:noFill/>
          <a:ln w="9525">
            <a:noFill/>
            <a:miter lim="800000"/>
            <a:headEnd/>
            <a:tailEnd/>
          </a:ln>
        </p:spPr>
        <p:txBody>
          <a:bodyPr wrap="none">
            <a:spAutoFit/>
          </a:bodyPr>
          <a:lstStyle/>
          <a:p>
            <a:r>
              <a:rPr lang="ru-RU"/>
              <a:t>6</a:t>
            </a:r>
          </a:p>
        </p:txBody>
      </p:sp>
      <p:sp>
        <p:nvSpPr>
          <p:cNvPr id="49168" name="Text Box 19"/>
          <p:cNvSpPr txBox="1">
            <a:spLocks noChangeArrowheads="1"/>
          </p:cNvSpPr>
          <p:nvPr/>
        </p:nvSpPr>
        <p:spPr bwMode="auto">
          <a:xfrm>
            <a:off x="4427984" y="6338888"/>
            <a:ext cx="365125" cy="519112"/>
          </a:xfrm>
          <a:prstGeom prst="rect">
            <a:avLst/>
          </a:prstGeom>
          <a:noFill/>
          <a:ln w="9525">
            <a:noFill/>
            <a:miter lim="800000"/>
            <a:headEnd/>
            <a:tailEnd/>
          </a:ln>
        </p:spPr>
        <p:txBody>
          <a:bodyPr wrap="none">
            <a:spAutoFit/>
          </a:bodyPr>
          <a:lstStyle/>
          <a:p>
            <a:r>
              <a:rPr lang="ru-RU" dirty="0"/>
              <a:t>7</a:t>
            </a:r>
          </a:p>
        </p:txBody>
      </p:sp>
      <p:sp>
        <p:nvSpPr>
          <p:cNvPr id="49169" name="Text Box 20"/>
          <p:cNvSpPr txBox="1">
            <a:spLocks noChangeArrowheads="1"/>
          </p:cNvSpPr>
          <p:nvPr/>
        </p:nvSpPr>
        <p:spPr bwMode="auto">
          <a:xfrm>
            <a:off x="6711950" y="6218238"/>
            <a:ext cx="365125" cy="519112"/>
          </a:xfrm>
          <a:prstGeom prst="rect">
            <a:avLst/>
          </a:prstGeom>
          <a:noFill/>
          <a:ln w="9525">
            <a:noFill/>
            <a:miter lim="800000"/>
            <a:headEnd/>
            <a:tailEnd/>
          </a:ln>
        </p:spPr>
        <p:txBody>
          <a:bodyPr wrap="none">
            <a:spAutoFit/>
          </a:bodyPr>
          <a:lstStyle/>
          <a:p>
            <a:r>
              <a:rPr lang="ru-RU"/>
              <a:t>8</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idx="4294967295"/>
          </p:nvPr>
        </p:nvSpPr>
        <p:spPr/>
        <p:txBody>
          <a:bodyPr anchorCtr="0">
            <a:normAutofit/>
          </a:bodyPr>
          <a:lstStyle/>
          <a:p>
            <a:pPr eaLnBrk="1" hangingPunct="1">
              <a:defRPr/>
            </a:pPr>
            <a:r>
              <a:rPr lang="ru-RU" sz="3000" b="1">
                <a:solidFill>
                  <a:schemeClr val="hlink"/>
                </a:solidFill>
              </a:rPr>
              <a:t>Буддизм – мировая религия</a:t>
            </a:r>
          </a:p>
        </p:txBody>
      </p:sp>
      <p:sp>
        <p:nvSpPr>
          <p:cNvPr id="13" name="Содержимое 12"/>
          <p:cNvSpPr>
            <a:spLocks noGrp="1"/>
          </p:cNvSpPr>
          <p:nvPr>
            <p:ph idx="4294967295"/>
          </p:nvPr>
        </p:nvSpPr>
        <p:spPr>
          <a:xfrm>
            <a:off x="0" y="3573463"/>
            <a:ext cx="7499350" cy="2125662"/>
          </a:xfrm>
        </p:spPr>
        <p:txBody>
          <a:bodyPr/>
          <a:lstStyle/>
          <a:p>
            <a:pPr eaLnBrk="1" hangingPunct="1">
              <a:lnSpc>
                <a:spcPct val="90000"/>
              </a:lnSpc>
              <a:buFont typeface="Wingdings" pitchFamily="2" charset="2"/>
              <a:buNone/>
              <a:defRPr/>
            </a:pPr>
            <a:r>
              <a:rPr lang="ru-RU" sz="2800" dirty="0"/>
              <a:t>  </a:t>
            </a:r>
            <a:r>
              <a:rPr lang="ru-RU" sz="2000" i="1" dirty="0">
                <a:solidFill>
                  <a:srgbClr val="E75C01"/>
                </a:solidFill>
                <a:effectLst>
                  <a:outerShdw blurRad="38100" dist="38100" dir="2700000" algn="tl">
                    <a:srgbClr val="000000"/>
                  </a:outerShdw>
                </a:effectLst>
              </a:rPr>
              <a:t>Основу данного учения составляют</a:t>
            </a:r>
          </a:p>
          <a:p>
            <a:pPr eaLnBrk="1" hangingPunct="1">
              <a:lnSpc>
                <a:spcPct val="90000"/>
              </a:lnSpc>
              <a:buFont typeface="Wingdings" pitchFamily="2" charset="2"/>
              <a:buNone/>
              <a:defRPr/>
            </a:pPr>
            <a:r>
              <a:rPr lang="ru-RU" sz="2000" i="1" dirty="0">
                <a:solidFill>
                  <a:srgbClr val="E75C01"/>
                </a:solidFill>
                <a:effectLst>
                  <a:outerShdw blurRad="38100" dist="38100" dir="2700000" algn="tl">
                    <a:srgbClr val="000000"/>
                  </a:outerShdw>
                </a:effectLst>
              </a:rPr>
              <a:t> «четыре возвышенные истины»:</a:t>
            </a:r>
          </a:p>
          <a:p>
            <a:pPr eaLnBrk="1" hangingPunct="1">
              <a:lnSpc>
                <a:spcPct val="90000"/>
              </a:lnSpc>
              <a:defRPr/>
            </a:pPr>
            <a:r>
              <a:rPr lang="ru-RU" sz="2000" dirty="0"/>
              <a:t>Все есть страдание;</a:t>
            </a:r>
          </a:p>
          <a:p>
            <a:pPr eaLnBrk="1" hangingPunct="1">
              <a:lnSpc>
                <a:spcPct val="90000"/>
              </a:lnSpc>
              <a:defRPr/>
            </a:pPr>
            <a:r>
              <a:rPr lang="ru-RU" sz="2000" dirty="0"/>
              <a:t>Страдание имеет причину;</a:t>
            </a:r>
          </a:p>
          <a:p>
            <a:pPr eaLnBrk="1" hangingPunct="1">
              <a:lnSpc>
                <a:spcPct val="90000"/>
              </a:lnSpc>
              <a:defRPr/>
            </a:pPr>
            <a:r>
              <a:rPr lang="ru-RU" sz="2000" dirty="0"/>
              <a:t>Страдания могут быть устранены;</a:t>
            </a:r>
          </a:p>
          <a:p>
            <a:pPr eaLnBrk="1" hangingPunct="1">
              <a:lnSpc>
                <a:spcPct val="90000"/>
              </a:lnSpc>
              <a:defRPr/>
            </a:pPr>
            <a:r>
              <a:rPr lang="ru-RU" sz="2000" dirty="0"/>
              <a:t>Существует путь, который ведет к устранению страданий.</a:t>
            </a:r>
          </a:p>
          <a:p>
            <a:pPr eaLnBrk="1" hangingPunct="1">
              <a:lnSpc>
                <a:spcPct val="90000"/>
              </a:lnSpc>
              <a:defRPr/>
            </a:pPr>
            <a:endParaRPr lang="ru-RU" sz="2400" b="1" dirty="0"/>
          </a:p>
        </p:txBody>
      </p:sp>
      <p:sp>
        <p:nvSpPr>
          <p:cNvPr id="18435" name="Rectangle 4"/>
          <p:cNvSpPr>
            <a:spLocks noChangeArrowheads="1"/>
          </p:cNvSpPr>
          <p:nvPr/>
        </p:nvSpPr>
        <p:spPr bwMode="auto">
          <a:xfrm>
            <a:off x="179388" y="1700213"/>
            <a:ext cx="6102350" cy="1754326"/>
          </a:xfrm>
          <a:prstGeom prst="rect">
            <a:avLst/>
          </a:prstGeom>
          <a:noFill/>
          <a:ln w="9525">
            <a:noFill/>
            <a:miter lim="800000"/>
            <a:headEnd/>
            <a:tailEnd/>
          </a:ln>
        </p:spPr>
        <p:txBody>
          <a:bodyPr>
            <a:spAutoFit/>
          </a:bodyPr>
          <a:lstStyle/>
          <a:p>
            <a:r>
              <a:rPr lang="ru-RU" sz="2400" b="0" i="0" dirty="0"/>
              <a:t>Будда – основатель религии буддизма. </a:t>
            </a:r>
          </a:p>
          <a:p>
            <a:endParaRPr lang="ru-RU" sz="2400" b="0" i="0" dirty="0"/>
          </a:p>
          <a:p>
            <a:r>
              <a:rPr lang="ru-RU" sz="2000" b="0" i="0" dirty="0"/>
              <a:t>Буддизм распространился по всему миру.</a:t>
            </a:r>
          </a:p>
          <a:p>
            <a:r>
              <a:rPr lang="ru-RU" sz="2000" b="0" i="0" dirty="0"/>
              <a:t>И до сих пор во многих странах живут последователи Будды. Есть они и в России</a:t>
            </a:r>
            <a:r>
              <a:rPr lang="ru-RU" sz="2000" dirty="0"/>
              <a:t> </a:t>
            </a:r>
          </a:p>
        </p:txBody>
      </p:sp>
      <p:sp>
        <p:nvSpPr>
          <p:cNvPr id="18436" name="Rectangle 5"/>
          <p:cNvSpPr>
            <a:spLocks noChangeArrowheads="1"/>
          </p:cNvSpPr>
          <p:nvPr/>
        </p:nvSpPr>
        <p:spPr bwMode="auto">
          <a:xfrm>
            <a:off x="0" y="1196975"/>
            <a:ext cx="8820150" cy="461665"/>
          </a:xfrm>
          <a:prstGeom prst="rect">
            <a:avLst/>
          </a:prstGeom>
          <a:noFill/>
          <a:ln w="9525">
            <a:noFill/>
            <a:miter lim="800000"/>
            <a:headEnd/>
            <a:tailEnd/>
          </a:ln>
        </p:spPr>
        <p:txBody>
          <a:bodyPr>
            <a:spAutoFit/>
          </a:bodyPr>
          <a:lstStyle/>
          <a:p>
            <a:r>
              <a:rPr lang="ru-RU" sz="2400" b="0" i="0" dirty="0"/>
              <a:t>В </a:t>
            </a:r>
            <a:r>
              <a:rPr lang="en-US" sz="2400" b="0" i="0" dirty="0"/>
              <a:t>V</a:t>
            </a:r>
            <a:r>
              <a:rPr lang="ru-RU" sz="2400" b="0" i="0" dirty="0"/>
              <a:t> в. до н.э. в Индии возникла новая религия- </a:t>
            </a:r>
            <a:r>
              <a:rPr lang="ru-RU" sz="2400" i="0" dirty="0"/>
              <a:t>буддизм</a:t>
            </a:r>
          </a:p>
        </p:txBody>
      </p:sp>
      <p:pic>
        <p:nvPicPr>
          <p:cNvPr id="18437" name="Picture 7" descr="http://otkrytie.ru/photo/bali/budda.jpg"/>
          <p:cNvPicPr>
            <a:picLocks noChangeAspect="1" noChangeArrowheads="1"/>
          </p:cNvPicPr>
          <p:nvPr/>
        </p:nvPicPr>
        <p:blipFill>
          <a:blip r:embed="rId2" cstate="screen"/>
          <a:srcRect/>
          <a:stretch>
            <a:fillRect/>
          </a:stretch>
        </p:blipFill>
        <p:spPr bwMode="auto">
          <a:xfrm>
            <a:off x="6012160" y="2204864"/>
            <a:ext cx="2693425" cy="331271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900113" y="0"/>
            <a:ext cx="7499350" cy="1143000"/>
          </a:xfrm>
        </p:spPr>
        <p:txBody>
          <a:bodyPr anchorCtr="0">
            <a:normAutofit/>
          </a:bodyPr>
          <a:lstStyle/>
          <a:p>
            <a:pPr eaLnBrk="1" hangingPunct="1">
              <a:defRPr/>
            </a:pPr>
            <a:r>
              <a:rPr lang="ru-RU" b="1">
                <a:solidFill>
                  <a:srgbClr val="122342"/>
                </a:solidFill>
              </a:rPr>
              <a:t>Архитектура</a:t>
            </a:r>
            <a:r>
              <a:rPr lang="ru-RU">
                <a:solidFill>
                  <a:schemeClr val="tx1"/>
                </a:solidFill>
                <a:effectLst>
                  <a:outerShdw blurRad="38100" dist="38100" dir="2700000" algn="tl">
                    <a:srgbClr val="FFFFFF"/>
                  </a:outerShdw>
                </a:effectLst>
              </a:rPr>
              <a:t> </a:t>
            </a:r>
          </a:p>
        </p:txBody>
      </p:sp>
      <p:pic>
        <p:nvPicPr>
          <p:cNvPr id="19458" name="Picture 1027" descr="Рисунок3"/>
          <p:cNvPicPr>
            <a:picLocks noChangeAspect="1" noChangeArrowheads="1"/>
          </p:cNvPicPr>
          <p:nvPr/>
        </p:nvPicPr>
        <p:blipFill>
          <a:blip r:embed="rId2" cstate="screen"/>
          <a:srcRect/>
          <a:stretch>
            <a:fillRect/>
          </a:stretch>
        </p:blipFill>
        <p:spPr bwMode="auto">
          <a:xfrm>
            <a:off x="3203575" y="1628775"/>
            <a:ext cx="5545138" cy="4032250"/>
          </a:xfrm>
          <a:prstGeom prst="rect">
            <a:avLst/>
          </a:prstGeom>
          <a:noFill/>
          <a:ln w="76200">
            <a:solidFill>
              <a:schemeClr val="bg2"/>
            </a:solidFill>
            <a:miter lim="800000"/>
            <a:headEnd/>
            <a:tailEnd/>
          </a:ln>
        </p:spPr>
      </p:pic>
      <p:sp>
        <p:nvSpPr>
          <p:cNvPr id="19459" name="Прямоугольник 6"/>
          <p:cNvSpPr>
            <a:spLocks noChangeArrowheads="1"/>
          </p:cNvSpPr>
          <p:nvPr/>
        </p:nvSpPr>
        <p:spPr bwMode="auto">
          <a:xfrm>
            <a:off x="6143625" y="5286375"/>
            <a:ext cx="3000375" cy="274638"/>
          </a:xfrm>
          <a:prstGeom prst="rect">
            <a:avLst/>
          </a:prstGeom>
          <a:noFill/>
          <a:ln w="9525">
            <a:noFill/>
            <a:miter lim="800000"/>
            <a:headEnd/>
            <a:tailEnd/>
          </a:ln>
        </p:spPr>
        <p:txBody>
          <a:bodyPr>
            <a:spAutoFit/>
          </a:bodyPr>
          <a:lstStyle/>
          <a:p>
            <a:endParaRPr lang="ru-RU" sz="1200" b="0" i="0"/>
          </a:p>
        </p:txBody>
      </p:sp>
      <p:sp>
        <p:nvSpPr>
          <p:cNvPr id="8" name="TextBox 7"/>
          <p:cNvSpPr txBox="1">
            <a:spLocks noChangeArrowheads="1"/>
          </p:cNvSpPr>
          <p:nvPr/>
        </p:nvSpPr>
        <p:spPr bwMode="auto">
          <a:xfrm>
            <a:off x="250825" y="1844675"/>
            <a:ext cx="2881313" cy="3478213"/>
          </a:xfrm>
          <a:prstGeom prst="rect">
            <a:avLst/>
          </a:prstGeom>
          <a:noFill/>
          <a:ln w="9525">
            <a:noFill/>
            <a:miter lim="800000"/>
            <a:headEnd/>
            <a:tailEnd/>
          </a:ln>
        </p:spPr>
        <p:txBody>
          <a:bodyPr>
            <a:spAutoFit/>
          </a:bodyPr>
          <a:lstStyle/>
          <a:p>
            <a:pPr algn="ctr">
              <a:defRPr/>
            </a:pPr>
            <a:r>
              <a:rPr lang="ru-RU" sz="1800">
                <a:solidFill>
                  <a:schemeClr val="hlink"/>
                </a:solidFill>
                <a:effectLst>
                  <a:outerShdw blurRad="38100" dist="38100" dir="2700000" algn="tl">
                    <a:srgbClr val="000000"/>
                  </a:outerShdw>
                </a:effectLst>
                <a:latin typeface="Arial" charset="0"/>
              </a:rPr>
              <a:t> </a:t>
            </a:r>
            <a:r>
              <a:rPr lang="ru-RU" sz="2000" i="0">
                <a:solidFill>
                  <a:schemeClr val="hlink"/>
                </a:solidFill>
                <a:effectLst>
                  <a:outerShdw blurRad="38100" dist="38100" dir="2700000" algn="tl">
                    <a:srgbClr val="000000"/>
                  </a:outerShdw>
                </a:effectLst>
                <a:latin typeface="Arial" charset="0"/>
              </a:rPr>
              <a:t>Хараппская цивилизация</a:t>
            </a:r>
            <a:r>
              <a:rPr lang="ru-RU" sz="2000" i="0">
                <a:latin typeface="Arial" charset="0"/>
              </a:rPr>
              <a:t> </a:t>
            </a:r>
          </a:p>
          <a:p>
            <a:pPr algn="ctr">
              <a:defRPr/>
            </a:pPr>
            <a:endParaRPr lang="ru-RU" sz="2000" i="0">
              <a:latin typeface="Arial" charset="0"/>
            </a:endParaRPr>
          </a:p>
          <a:p>
            <a:pPr>
              <a:defRPr/>
            </a:pPr>
            <a:r>
              <a:rPr lang="ru-RU" sz="1800" i="0">
                <a:solidFill>
                  <a:srgbClr val="42557F"/>
                </a:solidFill>
              </a:rPr>
              <a:t>Древнейшая индийская цивилизация возникла в бассейне Инда в </a:t>
            </a:r>
            <a:r>
              <a:rPr lang="en-US" sz="1800" i="0">
                <a:solidFill>
                  <a:srgbClr val="42557F"/>
                </a:solidFill>
                <a:latin typeface="Gill Sans MT" pitchFamily="34" charset="0"/>
              </a:rPr>
              <a:t>III</a:t>
            </a:r>
            <a:r>
              <a:rPr lang="ru-RU" sz="1800" i="0">
                <a:solidFill>
                  <a:srgbClr val="42557F"/>
                </a:solidFill>
              </a:rPr>
              <a:t> тыс. до н.э.</a:t>
            </a:r>
          </a:p>
          <a:p>
            <a:pPr>
              <a:defRPr/>
            </a:pPr>
            <a:r>
              <a:rPr lang="ru-RU" sz="1800" i="0">
                <a:solidFill>
                  <a:srgbClr val="42557F"/>
                </a:solidFill>
                <a:latin typeface="Arial" charset="0"/>
              </a:rPr>
              <a:t>о</a:t>
            </a:r>
            <a:r>
              <a:rPr lang="ru-RU" sz="1800" i="0">
                <a:solidFill>
                  <a:srgbClr val="42557F"/>
                </a:solidFill>
              </a:rPr>
              <a:t> высоком  развитии говорит строгая планировка городов, наличие письменности</a:t>
            </a:r>
          </a:p>
          <a:p>
            <a:pPr>
              <a:defRPr/>
            </a:pPr>
            <a:r>
              <a:rPr lang="ru-RU" sz="1800" i="0">
                <a:solidFill>
                  <a:srgbClr val="42557F"/>
                </a:solidFill>
              </a:rPr>
              <a:t>и произведений искусства </a:t>
            </a:r>
          </a:p>
        </p:txBody>
      </p:sp>
      <p:sp>
        <p:nvSpPr>
          <p:cNvPr id="19461" name="TextBox 8"/>
          <p:cNvSpPr txBox="1">
            <a:spLocks noChangeArrowheads="1"/>
          </p:cNvSpPr>
          <p:nvPr/>
        </p:nvSpPr>
        <p:spPr bwMode="auto">
          <a:xfrm>
            <a:off x="6877050" y="5876925"/>
            <a:ext cx="1774825" cy="639763"/>
          </a:xfrm>
          <a:prstGeom prst="rect">
            <a:avLst/>
          </a:prstGeom>
          <a:noFill/>
          <a:ln w="9525">
            <a:noFill/>
            <a:miter lim="800000"/>
            <a:headEnd/>
            <a:tailEnd/>
          </a:ln>
        </p:spPr>
        <p:txBody>
          <a:bodyPr wrap="none">
            <a:spAutoFit/>
          </a:bodyPr>
          <a:lstStyle/>
          <a:p>
            <a:r>
              <a:rPr lang="ru-RU" sz="1200" i="0"/>
              <a:t>Мохенджо – Даро.</a:t>
            </a:r>
          </a:p>
          <a:p>
            <a:r>
              <a:rPr lang="ru-RU" sz="1200" i="0"/>
              <a:t>Раскопки.</a:t>
            </a:r>
          </a:p>
          <a:p>
            <a:r>
              <a:rPr lang="ru-RU" sz="1200" b="0" i="0"/>
              <a:t>I</a:t>
            </a:r>
            <a:r>
              <a:rPr lang="en-US" sz="1200" b="0" i="0">
                <a:latin typeface="Gill Sans MT" pitchFamily="34" charset="0"/>
              </a:rPr>
              <a:t>II</a:t>
            </a:r>
            <a:r>
              <a:rPr lang="ru-RU" sz="1200" b="0" i="0"/>
              <a:t>-</a:t>
            </a:r>
            <a:r>
              <a:rPr lang="en-US" sz="1200" b="0" i="0">
                <a:latin typeface="Gill Sans MT" pitchFamily="34" charset="0"/>
              </a:rPr>
              <a:t>II</a:t>
            </a:r>
            <a:r>
              <a:rPr lang="ru-RU" sz="1200" b="0" i="0"/>
              <a:t> тысс. до н.э. Индия. </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277813"/>
            <a:ext cx="4697413" cy="865187"/>
          </a:xfrm>
        </p:spPr>
        <p:txBody>
          <a:bodyPr anchorCtr="0">
            <a:normAutofit fontScale="90000"/>
          </a:bodyPr>
          <a:lstStyle/>
          <a:p>
            <a:pPr eaLnBrk="1" hangingPunct="1">
              <a:defRPr/>
            </a:pPr>
            <a:r>
              <a:rPr lang="ru-RU" sz="4000"/>
              <a:t/>
            </a:r>
            <a:br>
              <a:rPr lang="ru-RU" sz="4000"/>
            </a:br>
            <a:endParaRPr lang="ru-RU" sz="4000"/>
          </a:p>
        </p:txBody>
      </p:sp>
      <p:sp>
        <p:nvSpPr>
          <p:cNvPr id="3" name="Содержимое 2"/>
          <p:cNvSpPr>
            <a:spLocks noGrp="1"/>
          </p:cNvSpPr>
          <p:nvPr>
            <p:ph sz="half" idx="4294967295"/>
          </p:nvPr>
        </p:nvSpPr>
        <p:spPr>
          <a:xfrm>
            <a:off x="539750" y="404813"/>
            <a:ext cx="5184775" cy="4664075"/>
          </a:xfrm>
        </p:spPr>
        <p:txBody>
          <a:bodyPr/>
          <a:lstStyle/>
          <a:p>
            <a:pPr eaLnBrk="1" hangingPunct="1">
              <a:lnSpc>
                <a:spcPct val="80000"/>
              </a:lnSpc>
              <a:defRPr/>
            </a:pPr>
            <a:r>
              <a:rPr lang="ru-RU" sz="2000" dirty="0" smtClean="0"/>
              <a:t>В 321 г. до н.э. в Индии возникло первое объединенное государство – </a:t>
            </a:r>
            <a:r>
              <a:rPr lang="ru-RU" sz="2000" b="1" dirty="0" smtClean="0"/>
              <a:t>империя </a:t>
            </a:r>
            <a:r>
              <a:rPr lang="ru-RU" sz="2000" b="1" dirty="0" err="1" smtClean="0"/>
              <a:t>Маурьев</a:t>
            </a:r>
            <a:r>
              <a:rPr lang="ru-RU" sz="2000" b="1" dirty="0" smtClean="0"/>
              <a:t>.</a:t>
            </a:r>
          </a:p>
          <a:p>
            <a:pPr eaLnBrk="1" hangingPunct="1">
              <a:lnSpc>
                <a:spcPct val="80000"/>
              </a:lnSpc>
              <a:buFont typeface="Wingdings" pitchFamily="2" charset="2"/>
              <a:buNone/>
              <a:defRPr/>
            </a:pPr>
            <a:r>
              <a:rPr lang="ru-RU" sz="2000" b="1" dirty="0" smtClean="0"/>
              <a:t> </a:t>
            </a:r>
          </a:p>
          <a:p>
            <a:pPr eaLnBrk="1" hangingPunct="1">
              <a:lnSpc>
                <a:spcPct val="80000"/>
              </a:lnSpc>
              <a:defRPr/>
            </a:pPr>
            <a:r>
              <a:rPr lang="ru-RU" sz="2000" dirty="0" smtClean="0"/>
              <a:t>  своего расцвета культура достигла во времена правления царя </a:t>
            </a:r>
            <a:r>
              <a:rPr lang="ru-RU" sz="2000" dirty="0" err="1" smtClean="0"/>
              <a:t>Ашоки</a:t>
            </a:r>
            <a:r>
              <a:rPr lang="ru-RU" sz="2000" dirty="0" smtClean="0"/>
              <a:t> (268-232 гг. до н.э.)</a:t>
            </a:r>
          </a:p>
          <a:p>
            <a:pPr eaLnBrk="1" hangingPunct="1">
              <a:lnSpc>
                <a:spcPct val="80000"/>
              </a:lnSpc>
              <a:defRPr/>
            </a:pPr>
            <a:endParaRPr lang="ru-RU" sz="2000" dirty="0" smtClean="0"/>
          </a:p>
          <a:p>
            <a:pPr eaLnBrk="1" hangingPunct="1">
              <a:lnSpc>
                <a:spcPct val="80000"/>
              </a:lnSpc>
              <a:defRPr/>
            </a:pPr>
            <a:r>
              <a:rPr lang="ru-RU" sz="2000" dirty="0" err="1" smtClean="0"/>
              <a:t>Стамбхи</a:t>
            </a:r>
            <a:r>
              <a:rPr lang="ru-RU" sz="2000" dirty="0" smtClean="0"/>
              <a:t> – монолитные столбы. Завершенные фигурой животного, которые воздвигали в местах связанных с историей буддизма.</a:t>
            </a:r>
          </a:p>
          <a:p>
            <a:pPr eaLnBrk="1" hangingPunct="1">
              <a:lnSpc>
                <a:spcPct val="80000"/>
              </a:lnSpc>
              <a:buFont typeface="Wingdings" pitchFamily="2" charset="2"/>
              <a:buNone/>
              <a:defRPr/>
            </a:pPr>
            <a:endParaRPr lang="ru-RU" sz="2000" dirty="0" smtClean="0"/>
          </a:p>
          <a:p>
            <a:pPr eaLnBrk="1" hangingPunct="1">
              <a:lnSpc>
                <a:spcPct val="80000"/>
              </a:lnSpc>
              <a:defRPr/>
            </a:pPr>
            <a:r>
              <a:rPr lang="ru-RU" sz="2000" dirty="0" smtClean="0"/>
              <a:t>Капитель высотою 2,14 м сохранилась от </a:t>
            </a:r>
            <a:r>
              <a:rPr lang="ru-RU" sz="2000" dirty="0" err="1" smtClean="0"/>
              <a:t>стамбхи</a:t>
            </a:r>
            <a:r>
              <a:rPr lang="ru-RU" sz="2000" dirty="0" smtClean="0"/>
              <a:t> в </a:t>
            </a:r>
            <a:r>
              <a:rPr lang="ru-RU" sz="2000" dirty="0" err="1" smtClean="0"/>
              <a:t>Сарнатхе</a:t>
            </a:r>
            <a:r>
              <a:rPr lang="ru-RU" sz="2000" dirty="0" smtClean="0"/>
              <a:t>. Она представляет собой лотос с 4 </a:t>
            </a:r>
            <a:r>
              <a:rPr lang="ru-RU" sz="2000" dirty="0" err="1" smtClean="0"/>
              <a:t>полуфигурами</a:t>
            </a:r>
            <a:r>
              <a:rPr lang="ru-RU" sz="2000" dirty="0" smtClean="0"/>
              <a:t> львов. В настоящее время изображение этой капители является государственным гербом республики Индии</a:t>
            </a:r>
          </a:p>
          <a:p>
            <a:pPr eaLnBrk="1" hangingPunct="1">
              <a:lnSpc>
                <a:spcPct val="80000"/>
              </a:lnSpc>
              <a:defRPr/>
            </a:pPr>
            <a:endParaRPr lang="ru-RU" sz="2000" dirty="0" smtClean="0"/>
          </a:p>
        </p:txBody>
      </p:sp>
      <p:pic>
        <p:nvPicPr>
          <p:cNvPr id="5" name="Picture 5" descr="12"/>
          <p:cNvPicPr>
            <a:picLocks noGrp="1" noChangeAspect="1" noChangeArrowheads="1"/>
          </p:cNvPicPr>
          <p:nvPr>
            <p:ph sz="half" idx="4294967295"/>
          </p:nvPr>
        </p:nvPicPr>
        <p:blipFill>
          <a:blip r:embed="rId2" cstate="screen">
            <a:lum contrast="18000"/>
          </a:blip>
          <a:srcRect/>
          <a:stretch>
            <a:fillRect/>
          </a:stretch>
        </p:blipFill>
        <p:spPr>
          <a:xfrm>
            <a:off x="6372225" y="333375"/>
            <a:ext cx="2027238" cy="2232025"/>
          </a:xfrm>
          <a:ln w="57150" cmpd="thickThin">
            <a:solidFill>
              <a:srgbClr val="7A3D00"/>
            </a:solidFill>
          </a:ln>
        </p:spPr>
      </p:pic>
      <p:sp>
        <p:nvSpPr>
          <p:cNvPr id="6" name="Прямоугольник 5"/>
          <p:cNvSpPr/>
          <p:nvPr/>
        </p:nvSpPr>
        <p:spPr>
          <a:xfrm>
            <a:off x="6588125" y="2636838"/>
            <a:ext cx="1824038" cy="366712"/>
          </a:xfrm>
          <a:prstGeom prst="rect">
            <a:avLst/>
          </a:prstGeom>
        </p:spPr>
        <p:txBody>
          <a:bodyPr wrap="none">
            <a:spAutoFit/>
          </a:bodyPr>
          <a:lstStyle/>
          <a:p>
            <a:pPr fontAlgn="auto">
              <a:spcBef>
                <a:spcPts val="0"/>
              </a:spcBef>
              <a:spcAft>
                <a:spcPts val="0"/>
              </a:spcAft>
              <a:defRPr/>
            </a:pPr>
            <a:r>
              <a:rPr lang="ru-RU" sz="1800" b="0" i="0" kern="10" dirty="0">
                <a:ln w="9525">
                  <a:noFill/>
                  <a:round/>
                  <a:headEnd/>
                  <a:tailEnd/>
                </a:ln>
                <a:solidFill>
                  <a:srgbClr val="FF6600"/>
                </a:solidFill>
                <a:effectLst>
                  <a:outerShdw dist="45791" dir="2021404" algn="ctr" rotWithShape="0">
                    <a:srgbClr val="B2B2B2">
                      <a:alpha val="80000"/>
                    </a:srgbClr>
                  </a:outerShdw>
                </a:effectLst>
                <a:latin typeface="Times New Roman"/>
                <a:cs typeface="Times New Roman"/>
              </a:rPr>
              <a:t>Колонны </a:t>
            </a:r>
            <a:r>
              <a:rPr lang="ru-RU" sz="1800" b="0" i="0" kern="10" dirty="0" err="1">
                <a:ln w="9525">
                  <a:noFill/>
                  <a:round/>
                  <a:headEnd/>
                  <a:tailEnd/>
                </a:ln>
                <a:solidFill>
                  <a:srgbClr val="FF6600"/>
                </a:solidFill>
                <a:effectLst>
                  <a:outerShdw dist="45791" dir="2021404" algn="ctr" rotWithShape="0">
                    <a:srgbClr val="B2B2B2">
                      <a:alpha val="80000"/>
                    </a:srgbClr>
                  </a:outerShdw>
                </a:effectLst>
                <a:latin typeface="Times New Roman"/>
                <a:cs typeface="Times New Roman"/>
              </a:rPr>
              <a:t>Ашоки</a:t>
            </a:r>
            <a:endParaRPr lang="ru-RU" sz="1800" b="0" i="0" dirty="0">
              <a:latin typeface="+mn-lt"/>
            </a:endParaRPr>
          </a:p>
        </p:txBody>
      </p:sp>
      <p:pic>
        <p:nvPicPr>
          <p:cNvPr id="7" name="Picture 7" descr="small628"/>
          <p:cNvPicPr>
            <a:picLocks noChangeAspect="1" noChangeArrowheads="1"/>
          </p:cNvPicPr>
          <p:nvPr/>
        </p:nvPicPr>
        <p:blipFill>
          <a:blip r:embed="rId3" cstate="screen">
            <a:lum bright="6000" contrast="30000"/>
          </a:blip>
          <a:srcRect/>
          <a:stretch>
            <a:fillRect/>
          </a:stretch>
        </p:blipFill>
        <p:spPr bwMode="auto">
          <a:xfrm>
            <a:off x="6762750" y="3213100"/>
            <a:ext cx="1546225" cy="2874963"/>
          </a:xfrm>
          <a:prstGeom prst="rect">
            <a:avLst/>
          </a:prstGeom>
          <a:noFill/>
          <a:ln w="57150" cmpd="thickThin">
            <a:solidFill>
              <a:srgbClr val="7A3D00"/>
            </a:solidFill>
            <a:miter lim="800000"/>
            <a:headEnd/>
            <a:tailEnd/>
          </a:ln>
        </p:spPr>
      </p:pic>
      <p:sp>
        <p:nvSpPr>
          <p:cNvPr id="8" name="Прямоугольник 7"/>
          <p:cNvSpPr>
            <a:spLocks noChangeArrowheads="1"/>
          </p:cNvSpPr>
          <p:nvPr/>
        </p:nvSpPr>
        <p:spPr bwMode="auto">
          <a:xfrm>
            <a:off x="6786563" y="6218238"/>
            <a:ext cx="1673225" cy="639762"/>
          </a:xfrm>
          <a:prstGeom prst="rect">
            <a:avLst/>
          </a:prstGeom>
          <a:noFill/>
          <a:ln w="9525">
            <a:noFill/>
            <a:miter lim="800000"/>
            <a:headEnd/>
            <a:tailEnd/>
          </a:ln>
        </p:spPr>
        <p:txBody>
          <a:bodyPr>
            <a:spAutoFit/>
          </a:bodyPr>
          <a:lstStyle/>
          <a:p>
            <a:r>
              <a:rPr lang="ru-RU" sz="1200" b="0" i="0"/>
              <a:t>Львиная капитель</a:t>
            </a:r>
          </a:p>
          <a:p>
            <a:r>
              <a:rPr lang="ru-RU" sz="1200" b="0" i="0"/>
              <a:t> стамбхи в</a:t>
            </a:r>
            <a:r>
              <a:rPr lang="ru-RU" sz="1200" b="0" i="0">
                <a:latin typeface="Arial" charset="0"/>
              </a:rPr>
              <a:t> </a:t>
            </a:r>
            <a:r>
              <a:rPr lang="ru-RU" sz="1200" b="0" i="0"/>
              <a:t>Сарнатхе.</a:t>
            </a:r>
          </a:p>
          <a:p>
            <a:r>
              <a:rPr lang="ru-RU" sz="1200" b="0" i="0"/>
              <a:t>Сер.</a:t>
            </a:r>
            <a:r>
              <a:rPr lang="en-US" sz="1200" b="0" i="0">
                <a:latin typeface="Gill Sans MT" pitchFamily="34" charset="0"/>
              </a:rPr>
              <a:t>III</a:t>
            </a:r>
            <a:r>
              <a:rPr lang="ru-RU" sz="1200" b="0" i="0"/>
              <a:t> в. до н.э.</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5"/>
          <p:cNvPicPr>
            <a:picLocks noGrp="1" noChangeAspect="1" noChangeArrowheads="1"/>
          </p:cNvPicPr>
          <p:nvPr>
            <p:ph sz="half" idx="4294967295"/>
          </p:nvPr>
        </p:nvPicPr>
        <p:blipFill>
          <a:blip r:embed="rId2" cstate="screen"/>
          <a:srcRect/>
          <a:stretch>
            <a:fillRect/>
          </a:stretch>
        </p:blipFill>
        <p:spPr>
          <a:xfrm>
            <a:off x="3419872" y="1196752"/>
            <a:ext cx="4870376" cy="3338608"/>
          </a:xfrm>
          <a:ln w="76200" cmpd="tri">
            <a:solidFill>
              <a:srgbClr val="7A3D00"/>
            </a:solidFill>
          </a:ln>
        </p:spPr>
      </p:pic>
      <p:sp>
        <p:nvSpPr>
          <p:cNvPr id="8" name="Содержимое 7"/>
          <p:cNvSpPr>
            <a:spLocks noGrp="1"/>
          </p:cNvSpPr>
          <p:nvPr>
            <p:ph sz="half" idx="4294967295"/>
          </p:nvPr>
        </p:nvSpPr>
        <p:spPr>
          <a:xfrm>
            <a:off x="0" y="1196975"/>
            <a:ext cx="2736850" cy="3312145"/>
          </a:xfrm>
        </p:spPr>
        <p:txBody>
          <a:bodyPr>
            <a:normAutofit fontScale="92500" lnSpcReduction="10000"/>
          </a:bodyPr>
          <a:lstStyle/>
          <a:p>
            <a:pPr eaLnBrk="1" hangingPunct="1">
              <a:lnSpc>
                <a:spcPct val="80000"/>
              </a:lnSpc>
              <a:defRPr/>
            </a:pPr>
            <a:r>
              <a:rPr lang="ru-RU" sz="1800" b="1" dirty="0" smtClean="0">
                <a:effectLst/>
              </a:rPr>
              <a:t>Ступа –</a:t>
            </a:r>
            <a:r>
              <a:rPr lang="ru-RU" sz="1800" dirty="0" smtClean="0">
                <a:effectLst/>
              </a:rPr>
              <a:t> расположенная в уединенном живописном месте, как нельзя лучше соответствовала созерцательной жизни буддийских монахов. </a:t>
            </a:r>
          </a:p>
          <a:p>
            <a:pPr eaLnBrk="1" hangingPunct="1">
              <a:lnSpc>
                <a:spcPct val="80000"/>
              </a:lnSpc>
              <a:defRPr/>
            </a:pPr>
            <a:r>
              <a:rPr lang="ru-RU" sz="1800" dirty="0" smtClean="0">
                <a:effectLst/>
              </a:rPr>
              <a:t>Ступа - буддийские мемориальные и погребальные памятники. Служили для хранения реликвий самого Будды.</a:t>
            </a:r>
          </a:p>
        </p:txBody>
      </p:sp>
      <p:sp>
        <p:nvSpPr>
          <p:cNvPr id="21507" name="Text Box 6"/>
          <p:cNvSpPr txBox="1">
            <a:spLocks noChangeArrowheads="1"/>
          </p:cNvSpPr>
          <p:nvPr/>
        </p:nvSpPr>
        <p:spPr bwMode="auto">
          <a:xfrm>
            <a:off x="2700338" y="260350"/>
            <a:ext cx="3621087" cy="396875"/>
          </a:xfrm>
          <a:prstGeom prst="rect">
            <a:avLst/>
          </a:prstGeom>
          <a:noFill/>
          <a:ln w="9525">
            <a:noFill/>
            <a:miter lim="800000"/>
            <a:headEnd/>
            <a:tailEnd/>
          </a:ln>
        </p:spPr>
        <p:txBody>
          <a:bodyPr wrap="none">
            <a:spAutoFit/>
          </a:bodyPr>
          <a:lstStyle/>
          <a:p>
            <a:r>
              <a:rPr lang="ru-RU" sz="2000">
                <a:solidFill>
                  <a:schemeClr val="hlink"/>
                </a:solidFill>
                <a:latin typeface="Arial" charset="0"/>
              </a:rPr>
              <a:t>Древние постройки Санчи</a:t>
            </a:r>
          </a:p>
        </p:txBody>
      </p:sp>
      <p:sp>
        <p:nvSpPr>
          <p:cNvPr id="21509" name="Rectangle 5"/>
          <p:cNvSpPr>
            <a:spLocks noChangeArrowheads="1"/>
          </p:cNvSpPr>
          <p:nvPr/>
        </p:nvSpPr>
        <p:spPr bwMode="auto">
          <a:xfrm>
            <a:off x="395536" y="5229200"/>
            <a:ext cx="8540750" cy="1160511"/>
          </a:xfrm>
          <a:prstGeom prst="rect">
            <a:avLst/>
          </a:prstGeom>
          <a:noFill/>
          <a:ln w="9525">
            <a:noFill/>
            <a:miter lim="800000"/>
            <a:headEnd/>
            <a:tailEnd/>
          </a:ln>
          <a:effectLst/>
        </p:spPr>
        <p:txBody>
          <a:bodyPr>
            <a:spAutoFit/>
          </a:bodyPr>
          <a:lstStyle/>
          <a:p>
            <a:pPr>
              <a:lnSpc>
                <a:spcPct val="110000"/>
              </a:lnSpc>
              <a:spcBef>
                <a:spcPct val="20000"/>
              </a:spcBef>
              <a:buClr>
                <a:schemeClr val="hlink"/>
              </a:buClr>
              <a:buSzPct val="80000"/>
              <a:buFont typeface="Wingdings" pitchFamily="2" charset="2"/>
              <a:buChar char="Ø"/>
              <a:defRPr/>
            </a:pPr>
            <a:r>
              <a:rPr lang="ru-RU" sz="1600" b="0" i="0" dirty="0">
                <a:effectLst>
                  <a:outerShdw blurRad="38100" dist="38100" dir="2700000" algn="tl">
                    <a:srgbClr val="FFFFFF"/>
                  </a:outerShdw>
                </a:effectLst>
                <a:latin typeface="Arial" charset="0"/>
              </a:rPr>
              <a:t>Полусферический купол ступы покоится на круглом основании с террасой, служившей для ритуального обхода. Купол  надстроен каменным кубом с квадратной оградой. Саму  ступу окружает массивная ограда. По 4 сторонам света в ней сделаны ворота, украшенные рельефами.</a:t>
            </a:r>
            <a:r>
              <a:rPr lang="ru-RU" sz="1600" dirty="0"/>
              <a:t>  </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3" descr="Печать0321.JPG"/>
          <p:cNvPicPr>
            <a:picLocks noChangeAspect="1"/>
          </p:cNvPicPr>
          <p:nvPr/>
        </p:nvPicPr>
        <p:blipFill>
          <a:blip r:embed="rId2" cstate="screen">
            <a:lum contrast="20000"/>
          </a:blip>
          <a:srcRect/>
          <a:stretch>
            <a:fillRect/>
          </a:stretch>
        </p:blipFill>
        <p:spPr bwMode="auto">
          <a:xfrm>
            <a:off x="1979712" y="2009588"/>
            <a:ext cx="5711726" cy="4321362"/>
          </a:xfrm>
          <a:prstGeom prst="rect">
            <a:avLst/>
          </a:prstGeom>
          <a:noFill/>
          <a:ln w="9525">
            <a:noFill/>
            <a:miter lim="800000"/>
            <a:headEnd/>
            <a:tailEnd/>
          </a:ln>
        </p:spPr>
      </p:pic>
      <p:sp>
        <p:nvSpPr>
          <p:cNvPr id="6" name="Прямоугольник 5"/>
          <p:cNvSpPr>
            <a:spLocks noChangeArrowheads="1"/>
          </p:cNvSpPr>
          <p:nvPr/>
        </p:nvSpPr>
        <p:spPr bwMode="auto">
          <a:xfrm>
            <a:off x="1357313" y="285750"/>
            <a:ext cx="7215187" cy="1200150"/>
          </a:xfrm>
          <a:prstGeom prst="rect">
            <a:avLst/>
          </a:prstGeom>
          <a:noFill/>
          <a:ln w="9525">
            <a:noFill/>
            <a:miter lim="800000"/>
            <a:headEnd/>
            <a:tailEnd/>
          </a:ln>
        </p:spPr>
        <p:txBody>
          <a:bodyPr>
            <a:spAutoFit/>
          </a:bodyPr>
          <a:lstStyle/>
          <a:p>
            <a:r>
              <a:rPr lang="ru-RU" sz="1800" b="0" i="0" dirty="0"/>
              <a:t>Ступа обнесена оградой с четырьмя резными каменными воротами с изображением сюжетов из жизни Будды.</a:t>
            </a:r>
            <a:br>
              <a:rPr lang="ru-RU" sz="1800" b="0" i="0" dirty="0"/>
            </a:br>
            <a:r>
              <a:rPr lang="ru-RU" sz="1800" b="0" i="0" dirty="0"/>
              <a:t>   На всех воротах присутствуют изображения слонов – кариатид. Здесь представлены реальный мир и фантастический.</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268538" y="0"/>
            <a:ext cx="4708525" cy="1143000"/>
          </a:xfrm>
        </p:spPr>
        <p:txBody>
          <a:bodyPr anchorCtr="0">
            <a:normAutofit/>
          </a:bodyPr>
          <a:lstStyle/>
          <a:p>
            <a:pPr eaLnBrk="1" hangingPunct="1">
              <a:defRPr/>
            </a:pPr>
            <a:r>
              <a:rPr lang="ru-RU" sz="3000" b="1" i="1" dirty="0" smtClean="0">
                <a:solidFill>
                  <a:srgbClr val="990000"/>
                </a:solidFill>
                <a:effectLst/>
              </a:rPr>
              <a:t>Пещерные храмы</a:t>
            </a:r>
          </a:p>
        </p:txBody>
      </p:sp>
      <p:pic>
        <p:nvPicPr>
          <p:cNvPr id="4" name="Picture 10" descr="8-02_sm"/>
          <p:cNvPicPr>
            <a:picLocks noGrp="1" noChangeAspect="1" noChangeArrowheads="1"/>
          </p:cNvPicPr>
          <p:nvPr>
            <p:ph idx="4294967295"/>
          </p:nvPr>
        </p:nvPicPr>
        <p:blipFill>
          <a:blip r:embed="rId2" cstate="screen"/>
          <a:srcRect/>
          <a:stretch>
            <a:fillRect/>
          </a:stretch>
        </p:blipFill>
        <p:spPr>
          <a:xfrm>
            <a:off x="3203575" y="1052513"/>
            <a:ext cx="5715000" cy="3898900"/>
          </a:xfrm>
          <a:ln w="57150" cmpd="thinThick">
            <a:solidFill>
              <a:srgbClr val="7A3D00"/>
            </a:solidFill>
          </a:ln>
        </p:spPr>
      </p:pic>
      <p:sp>
        <p:nvSpPr>
          <p:cNvPr id="5" name="Прямоугольник 4"/>
          <p:cNvSpPr/>
          <p:nvPr/>
        </p:nvSpPr>
        <p:spPr>
          <a:xfrm>
            <a:off x="250825" y="908050"/>
            <a:ext cx="2881313" cy="4054475"/>
          </a:xfrm>
          <a:prstGeom prst="rect">
            <a:avLst/>
          </a:prstGeom>
        </p:spPr>
        <p:txBody>
          <a:bodyPr>
            <a:spAutoFit/>
          </a:bodyPr>
          <a:lstStyle/>
          <a:p>
            <a:pPr>
              <a:defRPr/>
            </a:pPr>
            <a:r>
              <a:rPr lang="ru-RU" sz="2000" b="0" i="0" dirty="0">
                <a:solidFill>
                  <a:srgbClr val="964B00"/>
                </a:solidFill>
                <a:latin typeface="Arial" charset="0"/>
              </a:rPr>
              <a:t>Для буддийской архитектуры  характерны пещерные храмы, они символизировали отшельническую жизнь Будды в пещере. часть пещеры была храм – </a:t>
            </a:r>
            <a:r>
              <a:rPr lang="ru-RU" sz="2000" b="0" i="0" dirty="0" err="1">
                <a:solidFill>
                  <a:srgbClr val="964B00"/>
                </a:solidFill>
                <a:latin typeface="Arial" charset="0"/>
              </a:rPr>
              <a:t>чайтья</a:t>
            </a:r>
            <a:r>
              <a:rPr lang="ru-RU" sz="2000" b="0" i="0" dirty="0">
                <a:solidFill>
                  <a:srgbClr val="964B00"/>
                </a:solidFill>
                <a:latin typeface="Arial" charset="0"/>
              </a:rPr>
              <a:t>, а большинство монастырские кельи – </a:t>
            </a:r>
            <a:r>
              <a:rPr lang="ru-RU" sz="2000" b="0" i="0" dirty="0" err="1">
                <a:solidFill>
                  <a:srgbClr val="964B00"/>
                </a:solidFill>
                <a:latin typeface="Arial" charset="0"/>
              </a:rPr>
              <a:t>вихара</a:t>
            </a:r>
            <a:r>
              <a:rPr lang="ru-RU" sz="2000" b="0" i="0" dirty="0">
                <a:solidFill>
                  <a:srgbClr val="964B00"/>
                </a:solidFill>
                <a:latin typeface="Arial" charset="0"/>
              </a:rPr>
              <a:t>. </a:t>
            </a:r>
            <a:endParaRPr lang="ru-RU" sz="2000" b="0" i="0" dirty="0">
              <a:solidFill>
                <a:schemeClr val="hlink"/>
              </a:solidFill>
              <a:latin typeface="Arial" charset="0"/>
            </a:endParaRPr>
          </a:p>
        </p:txBody>
      </p:sp>
      <p:sp>
        <p:nvSpPr>
          <p:cNvPr id="23556" name="Rectangle 5"/>
          <p:cNvSpPr>
            <a:spLocks noChangeArrowheads="1"/>
          </p:cNvSpPr>
          <p:nvPr/>
        </p:nvSpPr>
        <p:spPr bwMode="auto">
          <a:xfrm>
            <a:off x="395288" y="5084763"/>
            <a:ext cx="8496300" cy="1465262"/>
          </a:xfrm>
          <a:prstGeom prst="rect">
            <a:avLst/>
          </a:prstGeom>
          <a:noFill/>
          <a:ln w="9525">
            <a:noFill/>
            <a:miter lim="800000"/>
            <a:headEnd/>
            <a:tailEnd/>
          </a:ln>
        </p:spPr>
        <p:txBody>
          <a:bodyPr>
            <a:spAutoFit/>
          </a:bodyPr>
          <a:lstStyle/>
          <a:p>
            <a:r>
              <a:rPr lang="ru-RU" sz="1800" b="0" i="0" dirty="0">
                <a:solidFill>
                  <a:srgbClr val="990000"/>
                </a:solidFill>
                <a:latin typeface="Arial" charset="0"/>
              </a:rPr>
              <a:t>Пещера </a:t>
            </a:r>
            <a:r>
              <a:rPr lang="ru-RU" sz="1800" b="0" i="0" dirty="0" err="1">
                <a:solidFill>
                  <a:srgbClr val="990000"/>
                </a:solidFill>
                <a:latin typeface="Arial" charset="0"/>
              </a:rPr>
              <a:t>Ломас</a:t>
            </a:r>
            <a:r>
              <a:rPr lang="ru-RU" sz="1800" b="0" i="0" dirty="0">
                <a:solidFill>
                  <a:srgbClr val="990000"/>
                </a:solidFill>
                <a:latin typeface="Arial" charset="0"/>
              </a:rPr>
              <a:t> </a:t>
            </a:r>
            <a:r>
              <a:rPr lang="ru-RU" sz="1800" b="0" i="0" dirty="0" err="1">
                <a:solidFill>
                  <a:srgbClr val="990000"/>
                </a:solidFill>
                <a:latin typeface="Arial" charset="0"/>
              </a:rPr>
              <a:t>Риши</a:t>
            </a:r>
            <a:r>
              <a:rPr lang="ru-RU" sz="1800" b="0" i="0" dirty="0">
                <a:solidFill>
                  <a:srgbClr val="990000"/>
                </a:solidFill>
                <a:latin typeface="Arial" charset="0"/>
              </a:rPr>
              <a:t> в </a:t>
            </a:r>
            <a:r>
              <a:rPr lang="ru-RU" sz="1800" b="0" i="0" dirty="0" err="1">
                <a:solidFill>
                  <a:srgbClr val="990000"/>
                </a:solidFill>
                <a:latin typeface="Arial" charset="0"/>
              </a:rPr>
              <a:t>Бодх-Гаи</a:t>
            </a:r>
            <a:r>
              <a:rPr lang="ru-RU" sz="1800" b="0" i="0" dirty="0">
                <a:solidFill>
                  <a:srgbClr val="990000"/>
                </a:solidFill>
                <a:latin typeface="Arial" charset="0"/>
              </a:rPr>
              <a:t> - овальное святилище  и прямоугольный зал - была высечена при царе </a:t>
            </a:r>
            <a:r>
              <a:rPr lang="ru-RU" sz="1800" b="0" i="0" dirty="0" err="1">
                <a:solidFill>
                  <a:srgbClr val="990000"/>
                </a:solidFill>
                <a:latin typeface="Arial" charset="0"/>
              </a:rPr>
              <a:t>Ашоке</a:t>
            </a:r>
            <a:r>
              <a:rPr lang="ru-RU" sz="1800" b="0" i="0" dirty="0">
                <a:solidFill>
                  <a:srgbClr val="990000"/>
                </a:solidFill>
                <a:latin typeface="Arial" charset="0"/>
              </a:rPr>
              <a:t> (около 250 г. до н.э.)</a:t>
            </a:r>
          </a:p>
          <a:p>
            <a:r>
              <a:rPr lang="ru-RU" sz="1800" b="0" i="0" dirty="0">
                <a:solidFill>
                  <a:srgbClr val="990000"/>
                </a:solidFill>
                <a:latin typeface="Arial" charset="0"/>
              </a:rPr>
              <a:t>Стены храма тщательно отполированы. Его фасад и план послужили образцами для более поздних культовых построек</a:t>
            </a:r>
          </a:p>
          <a:p>
            <a:r>
              <a:rPr lang="ru-RU" sz="1800" b="0" i="0" dirty="0">
                <a:solidFill>
                  <a:srgbClr val="990000"/>
                </a:solidFill>
                <a:latin typeface="Arial" charset="0"/>
              </a:rPr>
              <a:t> I в. н. э.</a:t>
            </a:r>
            <a:r>
              <a:rPr lang="ru-RU" sz="1800" b="0" dirty="0">
                <a:solidFill>
                  <a:srgbClr val="990000"/>
                </a:solidFill>
              </a:rPr>
              <a:t> </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Круги">
  <a:themeElements>
    <a:clrScheme name="Круги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fontScheme name="Круги">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800" b="1" i="1"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800" b="1" i="1" u="none" strike="noStrike" cap="none" normalizeH="0" baseline="0" smtClean="0">
            <a:ln>
              <a:noFill/>
            </a:ln>
            <a:solidFill>
              <a:schemeClr val="tx1"/>
            </a:solidFill>
            <a:effectLst/>
            <a:latin typeface="Calibri" pitchFamily="34" charset="0"/>
          </a:defRPr>
        </a:defPPr>
      </a:lstStyle>
    </a:lnDef>
  </a:objectDefaults>
  <a:extraClrSchemeLst>
    <a:extraClrScheme>
      <a:clrScheme name="Круги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Круги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Круги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Круги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Круги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Круги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Круги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Круги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Круги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
      <a:clrScheme name="Круги 10">
        <a:dk1>
          <a:srgbClr val="008AE8"/>
        </a:dk1>
        <a:lt1>
          <a:srgbClr val="FFFFFF"/>
        </a:lt1>
        <a:dk2>
          <a:srgbClr val="FFCCFF"/>
        </a:dk2>
        <a:lt2>
          <a:srgbClr val="CCECFF"/>
        </a:lt2>
        <a:accent1>
          <a:srgbClr val="009999"/>
        </a:accent1>
        <a:accent2>
          <a:srgbClr val="0088E4"/>
        </a:accent2>
        <a:accent3>
          <a:srgbClr val="FFE2FF"/>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Круги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themeOverride>
</file>

<file path=ppt/theme/themeOverride2.xml><?xml version="1.0" encoding="utf-8"?>
<a:themeOverride xmlns:a="http://schemas.openxmlformats.org/drawingml/2006/main">
  <a:clrScheme name="Круги 10">
    <a:dk1>
      <a:srgbClr val="008AE8"/>
    </a:dk1>
    <a:lt1>
      <a:srgbClr val="FFFFFF"/>
    </a:lt1>
    <a:dk2>
      <a:srgbClr val="FFCCFF"/>
    </a:dk2>
    <a:lt2>
      <a:srgbClr val="CCECFF"/>
    </a:lt2>
    <a:accent1>
      <a:srgbClr val="009999"/>
    </a:accent1>
    <a:accent2>
      <a:srgbClr val="0088E4"/>
    </a:accent2>
    <a:accent3>
      <a:srgbClr val="FFE2FF"/>
    </a:accent3>
    <a:accent4>
      <a:srgbClr val="DADADA"/>
    </a:accent4>
    <a:accent5>
      <a:srgbClr val="AACACA"/>
    </a:accent5>
    <a:accent6>
      <a:srgbClr val="007BCF"/>
    </a:accent6>
    <a:hlink>
      <a:srgbClr val="99FF99"/>
    </a:hlink>
    <a:folHlink>
      <a:srgbClr val="AFE1FF"/>
    </a:folHlink>
  </a:clrScheme>
</a:themeOverride>
</file>

<file path=docProps/app.xml><?xml version="1.0" encoding="utf-8"?>
<Properties xmlns="http://schemas.openxmlformats.org/officeDocument/2006/extended-properties" xmlns:vt="http://schemas.openxmlformats.org/officeDocument/2006/docPropsVTypes">
  <Template/>
  <TotalTime>2403</TotalTime>
  <Words>2025</Words>
  <Application>Microsoft Office PowerPoint</Application>
  <PresentationFormat>Экран (4:3)</PresentationFormat>
  <Paragraphs>198</Paragraphs>
  <Slides>31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Круги</vt:lpstr>
      <vt:lpstr>Слайд 1</vt:lpstr>
      <vt:lpstr>Инд и Ганг</vt:lpstr>
      <vt:lpstr>Слайд 3</vt:lpstr>
      <vt:lpstr>Буддизм – мировая религия</vt:lpstr>
      <vt:lpstr>Архитектура </vt:lpstr>
      <vt:lpstr> </vt:lpstr>
      <vt:lpstr>Слайд 7</vt:lpstr>
      <vt:lpstr>Слайд 8</vt:lpstr>
      <vt:lpstr>Пещерные храмы</vt:lpstr>
      <vt:lpstr>Слайд 10</vt:lpstr>
      <vt:lpstr>Слайд 11</vt:lpstr>
      <vt:lpstr>     Архитектурный  шедевр  мирового значения, вершина скального зодчества  Индии  храм  Кайласанатха (Шивы)  в  Эллоре(725-755гг.).  Он  высечен,  подобно  статуе, из сплошной  массы  скалы и символизирует вершину горы, на которой, по легенде, жил Шива. </vt:lpstr>
      <vt:lpstr>Слайд 13</vt:lpstr>
      <vt:lpstr>Слайд 14</vt:lpstr>
      <vt:lpstr>Слайд 15</vt:lpstr>
      <vt:lpstr>Изобразительное искусство известно по найденным археологами печатям-амулетам, а также статуэткам из меди, камня и обожженной глины еще хараппской эпохи.</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урока «Индия –                               страна чудес»</dc:title>
  <dc:creator>Admin</dc:creator>
  <cp:lastModifiedBy>Салихат</cp:lastModifiedBy>
  <cp:revision>163</cp:revision>
  <dcterms:created xsi:type="dcterms:W3CDTF">2011-01-22T13:20:44Z</dcterms:created>
  <dcterms:modified xsi:type="dcterms:W3CDTF">2013-04-08T08:38:55Z</dcterms:modified>
</cp:coreProperties>
</file>