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9" r:id="rId30"/>
    <p:sldId id="287" r:id="rId31"/>
    <p:sldId id="288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5E054-023D-4851-BE96-0E2E081ED0F2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22DFA-A5EA-46BA-A08D-19080F0BE41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22DFA-A5EA-46BA-A08D-19080F0BE412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D8E7-C58C-4905-93E7-732BE2691879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E6EB2E-F274-4A03-A0DB-D480B7F6DD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D8E7-C58C-4905-93E7-732BE2691879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EB2E-F274-4A03-A0DB-D480B7F6DD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D8E7-C58C-4905-93E7-732BE2691879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EB2E-F274-4A03-A0DB-D480B7F6DD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D8E7-C58C-4905-93E7-732BE2691879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E6EB2E-F274-4A03-A0DB-D480B7F6DD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D8E7-C58C-4905-93E7-732BE2691879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EB2E-F274-4A03-A0DB-D480B7F6DD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D8E7-C58C-4905-93E7-732BE2691879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EB2E-F274-4A03-A0DB-D480B7F6DD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D8E7-C58C-4905-93E7-732BE2691879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5E6EB2E-F274-4A03-A0DB-D480B7F6DD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D8E7-C58C-4905-93E7-732BE2691879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EB2E-F274-4A03-A0DB-D480B7F6DD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D8E7-C58C-4905-93E7-732BE2691879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EB2E-F274-4A03-A0DB-D480B7F6DD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D8E7-C58C-4905-93E7-732BE2691879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EB2E-F274-4A03-A0DB-D480B7F6DD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D8E7-C58C-4905-93E7-732BE2691879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EB2E-F274-4A03-A0DB-D480B7F6DD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0DD8E7-C58C-4905-93E7-732BE2691879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E6EB2E-F274-4A03-A0DB-D480B7F6DD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o.pro1.ru/projects/gallery/var/albums/ceramic/greek/B80PPDZCOABSJ9W73.jpg?m=1301653985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o.pro1.ru/projects/gallery/var/albums/ceramic/greek/B80PPDZCOABSJ9W73.jpg?m=1301653985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sno.pro1.ru/projects/gallery/var/albums/ceramic/greek/B80PPDZCOABSJ9W73.jpg?m=1301653985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sno.pro1.ru/projects/gallery/var/albums/ceramic/greek/B80PPDZCOABSJ9W73.jpg?m=1301653985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sno.pro1.ru/projects/gallery/var/albums/ceramic/greek/TDKPB2RJVUOKZ2QT3.jpg?m=1301659893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sno.pro1.ru/projects/gallery/var/albums/ceramic/greek/TDKPB2RJVUOKZ2QT3.jpg?m=1301659893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sno.pro1.ru/projects/gallery/var/albums/ceramic/greek/TDKPB2RJVUOKZ2QT3.jpg?m=1301659893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sno.pro1.ru/projects/gallery/var/albums/ceramic/greek/TDKPB2RJVUOKZ2QT3.jpg?m=1301659893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sno.pro1.ru/projects/gallery/var/albums/ceramic/greek/TDKPB2RJVUOKZ2QT3.jpg?m=1301659893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sno.pro1.ru/projects/gallery/var/albums/ceramic/greek/TDKPB2RJVUOKZ2QT3.jpg?m=1301659893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sno.pro1.ru/projects/gallery/var/albums/ceramic/greek/XBA5GOVZHDTP4CYQ3.jpg?m=130164192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sno.pro1.ru/projects/gallery/var/albums/ceramic/greek/XBA5GOVZHDTP4CYQ3.jpg?m=1301641921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sno.pro1.ru/projects/gallery/var/albums/ceramic/greek/XBA5GOVZHDTP4CYQ3.jpg?m=1301641921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0" name="Picture 6" descr="Image and video hosting by TinyPic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214290"/>
            <a:ext cx="2859756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Кроссворд по теме: «Древнегреческая вазопись»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1748" name="Picture 4" descr="http://crossmoda.narod.ru/CONTENT/art/greek/img_greek/img_kreet/vase_kamares-style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14678" y="571480"/>
            <a:ext cx="2698800" cy="37099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1752" name="Picture 8" descr="http://farm3.staticflickr.com/2446/3953600435_43c7a8d05b_b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1000108"/>
            <a:ext cx="2778526" cy="42719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pic>
        <p:nvPicPr>
          <p:cNvPr id="91" name="Рисунок 90" descr="http://www.sno.pro1.ru/projects/gallery/var/albums/ceramic/greek/D3NUYR3LQ5Y92G_40_403.jpg?m=1301724224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285728"/>
            <a:ext cx="3500430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2" name="Прямоугольник 91"/>
          <p:cNvSpPr/>
          <p:nvPr/>
        </p:nvSpPr>
        <p:spPr>
          <a:xfrm>
            <a:off x="500062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600076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6500826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7000892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7500958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8001024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850109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600076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6500826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7000892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550069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58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2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850109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5500694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6000760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6500826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7000892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7500958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550069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450056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600076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650082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700089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5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800102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550069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6000760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650082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700089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750095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800102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550069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600076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650082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700089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750095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428596" y="4357694"/>
            <a:ext cx="3286148" cy="214311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С</a:t>
            </a:r>
            <a:r>
              <a:rPr lang="ru-RU" sz="2400" dirty="0" smtClean="0"/>
              <a:t>тиль росписи керамических изделий, получивший распространение на острове Крит 1900 г. — 1650 гг. до н. э.</a:t>
            </a:r>
            <a:endParaRPr lang="ru-RU" sz="2400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400049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500062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600076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6500826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7000892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7500958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8001024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850109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600076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6500826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7000892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550069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58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2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850109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5500694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6000760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6500826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7000892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7500958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550069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450056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600076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650082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700089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5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800102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550069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6000760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650082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700089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750095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800102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550069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600076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650082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700089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750095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428596" y="4357694"/>
            <a:ext cx="3286148" cy="214311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С</a:t>
            </a:r>
            <a:r>
              <a:rPr lang="ru-RU" sz="2400" dirty="0" smtClean="0"/>
              <a:t>тиль росписи керамических изделий, получивший распространение на острове Крит 1900 г. — 1650 гг. до н. э.</a:t>
            </a:r>
            <a:endParaRPr lang="ru-RU" sz="2400" b="1" dirty="0"/>
          </a:p>
        </p:txBody>
      </p:sp>
      <p:pic>
        <p:nvPicPr>
          <p:cNvPr id="88" name="Рисунок 87" descr="http://www.sno.pro1.ru/projects/gallery/var/albums/ceramic/greek/F90FIPGQGP0E8WQ23.jpg?m=1301665368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9322" y="142852"/>
            <a:ext cx="2144169" cy="3357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0" name="Прямоугольник 89"/>
          <p:cNvSpPr/>
          <p:nvPr/>
        </p:nvSpPr>
        <p:spPr>
          <a:xfrm>
            <a:off x="400049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500062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600076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6500826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7000892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7500958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8001024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850109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600076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6500826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7000892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550069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58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2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850109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5500694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6000760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6500826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7000892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7500958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550069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450056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600076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650082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700089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5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800102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550069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6000760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650082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700089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750095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800102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550069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600076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650082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700089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750095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428596" y="4357694"/>
            <a:ext cx="3286148" cy="214311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С</a:t>
            </a:r>
            <a:r>
              <a:rPr lang="ru-RU" sz="2400" dirty="0" smtClean="0"/>
              <a:t>тиль росписи керамических изделий, получивший распространение на острове Крит 1900 г. — 1650 гг. до н. э.</a:t>
            </a:r>
            <a:endParaRPr lang="ru-RU" sz="2400" b="1" dirty="0"/>
          </a:p>
        </p:txBody>
      </p:sp>
      <p:pic>
        <p:nvPicPr>
          <p:cNvPr id="88" name="Рисунок 87" descr="http://www.sno.pro1.ru/projects/gallery/var/albums/ceramic/greek/F90FIPGQGP0E8WQ23.jpg?m=1301665368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9322" y="142852"/>
            <a:ext cx="2144169" cy="3357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0" name="Прямоугольник 89"/>
          <p:cNvSpPr/>
          <p:nvPr/>
        </p:nvSpPr>
        <p:spPr>
          <a:xfrm>
            <a:off x="400049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500062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600076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6500826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7000892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7500958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8001024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850109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600076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6500826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7000892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550069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58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2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850109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5500694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6000760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6500826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7000892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7500958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550069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450056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600076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650082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700089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5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800102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550069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6000760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650082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700089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750095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800102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550069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600076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650082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700089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750095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8" name="Рисунок 87" descr="http://www.sno.pro1.ru/projects/gallery/var/albums/ceramic/greek/F90FIPGQGP0E8WQ23.jpg?m=1301665368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9322" y="142852"/>
            <a:ext cx="2144169" cy="3357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0" name="Picture 5" descr="киаф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357694"/>
            <a:ext cx="1952953" cy="22859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1" name="Прямоугольник 90"/>
          <p:cNvSpPr/>
          <p:nvPr/>
        </p:nvSpPr>
        <p:spPr>
          <a:xfrm>
            <a:off x="400049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500062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600076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6500826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7000892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7500958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8001024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850109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600076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6500826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7000892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550069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58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2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850109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5500694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6000760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6500826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7000892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7500958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550069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450056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600076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650082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700089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5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800102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550069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6000760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650082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700089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750095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800102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550069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600076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650082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700089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750095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8" name="Рисунок 87" descr="http://www.sno.pro1.ru/projects/gallery/var/albums/ceramic/greek/F90FIPGQGP0E8WQ23.jpg?m=1301665368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9322" y="142852"/>
            <a:ext cx="2144169" cy="3357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0" name="Picture 5" descr="киаф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357694"/>
            <a:ext cx="1952953" cy="22859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9" name="Прямоугольник 88"/>
          <p:cNvSpPr/>
          <p:nvPr/>
        </p:nvSpPr>
        <p:spPr>
          <a:xfrm>
            <a:off x="400049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500062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600076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6500826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7000892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7500958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8001024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850109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600076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6500826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7000892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550069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58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2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850109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5500694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6000760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6500826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7000892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7500958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550069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450056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600076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650082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700089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5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800102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550069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6000760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650082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700089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750095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800102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550069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600076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650082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700089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750095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0" name="Picture 5" descr="киаф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357694"/>
            <a:ext cx="1952953" cy="22859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9" name="g-item-id-175" descr="Кратер. Сцена на палестре.">
            <a:hlinkClick r:id="rId3" tooltip="&quot;Показать полный размер&quot;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57884" y="214290"/>
            <a:ext cx="2643174" cy="3143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1" name="Прямоугольник 90"/>
          <p:cNvSpPr/>
          <p:nvPr/>
        </p:nvSpPr>
        <p:spPr>
          <a:xfrm>
            <a:off x="400049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500062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600076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6500826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7000892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7500958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8001024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850109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600076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6500826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7000892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550069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58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2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850109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5500694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6000760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6500826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7000892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7500958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550069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450056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600076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650082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700089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5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800102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550069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6000760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650082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700089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750095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800102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550069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600076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650082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700089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750095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0" name="Picture 5" descr="киаф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357694"/>
            <a:ext cx="1952953" cy="22859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9" name="g-item-id-175" descr="Кратер. Сцена на палестре.">
            <a:hlinkClick r:id="rId3" tooltip="&quot;Показать полный размер&quot;"/>
          </p:cNvPr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57884" y="214290"/>
            <a:ext cx="2643174" cy="3143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8" name="Прямоугольник 87"/>
          <p:cNvSpPr/>
          <p:nvPr/>
        </p:nvSpPr>
        <p:spPr>
          <a:xfrm>
            <a:off x="400049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500062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600076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6500826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7000892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7500958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8001024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850109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600076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6500826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7000892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550069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58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2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850109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5500694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6000760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6500826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7000892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7500958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550069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450056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600076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650082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700089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5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800102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550069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6000760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650082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700089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750095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800102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550069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600076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650082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700089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750095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9" name="g-item-id-175" descr="Кратер. Сцена на палестре.">
            <a:hlinkClick r:id="rId2" tooltip="&quot;Показать полный размер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84" y="214290"/>
            <a:ext cx="2643174" cy="3143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8" name="Прямоугольник 87"/>
          <p:cNvSpPr/>
          <p:nvPr/>
        </p:nvSpPr>
        <p:spPr>
          <a:xfrm>
            <a:off x="428596" y="4357694"/>
            <a:ext cx="3286148" cy="21431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 Центр распространения геометрического стиля  в конце «тёмных веков»</a:t>
            </a:r>
            <a:endParaRPr lang="ru-RU" sz="2400" b="1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400049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ы</a:t>
            </a:r>
            <a:endParaRPr lang="ru-RU" sz="24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92919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5929322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6429388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6929454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742952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7929586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8429652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5929322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6429388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692945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5429256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742952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7929586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8429652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5429256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5929322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6429388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6929454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7429520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542925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442912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592932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642938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692945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742952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792958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542925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592932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642938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692945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7429520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792958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542925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592932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642938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692945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742952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9" name="g-item-id-175" descr="Кратер. Сцена на палестре.">
            <a:hlinkClick r:id="rId2" tooltip="&quot;Показать полный размер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84" y="214290"/>
            <a:ext cx="2643174" cy="3143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8" name="Прямоугольник 87"/>
          <p:cNvSpPr/>
          <p:nvPr/>
        </p:nvSpPr>
        <p:spPr>
          <a:xfrm>
            <a:off x="428596" y="4357694"/>
            <a:ext cx="3286148" cy="21431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 Центр распространения геометрического стиля  в конце «тёмных веков»</a:t>
            </a:r>
            <a:endParaRPr lang="ru-RU" sz="2400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392905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ы</a:t>
            </a:r>
            <a:endParaRPr lang="ru-RU" sz="24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92919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5929322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6429388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6929454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7429520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7929586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8429652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5929322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6429388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692945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5429256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742952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7929586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8429652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5429256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5929322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6429388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6929454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7429520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542925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442912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592932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642938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692945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742952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792958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542925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592932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642938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692945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7429520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792958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542925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592932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642938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692945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742952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428596" y="4357694"/>
            <a:ext cx="3286148" cy="21431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 Центр распространения геометрического стиля  в конце «тёмных веков»</a:t>
            </a:r>
            <a:endParaRPr lang="ru-RU" sz="2400" b="1" dirty="0"/>
          </a:p>
        </p:txBody>
      </p:sp>
      <p:pic>
        <p:nvPicPr>
          <p:cNvPr id="91" name="Рисунок 90" descr="http://www.sno.pro1.ru/projects/gallery/var/albums/ceramic/greek/RLTG7_23KAWKJZPX_40Y3.jpg?m=1301634056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8" y="214290"/>
            <a:ext cx="2594709" cy="3257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3" name="Прямоугольник 92"/>
          <p:cNvSpPr/>
          <p:nvPr/>
        </p:nvSpPr>
        <p:spPr>
          <a:xfrm>
            <a:off x="392905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00062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600076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6500826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7000892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7500958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8001024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850109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600076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6500826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7000892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550069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7500958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800102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850109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5500694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6000760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6500826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7000892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7500958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550069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450056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600076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650082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700089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750095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800102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550069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6000760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650082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700089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750095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800102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550069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600076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650082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700089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750095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4" name="Рисунок 93" descr="http://www.sno.pro1.ru/projects/gallery/var/albums/ceramic/greek/D3NUYR3LQ5Y92G_40_403.jpg?m=1301724224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285728"/>
            <a:ext cx="3500430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5" name="Прямоугольник 94"/>
          <p:cNvSpPr/>
          <p:nvPr/>
        </p:nvSpPr>
        <p:spPr>
          <a:xfrm>
            <a:off x="400049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ы</a:t>
            </a:r>
            <a:endParaRPr lang="ru-RU" sz="24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500062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94" name="Прямоугольник 93"/>
          <p:cNvSpPr/>
          <p:nvPr/>
        </p:nvSpPr>
        <p:spPr>
          <a:xfrm>
            <a:off x="6000760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6500826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7000892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</a:t>
            </a:r>
            <a:endParaRPr lang="ru-RU" sz="2400" b="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7500958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8001024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8501090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</a:t>
            </a:r>
            <a:endParaRPr lang="ru-RU" sz="2400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600076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01" name="Прямоугольник 100"/>
          <p:cNvSpPr/>
          <p:nvPr/>
        </p:nvSpPr>
        <p:spPr>
          <a:xfrm>
            <a:off x="6500826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02" name="Прямоугольник 101"/>
          <p:cNvSpPr/>
          <p:nvPr/>
        </p:nvSpPr>
        <p:spPr>
          <a:xfrm>
            <a:off x="7000892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03" name="Прямоугольник 102"/>
          <p:cNvSpPr/>
          <p:nvPr/>
        </p:nvSpPr>
        <p:spPr>
          <a:xfrm>
            <a:off x="550069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58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2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06" name="Прямоугольник 105"/>
          <p:cNvSpPr/>
          <p:nvPr/>
        </p:nvSpPr>
        <p:spPr>
          <a:xfrm>
            <a:off x="850109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07" name="Прямоугольник 106"/>
          <p:cNvSpPr/>
          <p:nvPr/>
        </p:nvSpPr>
        <p:spPr>
          <a:xfrm>
            <a:off x="5500694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08" name="Прямоугольник 107"/>
          <p:cNvSpPr/>
          <p:nvPr/>
        </p:nvSpPr>
        <p:spPr>
          <a:xfrm>
            <a:off x="6000760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09" name="Прямоугольник 108"/>
          <p:cNvSpPr/>
          <p:nvPr/>
        </p:nvSpPr>
        <p:spPr>
          <a:xfrm>
            <a:off x="6500826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0" name="Прямоугольник 109"/>
          <p:cNvSpPr/>
          <p:nvPr/>
        </p:nvSpPr>
        <p:spPr>
          <a:xfrm>
            <a:off x="7000892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1" name="Прямоугольник 110"/>
          <p:cNvSpPr/>
          <p:nvPr/>
        </p:nvSpPr>
        <p:spPr>
          <a:xfrm>
            <a:off x="7500958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2" name="Прямоугольник 111"/>
          <p:cNvSpPr/>
          <p:nvPr/>
        </p:nvSpPr>
        <p:spPr>
          <a:xfrm>
            <a:off x="550069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3" name="Прямоугольник 112"/>
          <p:cNvSpPr/>
          <p:nvPr/>
        </p:nvSpPr>
        <p:spPr>
          <a:xfrm>
            <a:off x="450056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4" name="Прямоугольник 113"/>
          <p:cNvSpPr/>
          <p:nvPr/>
        </p:nvSpPr>
        <p:spPr>
          <a:xfrm>
            <a:off x="600076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5" name="Прямоугольник 114"/>
          <p:cNvSpPr/>
          <p:nvPr/>
        </p:nvSpPr>
        <p:spPr>
          <a:xfrm>
            <a:off x="650082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6" name="Прямоугольник 115"/>
          <p:cNvSpPr/>
          <p:nvPr/>
        </p:nvSpPr>
        <p:spPr>
          <a:xfrm>
            <a:off x="700089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5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8" name="Прямоугольник 117"/>
          <p:cNvSpPr/>
          <p:nvPr/>
        </p:nvSpPr>
        <p:spPr>
          <a:xfrm>
            <a:off x="800102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9" name="Прямоугольник 118"/>
          <p:cNvSpPr/>
          <p:nvPr/>
        </p:nvSpPr>
        <p:spPr>
          <a:xfrm>
            <a:off x="550069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0" name="Прямоугольник 119"/>
          <p:cNvSpPr/>
          <p:nvPr/>
        </p:nvSpPr>
        <p:spPr>
          <a:xfrm>
            <a:off x="6000760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1" name="Прямоугольник 120"/>
          <p:cNvSpPr/>
          <p:nvPr/>
        </p:nvSpPr>
        <p:spPr>
          <a:xfrm>
            <a:off x="650082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2" name="Прямоугольник 121"/>
          <p:cNvSpPr/>
          <p:nvPr/>
        </p:nvSpPr>
        <p:spPr>
          <a:xfrm>
            <a:off x="700089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3" name="Прямоугольник 122"/>
          <p:cNvSpPr/>
          <p:nvPr/>
        </p:nvSpPr>
        <p:spPr>
          <a:xfrm>
            <a:off x="750095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4" name="Прямоугольник 123"/>
          <p:cNvSpPr/>
          <p:nvPr/>
        </p:nvSpPr>
        <p:spPr>
          <a:xfrm>
            <a:off x="800102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5" name="Прямоугольник 124"/>
          <p:cNvSpPr/>
          <p:nvPr/>
        </p:nvSpPr>
        <p:spPr>
          <a:xfrm>
            <a:off x="550069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6" name="Прямоугольник 125"/>
          <p:cNvSpPr/>
          <p:nvPr/>
        </p:nvSpPr>
        <p:spPr>
          <a:xfrm>
            <a:off x="600076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7" name="Прямоугольник 126"/>
          <p:cNvSpPr/>
          <p:nvPr/>
        </p:nvSpPr>
        <p:spPr>
          <a:xfrm>
            <a:off x="650082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8" name="Прямоугольник 127"/>
          <p:cNvSpPr/>
          <p:nvPr/>
        </p:nvSpPr>
        <p:spPr>
          <a:xfrm>
            <a:off x="700089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9" name="Прямоугольник 128"/>
          <p:cNvSpPr/>
          <p:nvPr/>
        </p:nvSpPr>
        <p:spPr>
          <a:xfrm>
            <a:off x="750095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88" name="Прямоугольник 87"/>
          <p:cNvSpPr/>
          <p:nvPr/>
        </p:nvSpPr>
        <p:spPr>
          <a:xfrm>
            <a:off x="428596" y="4357694"/>
            <a:ext cx="3286148" cy="21431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 Центр распространения геометрического стиля  в конце «тёмных веков»</a:t>
            </a:r>
            <a:endParaRPr lang="ru-RU" sz="2400" b="1" dirty="0"/>
          </a:p>
        </p:txBody>
      </p:sp>
      <p:pic>
        <p:nvPicPr>
          <p:cNvPr id="89" name="Рисунок 88" descr="http://www.sno.pro1.ru/projects/gallery/var/albums/ceramic/greek/RLTG7_23KAWKJZPX_40Y3.jpg?m=1301634056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8" y="214290"/>
            <a:ext cx="2594709" cy="3257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1" name="Прямоугольник 90"/>
          <p:cNvSpPr/>
          <p:nvPr/>
        </p:nvSpPr>
        <p:spPr>
          <a:xfrm>
            <a:off x="400049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ы</a:t>
            </a:r>
            <a:endParaRPr lang="ru-RU" sz="24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92919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94" name="Прямоугольник 93"/>
          <p:cNvSpPr/>
          <p:nvPr/>
        </p:nvSpPr>
        <p:spPr>
          <a:xfrm>
            <a:off x="5929322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6429388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6929454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</a:t>
            </a:r>
            <a:endParaRPr lang="ru-RU" sz="2400" b="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7429520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7929586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8429652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</a:t>
            </a:r>
            <a:endParaRPr lang="ru-RU" sz="2400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5929322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01" name="Прямоугольник 100"/>
          <p:cNvSpPr/>
          <p:nvPr/>
        </p:nvSpPr>
        <p:spPr>
          <a:xfrm>
            <a:off x="6429388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02" name="Прямоугольник 101"/>
          <p:cNvSpPr/>
          <p:nvPr/>
        </p:nvSpPr>
        <p:spPr>
          <a:xfrm>
            <a:off x="6929454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03" name="Прямоугольник 102"/>
          <p:cNvSpPr/>
          <p:nvPr/>
        </p:nvSpPr>
        <p:spPr>
          <a:xfrm>
            <a:off x="5429256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04" name="Прямоугольник 103"/>
          <p:cNvSpPr/>
          <p:nvPr/>
        </p:nvSpPr>
        <p:spPr>
          <a:xfrm>
            <a:off x="7429520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05" name="Прямоугольник 104"/>
          <p:cNvSpPr/>
          <p:nvPr/>
        </p:nvSpPr>
        <p:spPr>
          <a:xfrm>
            <a:off x="7929586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06" name="Прямоугольник 105"/>
          <p:cNvSpPr/>
          <p:nvPr/>
        </p:nvSpPr>
        <p:spPr>
          <a:xfrm>
            <a:off x="8429652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07" name="Прямоугольник 106"/>
          <p:cNvSpPr/>
          <p:nvPr/>
        </p:nvSpPr>
        <p:spPr>
          <a:xfrm>
            <a:off x="5429256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08" name="Прямоугольник 107"/>
          <p:cNvSpPr/>
          <p:nvPr/>
        </p:nvSpPr>
        <p:spPr>
          <a:xfrm>
            <a:off x="5929322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09" name="Прямоугольник 108"/>
          <p:cNvSpPr/>
          <p:nvPr/>
        </p:nvSpPr>
        <p:spPr>
          <a:xfrm>
            <a:off x="6429388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0" name="Прямоугольник 109"/>
          <p:cNvSpPr/>
          <p:nvPr/>
        </p:nvSpPr>
        <p:spPr>
          <a:xfrm>
            <a:off x="6929454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1" name="Прямоугольник 110"/>
          <p:cNvSpPr/>
          <p:nvPr/>
        </p:nvSpPr>
        <p:spPr>
          <a:xfrm>
            <a:off x="7429520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2" name="Прямоугольник 111"/>
          <p:cNvSpPr/>
          <p:nvPr/>
        </p:nvSpPr>
        <p:spPr>
          <a:xfrm>
            <a:off x="542925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3" name="Прямоугольник 112"/>
          <p:cNvSpPr/>
          <p:nvPr/>
        </p:nvSpPr>
        <p:spPr>
          <a:xfrm>
            <a:off x="442912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4" name="Прямоугольник 113"/>
          <p:cNvSpPr/>
          <p:nvPr/>
        </p:nvSpPr>
        <p:spPr>
          <a:xfrm>
            <a:off x="592932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5" name="Прямоугольник 114"/>
          <p:cNvSpPr/>
          <p:nvPr/>
        </p:nvSpPr>
        <p:spPr>
          <a:xfrm>
            <a:off x="642938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6" name="Прямоугольник 115"/>
          <p:cNvSpPr/>
          <p:nvPr/>
        </p:nvSpPr>
        <p:spPr>
          <a:xfrm>
            <a:off x="692945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7" name="Прямоугольник 116"/>
          <p:cNvSpPr/>
          <p:nvPr/>
        </p:nvSpPr>
        <p:spPr>
          <a:xfrm>
            <a:off x="742952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8" name="Прямоугольник 117"/>
          <p:cNvSpPr/>
          <p:nvPr/>
        </p:nvSpPr>
        <p:spPr>
          <a:xfrm>
            <a:off x="792958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9" name="Прямоугольник 118"/>
          <p:cNvSpPr/>
          <p:nvPr/>
        </p:nvSpPr>
        <p:spPr>
          <a:xfrm>
            <a:off x="542925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0" name="Прямоугольник 119"/>
          <p:cNvSpPr/>
          <p:nvPr/>
        </p:nvSpPr>
        <p:spPr>
          <a:xfrm>
            <a:off x="592932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1" name="Прямоугольник 120"/>
          <p:cNvSpPr/>
          <p:nvPr/>
        </p:nvSpPr>
        <p:spPr>
          <a:xfrm>
            <a:off x="642938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2" name="Прямоугольник 121"/>
          <p:cNvSpPr/>
          <p:nvPr/>
        </p:nvSpPr>
        <p:spPr>
          <a:xfrm>
            <a:off x="692945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3" name="Прямоугольник 122"/>
          <p:cNvSpPr/>
          <p:nvPr/>
        </p:nvSpPr>
        <p:spPr>
          <a:xfrm>
            <a:off x="7429520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4" name="Прямоугольник 123"/>
          <p:cNvSpPr/>
          <p:nvPr/>
        </p:nvSpPr>
        <p:spPr>
          <a:xfrm>
            <a:off x="792958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5" name="Прямоугольник 124"/>
          <p:cNvSpPr/>
          <p:nvPr/>
        </p:nvSpPr>
        <p:spPr>
          <a:xfrm>
            <a:off x="542925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6" name="Прямоугольник 125"/>
          <p:cNvSpPr/>
          <p:nvPr/>
        </p:nvSpPr>
        <p:spPr>
          <a:xfrm>
            <a:off x="592932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7" name="Прямоугольник 126"/>
          <p:cNvSpPr/>
          <p:nvPr/>
        </p:nvSpPr>
        <p:spPr>
          <a:xfrm>
            <a:off x="642938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8" name="Прямоугольник 127"/>
          <p:cNvSpPr/>
          <p:nvPr/>
        </p:nvSpPr>
        <p:spPr>
          <a:xfrm>
            <a:off x="692945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9" name="Прямоугольник 128"/>
          <p:cNvSpPr/>
          <p:nvPr/>
        </p:nvSpPr>
        <p:spPr>
          <a:xfrm>
            <a:off x="742952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88" name="Прямоугольник 87"/>
          <p:cNvSpPr/>
          <p:nvPr/>
        </p:nvSpPr>
        <p:spPr>
          <a:xfrm>
            <a:off x="428596" y="4357694"/>
            <a:ext cx="3286148" cy="21431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 Центр распространения геометрического стиля  в конце «тёмных веков»</a:t>
            </a:r>
            <a:endParaRPr lang="ru-RU" sz="2400" b="1" dirty="0"/>
          </a:p>
        </p:txBody>
      </p:sp>
      <p:pic>
        <p:nvPicPr>
          <p:cNvPr id="89" name="Рисунок 88" descr="http://www.antic-art.ru/data/greece_archaic/42_ariball/151_mainfoto_05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0694" y="214290"/>
            <a:ext cx="2794674" cy="31956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1" name="Прямоугольник 90"/>
          <p:cNvSpPr/>
          <p:nvPr/>
        </p:nvSpPr>
        <p:spPr>
          <a:xfrm>
            <a:off x="392905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ы</a:t>
            </a:r>
            <a:endParaRPr lang="ru-RU" sz="24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92919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94" name="Прямоугольник 93"/>
          <p:cNvSpPr/>
          <p:nvPr/>
        </p:nvSpPr>
        <p:spPr>
          <a:xfrm>
            <a:off x="5929322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6429388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6929454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</a:t>
            </a:r>
            <a:endParaRPr lang="ru-RU" sz="2400" b="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7429520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7929586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8429652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</a:t>
            </a:r>
            <a:endParaRPr lang="ru-RU" sz="2400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5929322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6429388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6929454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</a:t>
            </a:r>
            <a:endParaRPr lang="ru-RU" sz="2400" b="1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5429256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7429520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7929586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429652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5429256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08" name="Прямоугольник 107"/>
          <p:cNvSpPr/>
          <p:nvPr/>
        </p:nvSpPr>
        <p:spPr>
          <a:xfrm>
            <a:off x="5929322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09" name="Прямоугольник 108"/>
          <p:cNvSpPr/>
          <p:nvPr/>
        </p:nvSpPr>
        <p:spPr>
          <a:xfrm>
            <a:off x="6429388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0" name="Прямоугольник 109"/>
          <p:cNvSpPr/>
          <p:nvPr/>
        </p:nvSpPr>
        <p:spPr>
          <a:xfrm>
            <a:off x="6929454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1" name="Прямоугольник 110"/>
          <p:cNvSpPr/>
          <p:nvPr/>
        </p:nvSpPr>
        <p:spPr>
          <a:xfrm>
            <a:off x="7429520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2" name="Прямоугольник 111"/>
          <p:cNvSpPr/>
          <p:nvPr/>
        </p:nvSpPr>
        <p:spPr>
          <a:xfrm>
            <a:off x="542925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3" name="Прямоугольник 112"/>
          <p:cNvSpPr/>
          <p:nvPr/>
        </p:nvSpPr>
        <p:spPr>
          <a:xfrm>
            <a:off x="442912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4" name="Прямоугольник 113"/>
          <p:cNvSpPr/>
          <p:nvPr/>
        </p:nvSpPr>
        <p:spPr>
          <a:xfrm>
            <a:off x="592932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5" name="Прямоугольник 114"/>
          <p:cNvSpPr/>
          <p:nvPr/>
        </p:nvSpPr>
        <p:spPr>
          <a:xfrm>
            <a:off x="642938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6" name="Прямоугольник 115"/>
          <p:cNvSpPr/>
          <p:nvPr/>
        </p:nvSpPr>
        <p:spPr>
          <a:xfrm>
            <a:off x="692945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7" name="Прямоугольник 116"/>
          <p:cNvSpPr/>
          <p:nvPr/>
        </p:nvSpPr>
        <p:spPr>
          <a:xfrm>
            <a:off x="742952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8" name="Прямоугольник 117"/>
          <p:cNvSpPr/>
          <p:nvPr/>
        </p:nvSpPr>
        <p:spPr>
          <a:xfrm>
            <a:off x="792958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9" name="Прямоугольник 118"/>
          <p:cNvSpPr/>
          <p:nvPr/>
        </p:nvSpPr>
        <p:spPr>
          <a:xfrm>
            <a:off x="542925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0" name="Прямоугольник 119"/>
          <p:cNvSpPr/>
          <p:nvPr/>
        </p:nvSpPr>
        <p:spPr>
          <a:xfrm>
            <a:off x="592932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1" name="Прямоугольник 120"/>
          <p:cNvSpPr/>
          <p:nvPr/>
        </p:nvSpPr>
        <p:spPr>
          <a:xfrm>
            <a:off x="642938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2" name="Прямоугольник 121"/>
          <p:cNvSpPr/>
          <p:nvPr/>
        </p:nvSpPr>
        <p:spPr>
          <a:xfrm>
            <a:off x="692945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3" name="Прямоугольник 122"/>
          <p:cNvSpPr/>
          <p:nvPr/>
        </p:nvSpPr>
        <p:spPr>
          <a:xfrm>
            <a:off x="7429520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4" name="Прямоугольник 123"/>
          <p:cNvSpPr/>
          <p:nvPr/>
        </p:nvSpPr>
        <p:spPr>
          <a:xfrm>
            <a:off x="792958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5" name="Прямоугольник 124"/>
          <p:cNvSpPr/>
          <p:nvPr/>
        </p:nvSpPr>
        <p:spPr>
          <a:xfrm>
            <a:off x="542925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6" name="Прямоугольник 125"/>
          <p:cNvSpPr/>
          <p:nvPr/>
        </p:nvSpPr>
        <p:spPr>
          <a:xfrm>
            <a:off x="592932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7" name="Прямоугольник 126"/>
          <p:cNvSpPr/>
          <p:nvPr/>
        </p:nvSpPr>
        <p:spPr>
          <a:xfrm>
            <a:off x="642938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8" name="Прямоугольник 127"/>
          <p:cNvSpPr/>
          <p:nvPr/>
        </p:nvSpPr>
        <p:spPr>
          <a:xfrm>
            <a:off x="692945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9" name="Прямоугольник 128"/>
          <p:cNvSpPr/>
          <p:nvPr/>
        </p:nvSpPr>
        <p:spPr>
          <a:xfrm>
            <a:off x="742952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88" name="Прямоугольник 87"/>
          <p:cNvSpPr/>
          <p:nvPr/>
        </p:nvSpPr>
        <p:spPr>
          <a:xfrm>
            <a:off x="428596" y="4357694"/>
            <a:ext cx="3286148" cy="21431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 Центр распространения геометрического стиля  в конце «тёмных веков»</a:t>
            </a:r>
            <a:endParaRPr lang="ru-RU" sz="2400" b="1" dirty="0"/>
          </a:p>
        </p:txBody>
      </p:sp>
      <p:pic>
        <p:nvPicPr>
          <p:cNvPr id="89" name="Рисунок 88" descr="http://www.antic-art.ru/data/greece_archaic/42_ariball/151_mainfoto_05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29256" y="214290"/>
            <a:ext cx="2794674" cy="31956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0" name="Прямоугольник 89"/>
          <p:cNvSpPr/>
          <p:nvPr/>
        </p:nvSpPr>
        <p:spPr>
          <a:xfrm>
            <a:off x="392905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ы</a:t>
            </a:r>
            <a:endParaRPr lang="ru-RU" sz="24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92919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94" name="Прямоугольник 93"/>
          <p:cNvSpPr/>
          <p:nvPr/>
        </p:nvSpPr>
        <p:spPr>
          <a:xfrm>
            <a:off x="5929322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6429388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6929454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</a:t>
            </a:r>
            <a:endParaRPr lang="ru-RU" sz="2400" b="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7429520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7929586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8429652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</a:t>
            </a:r>
            <a:endParaRPr lang="ru-RU" sz="2400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5929322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6429388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6929454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</a:t>
            </a:r>
            <a:endParaRPr lang="ru-RU" sz="2400" b="1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5429256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7429520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7929586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429652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5429256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08" name="Прямоугольник 107"/>
          <p:cNvSpPr/>
          <p:nvPr/>
        </p:nvSpPr>
        <p:spPr>
          <a:xfrm>
            <a:off x="5929322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09" name="Прямоугольник 108"/>
          <p:cNvSpPr/>
          <p:nvPr/>
        </p:nvSpPr>
        <p:spPr>
          <a:xfrm>
            <a:off x="6429388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0" name="Прямоугольник 109"/>
          <p:cNvSpPr/>
          <p:nvPr/>
        </p:nvSpPr>
        <p:spPr>
          <a:xfrm>
            <a:off x="6929454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1" name="Прямоугольник 110"/>
          <p:cNvSpPr/>
          <p:nvPr/>
        </p:nvSpPr>
        <p:spPr>
          <a:xfrm>
            <a:off x="7429520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2" name="Прямоугольник 111"/>
          <p:cNvSpPr/>
          <p:nvPr/>
        </p:nvSpPr>
        <p:spPr>
          <a:xfrm>
            <a:off x="542925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3" name="Прямоугольник 112"/>
          <p:cNvSpPr/>
          <p:nvPr/>
        </p:nvSpPr>
        <p:spPr>
          <a:xfrm>
            <a:off x="442912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4" name="Прямоугольник 113"/>
          <p:cNvSpPr/>
          <p:nvPr/>
        </p:nvSpPr>
        <p:spPr>
          <a:xfrm>
            <a:off x="592932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5" name="Прямоугольник 114"/>
          <p:cNvSpPr/>
          <p:nvPr/>
        </p:nvSpPr>
        <p:spPr>
          <a:xfrm>
            <a:off x="642938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6" name="Прямоугольник 115"/>
          <p:cNvSpPr/>
          <p:nvPr/>
        </p:nvSpPr>
        <p:spPr>
          <a:xfrm>
            <a:off x="692945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7" name="Прямоугольник 116"/>
          <p:cNvSpPr/>
          <p:nvPr/>
        </p:nvSpPr>
        <p:spPr>
          <a:xfrm>
            <a:off x="742952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8" name="Прямоугольник 117"/>
          <p:cNvSpPr/>
          <p:nvPr/>
        </p:nvSpPr>
        <p:spPr>
          <a:xfrm>
            <a:off x="792958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9" name="Прямоугольник 118"/>
          <p:cNvSpPr/>
          <p:nvPr/>
        </p:nvSpPr>
        <p:spPr>
          <a:xfrm>
            <a:off x="542925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0" name="Прямоугольник 119"/>
          <p:cNvSpPr/>
          <p:nvPr/>
        </p:nvSpPr>
        <p:spPr>
          <a:xfrm>
            <a:off x="592932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1" name="Прямоугольник 120"/>
          <p:cNvSpPr/>
          <p:nvPr/>
        </p:nvSpPr>
        <p:spPr>
          <a:xfrm>
            <a:off x="642938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2" name="Прямоугольник 121"/>
          <p:cNvSpPr/>
          <p:nvPr/>
        </p:nvSpPr>
        <p:spPr>
          <a:xfrm>
            <a:off x="692945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3" name="Прямоугольник 122"/>
          <p:cNvSpPr/>
          <p:nvPr/>
        </p:nvSpPr>
        <p:spPr>
          <a:xfrm>
            <a:off x="7429520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4" name="Прямоугольник 123"/>
          <p:cNvSpPr/>
          <p:nvPr/>
        </p:nvSpPr>
        <p:spPr>
          <a:xfrm>
            <a:off x="792958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5" name="Прямоугольник 124"/>
          <p:cNvSpPr/>
          <p:nvPr/>
        </p:nvSpPr>
        <p:spPr>
          <a:xfrm>
            <a:off x="542925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6" name="Прямоугольник 125"/>
          <p:cNvSpPr/>
          <p:nvPr/>
        </p:nvSpPr>
        <p:spPr>
          <a:xfrm>
            <a:off x="592932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7" name="Прямоугольник 126"/>
          <p:cNvSpPr/>
          <p:nvPr/>
        </p:nvSpPr>
        <p:spPr>
          <a:xfrm>
            <a:off x="642938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8" name="Прямоугольник 127"/>
          <p:cNvSpPr/>
          <p:nvPr/>
        </p:nvSpPr>
        <p:spPr>
          <a:xfrm>
            <a:off x="692945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9" name="Прямоугольник 128"/>
          <p:cNvSpPr/>
          <p:nvPr/>
        </p:nvSpPr>
        <p:spPr>
          <a:xfrm>
            <a:off x="742952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88" name="Прямоугольник 87"/>
          <p:cNvSpPr/>
          <p:nvPr/>
        </p:nvSpPr>
        <p:spPr>
          <a:xfrm>
            <a:off x="428596" y="4357694"/>
            <a:ext cx="3286148" cy="21431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 Центр распространения геометрического стиля  в конце «тёмных веков»</a:t>
            </a:r>
            <a:endParaRPr lang="ru-RU" sz="2400" b="1" dirty="0"/>
          </a:p>
        </p:txBody>
      </p:sp>
      <p:pic>
        <p:nvPicPr>
          <p:cNvPr id="93" name="g-item-id-189" descr="Лекиф">
            <a:hlinkClick r:id="rId2" tooltip="&quot;Показать полный размер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70" y="428604"/>
            <a:ext cx="2733665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0" name="Прямоугольник 129"/>
          <p:cNvSpPr/>
          <p:nvPr/>
        </p:nvSpPr>
        <p:spPr>
          <a:xfrm>
            <a:off x="392905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ы</a:t>
            </a:r>
            <a:endParaRPr lang="ru-RU" sz="24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85775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94" name="Прямоугольник 93"/>
          <p:cNvSpPr/>
          <p:nvPr/>
        </p:nvSpPr>
        <p:spPr>
          <a:xfrm>
            <a:off x="5857884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6357950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6858016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</a:t>
            </a:r>
            <a:endParaRPr lang="ru-RU" sz="2400" b="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7358082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7858148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8358214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</a:t>
            </a:r>
            <a:endParaRPr lang="ru-RU" sz="2400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5857884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6357950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6858016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</a:t>
            </a:r>
            <a:endParaRPr lang="ru-RU" sz="2400" b="1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5357818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7358082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7858148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358214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5357818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5857884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6357950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6858016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7358082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535781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3" name="Прямоугольник 112"/>
          <p:cNvSpPr/>
          <p:nvPr/>
        </p:nvSpPr>
        <p:spPr>
          <a:xfrm>
            <a:off x="435768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4" name="Прямоугольник 113"/>
          <p:cNvSpPr/>
          <p:nvPr/>
        </p:nvSpPr>
        <p:spPr>
          <a:xfrm>
            <a:off x="585788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5" name="Прямоугольник 114"/>
          <p:cNvSpPr/>
          <p:nvPr/>
        </p:nvSpPr>
        <p:spPr>
          <a:xfrm>
            <a:off x="635795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6" name="Прямоугольник 115"/>
          <p:cNvSpPr/>
          <p:nvPr/>
        </p:nvSpPr>
        <p:spPr>
          <a:xfrm>
            <a:off x="685801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7" name="Прямоугольник 116"/>
          <p:cNvSpPr/>
          <p:nvPr/>
        </p:nvSpPr>
        <p:spPr>
          <a:xfrm>
            <a:off x="735808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8" name="Прямоугольник 117"/>
          <p:cNvSpPr/>
          <p:nvPr/>
        </p:nvSpPr>
        <p:spPr>
          <a:xfrm>
            <a:off x="785814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9" name="Прямоугольник 118"/>
          <p:cNvSpPr/>
          <p:nvPr/>
        </p:nvSpPr>
        <p:spPr>
          <a:xfrm>
            <a:off x="535781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0" name="Прямоугольник 119"/>
          <p:cNvSpPr/>
          <p:nvPr/>
        </p:nvSpPr>
        <p:spPr>
          <a:xfrm>
            <a:off x="585788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1" name="Прямоугольник 120"/>
          <p:cNvSpPr/>
          <p:nvPr/>
        </p:nvSpPr>
        <p:spPr>
          <a:xfrm>
            <a:off x="6357950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2" name="Прямоугольник 121"/>
          <p:cNvSpPr/>
          <p:nvPr/>
        </p:nvSpPr>
        <p:spPr>
          <a:xfrm>
            <a:off x="685801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3" name="Прямоугольник 122"/>
          <p:cNvSpPr/>
          <p:nvPr/>
        </p:nvSpPr>
        <p:spPr>
          <a:xfrm>
            <a:off x="735808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4" name="Прямоугольник 123"/>
          <p:cNvSpPr/>
          <p:nvPr/>
        </p:nvSpPr>
        <p:spPr>
          <a:xfrm>
            <a:off x="785814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5" name="Прямоугольник 124"/>
          <p:cNvSpPr/>
          <p:nvPr/>
        </p:nvSpPr>
        <p:spPr>
          <a:xfrm>
            <a:off x="535781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6" name="Прямоугольник 125"/>
          <p:cNvSpPr/>
          <p:nvPr/>
        </p:nvSpPr>
        <p:spPr>
          <a:xfrm>
            <a:off x="585788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7" name="Прямоугольник 126"/>
          <p:cNvSpPr/>
          <p:nvPr/>
        </p:nvSpPr>
        <p:spPr>
          <a:xfrm>
            <a:off x="635795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8" name="Прямоугольник 127"/>
          <p:cNvSpPr/>
          <p:nvPr/>
        </p:nvSpPr>
        <p:spPr>
          <a:xfrm>
            <a:off x="685801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9" name="Прямоугольник 128"/>
          <p:cNvSpPr/>
          <p:nvPr/>
        </p:nvSpPr>
        <p:spPr>
          <a:xfrm>
            <a:off x="735808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88" name="Прямоугольник 87"/>
          <p:cNvSpPr/>
          <p:nvPr/>
        </p:nvSpPr>
        <p:spPr>
          <a:xfrm>
            <a:off x="428596" y="4357694"/>
            <a:ext cx="3286148" cy="21431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 Центр распространения геометрического стиля  в конце «тёмных веков»</a:t>
            </a:r>
            <a:endParaRPr lang="ru-RU" sz="2400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385762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pic>
        <p:nvPicPr>
          <p:cNvPr id="93" name="g-item-id-189" descr="Лекиф">
            <a:hlinkClick r:id="rId2" tooltip="&quot;Показать полный размер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70" y="428604"/>
            <a:ext cx="2733665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ы</a:t>
            </a:r>
            <a:endParaRPr lang="ru-RU" sz="24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929190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94" name="Прямоугольник 93"/>
          <p:cNvSpPr/>
          <p:nvPr/>
        </p:nvSpPr>
        <p:spPr>
          <a:xfrm>
            <a:off x="5929322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6429388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6929454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</a:t>
            </a:r>
            <a:endParaRPr lang="ru-RU" sz="2400" b="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7429520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7929586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8429652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</a:t>
            </a:r>
            <a:endParaRPr lang="ru-RU" sz="2400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5929322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6429388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6929454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</a:t>
            </a:r>
            <a:endParaRPr lang="ru-RU" sz="2400" b="1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5429256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7429520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7929586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429652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5429256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5929322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6429388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6929454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7429520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5429256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3" name="Прямоугольник 112"/>
          <p:cNvSpPr/>
          <p:nvPr/>
        </p:nvSpPr>
        <p:spPr>
          <a:xfrm>
            <a:off x="4429124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4" name="Прямоугольник 113"/>
          <p:cNvSpPr/>
          <p:nvPr/>
        </p:nvSpPr>
        <p:spPr>
          <a:xfrm>
            <a:off x="5929322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5" name="Прямоугольник 114"/>
          <p:cNvSpPr/>
          <p:nvPr/>
        </p:nvSpPr>
        <p:spPr>
          <a:xfrm>
            <a:off x="6429388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6" name="Прямоугольник 115"/>
          <p:cNvSpPr/>
          <p:nvPr/>
        </p:nvSpPr>
        <p:spPr>
          <a:xfrm>
            <a:off x="6929454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7" name="Прямоугольник 116"/>
          <p:cNvSpPr/>
          <p:nvPr/>
        </p:nvSpPr>
        <p:spPr>
          <a:xfrm>
            <a:off x="7429520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8" name="Прямоугольник 117"/>
          <p:cNvSpPr/>
          <p:nvPr/>
        </p:nvSpPr>
        <p:spPr>
          <a:xfrm>
            <a:off x="7929586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19" name="Прямоугольник 118"/>
          <p:cNvSpPr/>
          <p:nvPr/>
        </p:nvSpPr>
        <p:spPr>
          <a:xfrm>
            <a:off x="542925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0" name="Прямоугольник 119"/>
          <p:cNvSpPr/>
          <p:nvPr/>
        </p:nvSpPr>
        <p:spPr>
          <a:xfrm>
            <a:off x="592932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1" name="Прямоугольник 120"/>
          <p:cNvSpPr/>
          <p:nvPr/>
        </p:nvSpPr>
        <p:spPr>
          <a:xfrm>
            <a:off x="642938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2" name="Прямоугольник 121"/>
          <p:cNvSpPr/>
          <p:nvPr/>
        </p:nvSpPr>
        <p:spPr>
          <a:xfrm>
            <a:off x="692945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3" name="Прямоугольник 122"/>
          <p:cNvSpPr/>
          <p:nvPr/>
        </p:nvSpPr>
        <p:spPr>
          <a:xfrm>
            <a:off x="7429520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4" name="Прямоугольник 123"/>
          <p:cNvSpPr/>
          <p:nvPr/>
        </p:nvSpPr>
        <p:spPr>
          <a:xfrm>
            <a:off x="792958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5" name="Прямоугольник 124"/>
          <p:cNvSpPr/>
          <p:nvPr/>
        </p:nvSpPr>
        <p:spPr>
          <a:xfrm>
            <a:off x="542925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6" name="Прямоугольник 125"/>
          <p:cNvSpPr/>
          <p:nvPr/>
        </p:nvSpPr>
        <p:spPr>
          <a:xfrm>
            <a:off x="592932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7" name="Прямоугольник 126"/>
          <p:cNvSpPr/>
          <p:nvPr/>
        </p:nvSpPr>
        <p:spPr>
          <a:xfrm>
            <a:off x="642938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8" name="Прямоугольник 127"/>
          <p:cNvSpPr/>
          <p:nvPr/>
        </p:nvSpPr>
        <p:spPr>
          <a:xfrm>
            <a:off x="692945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9" name="Прямоугольник 128"/>
          <p:cNvSpPr/>
          <p:nvPr/>
        </p:nvSpPr>
        <p:spPr>
          <a:xfrm>
            <a:off x="742952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88" name="Прямоугольник 87"/>
          <p:cNvSpPr/>
          <p:nvPr/>
        </p:nvSpPr>
        <p:spPr>
          <a:xfrm>
            <a:off x="428596" y="4357694"/>
            <a:ext cx="3286148" cy="21431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 Какую глину использовали для прорисовки силуэтов в чернофигурном стили вазописи</a:t>
            </a:r>
            <a:endParaRPr lang="ru-RU" sz="2400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3929058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pic>
        <p:nvPicPr>
          <p:cNvPr id="91" name="g-item-id-189" descr="Лекиф">
            <a:hlinkClick r:id="rId2" tooltip="&quot;Показать полный размер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70" y="428604"/>
            <a:ext cx="2733665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ы</a:t>
            </a:r>
            <a:endParaRPr lang="ru-RU" sz="24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929190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я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5929322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6429388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6929454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</a:t>
            </a:r>
            <a:endParaRPr lang="ru-RU" sz="2400" b="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7429520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7929586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8429652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</a:t>
            </a:r>
            <a:endParaRPr lang="ru-RU" sz="2400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5929322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6429388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6929454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</a:t>
            </a:r>
            <a:endParaRPr lang="ru-RU" sz="2400" b="1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5429256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7429520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7929586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429652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5429256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5929322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6429388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6929454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7429520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5429256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н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4429124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л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5929322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ц</a:t>
            </a:r>
            <a:endParaRPr lang="ru-RU" sz="2400" b="1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429388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6929454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7429520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7929586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</a:t>
            </a:r>
            <a:endParaRPr lang="ru-RU" sz="2400" b="1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542925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0" name="Прямоугольник 119"/>
          <p:cNvSpPr/>
          <p:nvPr/>
        </p:nvSpPr>
        <p:spPr>
          <a:xfrm>
            <a:off x="592932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1" name="Прямоугольник 120"/>
          <p:cNvSpPr/>
          <p:nvPr/>
        </p:nvSpPr>
        <p:spPr>
          <a:xfrm>
            <a:off x="642938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2" name="Прямоугольник 121"/>
          <p:cNvSpPr/>
          <p:nvPr/>
        </p:nvSpPr>
        <p:spPr>
          <a:xfrm>
            <a:off x="692945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3" name="Прямоугольник 122"/>
          <p:cNvSpPr/>
          <p:nvPr/>
        </p:nvSpPr>
        <p:spPr>
          <a:xfrm>
            <a:off x="7429520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4" name="Прямоугольник 123"/>
          <p:cNvSpPr/>
          <p:nvPr/>
        </p:nvSpPr>
        <p:spPr>
          <a:xfrm>
            <a:off x="792958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5" name="Прямоугольник 124"/>
          <p:cNvSpPr/>
          <p:nvPr/>
        </p:nvSpPr>
        <p:spPr>
          <a:xfrm>
            <a:off x="542925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6" name="Прямоугольник 125"/>
          <p:cNvSpPr/>
          <p:nvPr/>
        </p:nvSpPr>
        <p:spPr>
          <a:xfrm>
            <a:off x="592932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7" name="Прямоугольник 126"/>
          <p:cNvSpPr/>
          <p:nvPr/>
        </p:nvSpPr>
        <p:spPr>
          <a:xfrm>
            <a:off x="642938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8" name="Прямоугольник 127"/>
          <p:cNvSpPr/>
          <p:nvPr/>
        </p:nvSpPr>
        <p:spPr>
          <a:xfrm>
            <a:off x="692945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9" name="Прямоугольник 128"/>
          <p:cNvSpPr/>
          <p:nvPr/>
        </p:nvSpPr>
        <p:spPr>
          <a:xfrm>
            <a:off x="742952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88" name="Прямоугольник 87"/>
          <p:cNvSpPr/>
          <p:nvPr/>
        </p:nvSpPr>
        <p:spPr>
          <a:xfrm>
            <a:off x="428596" y="4357694"/>
            <a:ext cx="3286148" cy="21431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 Какую глину использовали для прорисовки силуэтов в чернофигурном стили вазописи</a:t>
            </a:r>
            <a:endParaRPr lang="ru-RU" sz="2400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3929058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pic>
        <p:nvPicPr>
          <p:cNvPr id="91" name="g-item-id-189" descr="Лекиф">
            <a:hlinkClick r:id="rId2" tooltip="&quot;Показать полный размер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70" y="428604"/>
            <a:ext cx="2733665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ы</a:t>
            </a:r>
            <a:endParaRPr lang="ru-RU" sz="24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929190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я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5929322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6429388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6929454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</a:t>
            </a:r>
            <a:endParaRPr lang="ru-RU" sz="2400" b="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7429520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7929586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8429652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</a:t>
            </a:r>
            <a:endParaRPr lang="ru-RU" sz="2400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5929322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6429388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6929454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</a:t>
            </a:r>
            <a:endParaRPr lang="ru-RU" sz="2400" b="1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5429256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7429520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7929586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429652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5429256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5929322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6429388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6929454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7429520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5429256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н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4429124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л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5929322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ц</a:t>
            </a:r>
            <a:endParaRPr lang="ru-RU" sz="2400" b="1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429388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6929454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7429520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7929586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</a:t>
            </a:r>
            <a:endParaRPr lang="ru-RU" sz="2400" b="1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5429256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0" name="Прямоугольник 119"/>
          <p:cNvSpPr/>
          <p:nvPr/>
        </p:nvSpPr>
        <p:spPr>
          <a:xfrm>
            <a:off x="5929322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1" name="Прямоугольник 120"/>
          <p:cNvSpPr/>
          <p:nvPr/>
        </p:nvSpPr>
        <p:spPr>
          <a:xfrm>
            <a:off x="6429388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2" name="Прямоугольник 121"/>
          <p:cNvSpPr/>
          <p:nvPr/>
        </p:nvSpPr>
        <p:spPr>
          <a:xfrm>
            <a:off x="6929454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3" name="Прямоугольник 122"/>
          <p:cNvSpPr/>
          <p:nvPr/>
        </p:nvSpPr>
        <p:spPr>
          <a:xfrm>
            <a:off x="7429520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4" name="Прямоугольник 123"/>
          <p:cNvSpPr/>
          <p:nvPr/>
        </p:nvSpPr>
        <p:spPr>
          <a:xfrm>
            <a:off x="7929586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5" name="Прямоугольник 124"/>
          <p:cNvSpPr/>
          <p:nvPr/>
        </p:nvSpPr>
        <p:spPr>
          <a:xfrm>
            <a:off x="542925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6" name="Прямоугольник 125"/>
          <p:cNvSpPr/>
          <p:nvPr/>
        </p:nvSpPr>
        <p:spPr>
          <a:xfrm>
            <a:off x="592932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7" name="Прямоугольник 126"/>
          <p:cNvSpPr/>
          <p:nvPr/>
        </p:nvSpPr>
        <p:spPr>
          <a:xfrm>
            <a:off x="642938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8" name="Прямоугольник 127"/>
          <p:cNvSpPr/>
          <p:nvPr/>
        </p:nvSpPr>
        <p:spPr>
          <a:xfrm>
            <a:off x="692945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9" name="Прямоугольник 128"/>
          <p:cNvSpPr/>
          <p:nvPr/>
        </p:nvSpPr>
        <p:spPr>
          <a:xfrm>
            <a:off x="742952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88" name="Прямоугольник 87"/>
          <p:cNvSpPr/>
          <p:nvPr/>
        </p:nvSpPr>
        <p:spPr>
          <a:xfrm>
            <a:off x="428596" y="4357694"/>
            <a:ext cx="3286148" cy="21431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Плиты-таблички носившие вотивный характер</a:t>
            </a:r>
            <a:endParaRPr lang="ru-RU" sz="2400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3929058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pic>
        <p:nvPicPr>
          <p:cNvPr id="91" name="g-item-id-189" descr="Лекиф">
            <a:hlinkClick r:id="rId2" tooltip="&quot;Показать полный размер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70" y="428604"/>
            <a:ext cx="2733665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ы</a:t>
            </a:r>
            <a:endParaRPr lang="ru-RU" sz="24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929190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я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5929322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6429388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6929454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</a:t>
            </a:r>
            <a:endParaRPr lang="ru-RU" sz="2400" b="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7429520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7929586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8429652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</a:t>
            </a:r>
            <a:endParaRPr lang="ru-RU" sz="2400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5929322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6429388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6929454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</a:t>
            </a:r>
            <a:endParaRPr lang="ru-RU" sz="2400" b="1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5429256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7429520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7929586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429652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5429256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5929322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6429388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6929454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7429520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5429256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н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4429124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л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5929322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ц</a:t>
            </a:r>
            <a:endParaRPr lang="ru-RU" sz="2400" b="1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429388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6929454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7429520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7929586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</a:t>
            </a:r>
            <a:endParaRPr lang="ru-RU" sz="2400" b="1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5429256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п</a:t>
            </a:r>
            <a:endParaRPr lang="ru-RU" sz="2400" b="1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5929322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6429388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6929454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23" name="Прямоугольник 122"/>
          <p:cNvSpPr/>
          <p:nvPr/>
        </p:nvSpPr>
        <p:spPr>
          <a:xfrm>
            <a:off x="7429520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7929586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542925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6" name="Прямоугольник 125"/>
          <p:cNvSpPr/>
          <p:nvPr/>
        </p:nvSpPr>
        <p:spPr>
          <a:xfrm>
            <a:off x="592932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7" name="Прямоугольник 126"/>
          <p:cNvSpPr/>
          <p:nvPr/>
        </p:nvSpPr>
        <p:spPr>
          <a:xfrm>
            <a:off x="642938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8" name="Прямоугольник 127"/>
          <p:cNvSpPr/>
          <p:nvPr/>
        </p:nvSpPr>
        <p:spPr>
          <a:xfrm>
            <a:off x="692945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9" name="Прямоугольник 128"/>
          <p:cNvSpPr/>
          <p:nvPr/>
        </p:nvSpPr>
        <p:spPr>
          <a:xfrm>
            <a:off x="742952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88" name="Прямоугольник 87"/>
          <p:cNvSpPr/>
          <p:nvPr/>
        </p:nvSpPr>
        <p:spPr>
          <a:xfrm>
            <a:off x="428596" y="4357694"/>
            <a:ext cx="3286148" cy="21431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Плиты-таблички носившие вотивный характер</a:t>
            </a:r>
            <a:endParaRPr lang="ru-RU" sz="2400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3929058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pic>
        <p:nvPicPr>
          <p:cNvPr id="91" name="g-item-id-189" descr="Лекиф">
            <a:hlinkClick r:id="rId2" tooltip="&quot;Показать полный размер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70" y="428604"/>
            <a:ext cx="2733665" cy="27860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ы</a:t>
            </a:r>
            <a:endParaRPr lang="ru-RU" sz="24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929190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я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5929322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6429388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6929454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</a:t>
            </a:r>
            <a:endParaRPr lang="ru-RU" sz="2400" b="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7429520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7929586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8429652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</a:t>
            </a:r>
            <a:endParaRPr lang="ru-RU" sz="2400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5929322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6429388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6929454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</a:t>
            </a:r>
            <a:endParaRPr lang="ru-RU" sz="2400" b="1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5429256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7429520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7929586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429652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5429256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5929322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6429388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6929454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7429520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5429256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н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4429124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л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5929322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ц</a:t>
            </a:r>
            <a:endParaRPr lang="ru-RU" sz="2400" b="1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429388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6929454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7429520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7929586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</a:t>
            </a:r>
            <a:endParaRPr lang="ru-RU" sz="2400" b="1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5429256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п</a:t>
            </a:r>
            <a:endParaRPr lang="ru-RU" sz="2400" b="1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5929322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6429388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6929454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23" name="Прямоугольник 122"/>
          <p:cNvSpPr/>
          <p:nvPr/>
        </p:nvSpPr>
        <p:spPr>
          <a:xfrm>
            <a:off x="7429520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7929586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5429256" y="6215082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6" name="Прямоугольник 125"/>
          <p:cNvSpPr/>
          <p:nvPr/>
        </p:nvSpPr>
        <p:spPr>
          <a:xfrm>
            <a:off x="5929322" y="6215082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7" name="Прямоугольник 126"/>
          <p:cNvSpPr/>
          <p:nvPr/>
        </p:nvSpPr>
        <p:spPr>
          <a:xfrm>
            <a:off x="6429388" y="6215082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8" name="Прямоугольник 127"/>
          <p:cNvSpPr/>
          <p:nvPr/>
        </p:nvSpPr>
        <p:spPr>
          <a:xfrm>
            <a:off x="6929454" y="6215082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129" name="Прямоугольник 128"/>
          <p:cNvSpPr/>
          <p:nvPr/>
        </p:nvSpPr>
        <p:spPr>
          <a:xfrm>
            <a:off x="7429520" y="6215082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88" name="Прямоугольник 87"/>
          <p:cNvSpPr/>
          <p:nvPr/>
        </p:nvSpPr>
        <p:spPr>
          <a:xfrm>
            <a:off x="428596" y="4357694"/>
            <a:ext cx="3286148" cy="21431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Плиты-таблички носившие вотивный характер</a:t>
            </a:r>
            <a:endParaRPr lang="ru-RU" sz="2400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3929058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pic>
        <p:nvPicPr>
          <p:cNvPr id="89" name="g-item-id-128" descr="Килик">
            <a:hlinkClick r:id="rId2" tooltip="&quot;Показать полный размер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714356"/>
            <a:ext cx="4143372" cy="24431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500062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600076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6500826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7000892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7500958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8001024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850109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600076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6500826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7000892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550069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7500958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800102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850109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5500694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6000760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6500826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7000892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7500958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9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450056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600076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650082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700089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750095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800102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550069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6000760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650082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700089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750095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800102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550069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600076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650082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700089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>
            <a:off x="750095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2" name="Рисунок 131" descr="http://www.sno.pro1.ru/projects/gallery/var/albums/ceramic/greek/D3NUYR3LQ5Y92G_40_403.jpg?m=1301724224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285728"/>
            <a:ext cx="3500430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3" name="Прямоугольник 132"/>
          <p:cNvSpPr/>
          <p:nvPr/>
        </p:nvSpPr>
        <p:spPr>
          <a:xfrm>
            <a:off x="400049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ы</a:t>
            </a:r>
            <a:endParaRPr lang="ru-RU" sz="24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929190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я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5929322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6429388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6929454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</a:t>
            </a:r>
            <a:endParaRPr lang="ru-RU" sz="2400" b="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7429520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7929586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8429652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</a:t>
            </a:r>
            <a:endParaRPr lang="ru-RU" sz="2400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5929322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6429388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6929454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</a:t>
            </a:r>
            <a:endParaRPr lang="ru-RU" sz="2400" b="1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5429256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7429520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7929586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429652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5429256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5929322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6429388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6929454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7429520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5429256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н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4429124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л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5929322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ц</a:t>
            </a:r>
            <a:endParaRPr lang="ru-RU" sz="2400" b="1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429388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6929454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7429520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7929586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</a:t>
            </a:r>
            <a:endParaRPr lang="ru-RU" sz="2400" b="1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5429256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п</a:t>
            </a:r>
            <a:endParaRPr lang="ru-RU" sz="2400" b="1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5929322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6429388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6929454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23" name="Прямоугольник 122"/>
          <p:cNvSpPr/>
          <p:nvPr/>
        </p:nvSpPr>
        <p:spPr>
          <a:xfrm>
            <a:off x="7429520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7929586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5429256" y="6215082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26" name="Прямоугольник 125"/>
          <p:cNvSpPr/>
          <p:nvPr/>
        </p:nvSpPr>
        <p:spPr>
          <a:xfrm>
            <a:off x="5929322" y="6215082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6429388" y="6215082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6929454" y="6215082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29" name="Прямоугольник 128"/>
          <p:cNvSpPr/>
          <p:nvPr/>
        </p:nvSpPr>
        <p:spPr>
          <a:xfrm>
            <a:off x="7429520" y="6215082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428596" y="4357694"/>
            <a:ext cx="3286148" cy="21431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Плиты-таблички носившие вотивный характер</a:t>
            </a:r>
            <a:endParaRPr lang="ru-RU" sz="2400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3929058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pic>
        <p:nvPicPr>
          <p:cNvPr id="89" name="g-item-id-128" descr="Килик">
            <a:hlinkClick r:id="rId2" tooltip="&quot;Показать полный размер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714356"/>
            <a:ext cx="4143372" cy="24431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ы</a:t>
            </a:r>
            <a:endParaRPr lang="ru-RU" sz="24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929190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я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5929322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6429388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6929454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</a:t>
            </a:r>
            <a:endParaRPr lang="ru-RU" sz="2400" b="1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7429520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7929586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8429652" y="3714752"/>
            <a:ext cx="42862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</a:t>
            </a:r>
            <a:endParaRPr lang="ru-RU" sz="2400" b="1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5929322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6429388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6929454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</a:t>
            </a:r>
            <a:endParaRPr lang="ru-RU" sz="2400" b="1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5429256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7429520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7929586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8429652" y="4214818"/>
            <a:ext cx="428628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5429256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5929322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6429388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6929454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7429520" y="471488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5429256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н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4429124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л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592932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ц</a:t>
            </a:r>
            <a:endParaRPr lang="ru-RU" sz="2400" b="1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6429388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6929454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7429520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7929586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я</a:t>
            </a:r>
            <a:endParaRPr lang="ru-RU" sz="2400" b="1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5429256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п</a:t>
            </a:r>
            <a:endParaRPr lang="ru-RU" sz="2400" b="1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592932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6429388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6929454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23" name="Прямоугольник 122"/>
          <p:cNvSpPr/>
          <p:nvPr/>
        </p:nvSpPr>
        <p:spPr>
          <a:xfrm>
            <a:off x="7429520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7929586" y="5715016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5429256" y="6215082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26" name="Прямоугольник 125"/>
          <p:cNvSpPr/>
          <p:nvPr/>
        </p:nvSpPr>
        <p:spPr>
          <a:xfrm>
            <a:off x="592932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6429388" y="6215082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</a:t>
            </a:r>
            <a:endParaRPr lang="ru-RU" sz="2400" b="1" dirty="0"/>
          </a:p>
        </p:txBody>
      </p:sp>
      <p:sp>
        <p:nvSpPr>
          <p:cNvPr id="128" name="Прямоугольник 127"/>
          <p:cNvSpPr/>
          <p:nvPr/>
        </p:nvSpPr>
        <p:spPr>
          <a:xfrm>
            <a:off x="6929454" y="6215082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129" name="Прямоугольник 128"/>
          <p:cNvSpPr/>
          <p:nvPr/>
        </p:nvSpPr>
        <p:spPr>
          <a:xfrm>
            <a:off x="7429520" y="6215082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428596" y="4357694"/>
            <a:ext cx="3286148" cy="21431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Плиты-таблички носившие вотивный характер</a:t>
            </a:r>
            <a:endParaRPr lang="ru-RU" sz="2400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3929058" y="5214950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pic>
        <p:nvPicPr>
          <p:cNvPr id="89" name="g-item-id-128" descr="Килик">
            <a:hlinkClick r:id="rId2" tooltip="&quot;Показать полный размер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714356"/>
            <a:ext cx="4143372" cy="24431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500062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600076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6500826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7000892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7500958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8001024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850109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600076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6500826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7000892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550069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58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2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850109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5500694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6000760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6500826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7000892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7500958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550069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450056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600076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650082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700089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5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800102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550069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6000760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650082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700089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750095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800102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550069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600076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650082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700089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750095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1" name="Рисунок 130" descr="http://www.sno.pro1.ru/projects/gallery/var/albums/ceramic/greek/D3NUYR3LQ5Y92G_40_403.jpg?m=1301724224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285728"/>
            <a:ext cx="3500430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2" name="Прямоугольник 131"/>
          <p:cNvSpPr/>
          <p:nvPr/>
        </p:nvSpPr>
        <p:spPr>
          <a:xfrm>
            <a:off x="428596" y="4714884"/>
            <a:ext cx="3286148" cy="4286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Формовочный штамп</a:t>
            </a:r>
            <a:endParaRPr lang="ru-RU" sz="2400" b="1" dirty="0"/>
          </a:p>
        </p:txBody>
      </p:sp>
      <p:sp>
        <p:nvSpPr>
          <p:cNvPr id="133" name="Прямоугольник 132"/>
          <p:cNvSpPr/>
          <p:nvPr/>
        </p:nvSpPr>
        <p:spPr>
          <a:xfrm>
            <a:off x="400049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pic>
        <p:nvPicPr>
          <p:cNvPr id="91" name="Рисунок 90" descr="http://www.sno.pro1.ru/projects/gallery/var/albums/ceramic/greek/D3NUYR3LQ5Y92G_40_403.jpg?m=1301724224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285728"/>
            <a:ext cx="3500430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3" name="Прямоугольник 92"/>
          <p:cNvSpPr/>
          <p:nvPr/>
        </p:nvSpPr>
        <p:spPr>
          <a:xfrm>
            <a:off x="428596" y="4714884"/>
            <a:ext cx="3286148" cy="4286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Формовочный штамп</a:t>
            </a:r>
            <a:endParaRPr lang="ru-RU" sz="2400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500062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600076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6500826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7000892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7500958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8001024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850109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600076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6500826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7000892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550069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58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2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850109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5500694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6000760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6500826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7000892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7500958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550069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450056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600076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650082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700089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5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800102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550069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6000760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650082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700089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750095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800102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550069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600076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650082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700089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750095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>
            <a:off x="400049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pic>
        <p:nvPicPr>
          <p:cNvPr id="91" name="Рисунок 90" descr="http://www.sno.pro1.ru/projects/gallery/var/albums/ceramic/greek/D3NUYR3LQ5Y92G_40_403.jpg?m=1301724224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285728"/>
            <a:ext cx="3500430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2" name="Прямоугольник 91"/>
          <p:cNvSpPr/>
          <p:nvPr/>
        </p:nvSpPr>
        <p:spPr>
          <a:xfrm>
            <a:off x="500062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600076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6500826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7000892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7500958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8001024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850109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600076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6500826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7000892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550069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58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2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850109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5500694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6000760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6500826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7000892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7500958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550069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450056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600076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650082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700089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5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800102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550069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6000760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650082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700089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750095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800102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550069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600076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650082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700089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750095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428596" y="4786322"/>
            <a:ext cx="3286148" cy="150019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Один </a:t>
            </a:r>
            <a:r>
              <a:rPr lang="ru-RU" sz="2400" b="1" dirty="0"/>
              <a:t>и</a:t>
            </a:r>
            <a:r>
              <a:rPr lang="ru-RU" sz="2400" b="1" dirty="0" smtClean="0"/>
              <a:t>з крупнейших центров коврового или восточного стиля вазописи в Греции</a:t>
            </a:r>
            <a:endParaRPr lang="ru-RU" sz="2400" b="1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400049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pic>
        <p:nvPicPr>
          <p:cNvPr id="91" name="Рисунок 90" descr="http://www.sno.pro1.ru/projects/gallery/var/albums/ceramic/greek/D3NUYR3LQ5Y92G_40_403.jpg?m=1301724224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285728"/>
            <a:ext cx="3500430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2" name="Прямоугольник 91"/>
          <p:cNvSpPr/>
          <p:nvPr/>
        </p:nvSpPr>
        <p:spPr>
          <a:xfrm>
            <a:off x="500062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600076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6500826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7000892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7500958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8001024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850109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600076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6500826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7000892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550069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58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2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850109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5500694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6000760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6500826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7000892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7500958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550069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450056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600076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650082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700089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5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800102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550069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6000760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650082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700089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750095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800102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550069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600076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650082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700089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750095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428596" y="4786322"/>
            <a:ext cx="3286148" cy="150019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Один </a:t>
            </a:r>
            <a:r>
              <a:rPr lang="ru-RU" sz="2400" b="1" dirty="0"/>
              <a:t>и</a:t>
            </a:r>
            <a:r>
              <a:rPr lang="ru-RU" sz="2400" b="1" dirty="0" smtClean="0"/>
              <a:t>з крупнейших центров коврового или восточного стиля вазописи в Греции</a:t>
            </a:r>
            <a:endParaRPr lang="ru-RU" sz="2400" b="1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400049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pic>
        <p:nvPicPr>
          <p:cNvPr id="91" name="Рисунок 90" descr="http://www.sno.pro1.ru/projects/gallery/var/albums/ceramic/greek/D3NUYR3LQ5Y92G_40_403.jpg?m=1301724224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285728"/>
            <a:ext cx="3500430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2" name="Прямоугольник 91"/>
          <p:cNvSpPr/>
          <p:nvPr/>
        </p:nvSpPr>
        <p:spPr>
          <a:xfrm>
            <a:off x="507206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6072198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6572264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707233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7572396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8072462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8572528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6072198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657226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707233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5572132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7572396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8072462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8572528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5572132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6072198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6572264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7072330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7572396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557213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457200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607219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657226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707233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757239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807246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557213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607219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657226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7072330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757239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807246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557213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607219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657226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707233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757239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428596" y="4357694"/>
            <a:ext cx="3286148" cy="214311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С</a:t>
            </a:r>
            <a:r>
              <a:rPr lang="ru-RU" sz="2400" dirty="0" smtClean="0"/>
              <a:t>тиль росписи керамических изделий, получивший распространение на острове Крит 1900 г. — 1650 гг. до н. э.</a:t>
            </a:r>
            <a:endParaRPr lang="ru-RU" sz="2400" b="1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407193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00298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00364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285728"/>
            <a:ext cx="428628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г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00364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00496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500166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00298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</a:t>
            </a:r>
            <a:endParaRPr lang="ru-RU" sz="2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0364" y="1285860"/>
            <a:ext cx="42862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</a:t>
            </a:r>
            <a:endParaRPr lang="ru-RU" sz="24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</a:t>
            </a:r>
            <a:endParaRPr lang="ru-RU" sz="24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50016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</a:t>
            </a:r>
            <a:endParaRPr lang="ru-RU" sz="2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00298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000364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</a:t>
            </a:r>
            <a:endParaRPr lang="ru-RU" sz="2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0430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е</a:t>
            </a:r>
            <a:endParaRPr lang="ru-RU" sz="24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000496" y="1785926"/>
            <a:ext cx="428628" cy="4286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</a:t>
            </a:r>
            <a:endParaRPr lang="ru-RU" sz="24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000100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3" name="Прямоугольник 32"/>
          <p:cNvSpPr/>
          <p:nvPr/>
        </p:nvSpPr>
        <p:spPr>
          <a:xfrm>
            <a:off x="1500166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4" name="Прямоугольник 33"/>
          <p:cNvSpPr/>
          <p:nvPr/>
        </p:nvSpPr>
        <p:spPr>
          <a:xfrm>
            <a:off x="2000232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5" name="Прямоугольник 34"/>
          <p:cNvSpPr/>
          <p:nvPr/>
        </p:nvSpPr>
        <p:spPr>
          <a:xfrm>
            <a:off x="2500298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6" name="Прямоугольник 35"/>
          <p:cNvSpPr/>
          <p:nvPr/>
        </p:nvSpPr>
        <p:spPr>
          <a:xfrm>
            <a:off x="3000364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7" name="Прямоугольник 36"/>
          <p:cNvSpPr/>
          <p:nvPr/>
        </p:nvSpPr>
        <p:spPr>
          <a:xfrm>
            <a:off x="3500430" y="228599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8" name="Прямоугольник 37"/>
          <p:cNvSpPr/>
          <p:nvPr/>
        </p:nvSpPr>
        <p:spPr>
          <a:xfrm>
            <a:off x="1000100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39" name="Прямоугольник 38"/>
          <p:cNvSpPr/>
          <p:nvPr/>
        </p:nvSpPr>
        <p:spPr>
          <a:xfrm>
            <a:off x="1500166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0" name="Прямоугольник 39"/>
          <p:cNvSpPr/>
          <p:nvPr/>
        </p:nvSpPr>
        <p:spPr>
          <a:xfrm>
            <a:off x="2000232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1" name="Прямоугольник 40"/>
          <p:cNvSpPr/>
          <p:nvPr/>
        </p:nvSpPr>
        <p:spPr>
          <a:xfrm>
            <a:off x="2500298" y="278605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2" name="Прямоугольник 41"/>
          <p:cNvSpPr/>
          <p:nvPr/>
        </p:nvSpPr>
        <p:spPr>
          <a:xfrm>
            <a:off x="150016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3" name="Прямоугольник 42"/>
          <p:cNvSpPr/>
          <p:nvPr/>
        </p:nvSpPr>
        <p:spPr>
          <a:xfrm>
            <a:off x="2000232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4" name="Прямоугольник 43"/>
          <p:cNvSpPr/>
          <p:nvPr/>
        </p:nvSpPr>
        <p:spPr>
          <a:xfrm>
            <a:off x="2500298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6" name="Прямоугольник 45"/>
          <p:cNvSpPr/>
          <p:nvPr/>
        </p:nvSpPr>
        <p:spPr>
          <a:xfrm>
            <a:off x="3500430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7" name="Прямоугольник 46"/>
          <p:cNvSpPr/>
          <p:nvPr/>
        </p:nvSpPr>
        <p:spPr>
          <a:xfrm>
            <a:off x="4000496" y="328612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8" name="Прямоугольник 47"/>
          <p:cNvSpPr/>
          <p:nvPr/>
        </p:nvSpPr>
        <p:spPr>
          <a:xfrm>
            <a:off x="1500166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49" name="Прямоугольник 48"/>
          <p:cNvSpPr/>
          <p:nvPr/>
        </p:nvSpPr>
        <p:spPr>
          <a:xfrm>
            <a:off x="2000232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0" name="Прямоугольник 49"/>
          <p:cNvSpPr/>
          <p:nvPr/>
        </p:nvSpPr>
        <p:spPr>
          <a:xfrm>
            <a:off x="2500298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52" name="Прямоугольник 51"/>
          <p:cNvSpPr/>
          <p:nvPr/>
        </p:nvSpPr>
        <p:spPr>
          <a:xfrm>
            <a:off x="3500430" y="378619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  <p:sp>
        <p:nvSpPr>
          <p:cNvPr id="72" name="Прямоугольник 71"/>
          <p:cNvSpPr/>
          <p:nvPr/>
        </p:nvSpPr>
        <p:spPr>
          <a:xfrm>
            <a:off x="3500430" y="785794"/>
            <a:ext cx="42862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</a:t>
            </a:r>
            <a:endParaRPr lang="ru-RU" sz="2400" b="1" dirty="0"/>
          </a:p>
        </p:txBody>
      </p:sp>
      <p:pic>
        <p:nvPicPr>
          <p:cNvPr id="91" name="Рисунок 90" descr="http://www.sno.pro1.ru/projects/gallery/var/albums/ceramic/greek/D3NUYR3LQ5Y92G_40_403.jpg?m=1301724224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0" y="285728"/>
            <a:ext cx="3500430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2" name="Прямоугольник 91"/>
          <p:cNvSpPr/>
          <p:nvPr/>
        </p:nvSpPr>
        <p:spPr>
          <a:xfrm>
            <a:off x="500062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600076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6500826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7000892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7500958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8001024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8501090" y="371475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600076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6500826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7000892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550069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7500958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8001024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8501090" y="4214818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5500694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6000760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6500826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7000892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7500958" y="4714884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550069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ик 112"/>
          <p:cNvSpPr/>
          <p:nvPr/>
        </p:nvSpPr>
        <p:spPr>
          <a:xfrm>
            <a:off x="450056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6000760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650082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7000892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16"/>
          <p:cNvSpPr/>
          <p:nvPr/>
        </p:nvSpPr>
        <p:spPr>
          <a:xfrm>
            <a:off x="7500958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8001024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550069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6000760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6500826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7000892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7500958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8001024" y="5715016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5500694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6000760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6500826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7000892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7500958" y="6215082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428596" y="4357694"/>
            <a:ext cx="3286148" cy="214311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С</a:t>
            </a:r>
            <a:r>
              <a:rPr lang="ru-RU" sz="2400" dirty="0" smtClean="0"/>
              <a:t>тиль росписи керамических изделий, получивший распространение на острове Крит 1900 г. — 1650 гг. до н. э.</a:t>
            </a:r>
            <a:endParaRPr lang="ru-RU" sz="2400" b="1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4000496" y="5214950"/>
            <a:ext cx="428628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252</TotalTime>
  <Words>1467</Words>
  <Application>Microsoft Office PowerPoint</Application>
  <PresentationFormat>Экран (4:3)</PresentationFormat>
  <Paragraphs>1328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Трек</vt:lpstr>
      <vt:lpstr>Кроссворд по теме: «Древнегреческая вазопись»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 по теме: «Древнегреческая вазопись»</dc:title>
  <dc:creator>Sony</dc:creator>
  <cp:lastModifiedBy>Sony</cp:lastModifiedBy>
  <cp:revision>27</cp:revision>
  <dcterms:created xsi:type="dcterms:W3CDTF">2013-02-12T17:04:50Z</dcterms:created>
  <dcterms:modified xsi:type="dcterms:W3CDTF">2013-02-14T19:20:43Z</dcterms:modified>
</cp:coreProperties>
</file>