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4" r:id="rId3"/>
    <p:sldMasterId id="2147483756" r:id="rId4"/>
  </p:sldMasterIdLst>
  <p:notesMasterIdLst>
    <p:notesMasterId r:id="rId27"/>
  </p:notesMasterIdLst>
  <p:sldIdLst>
    <p:sldId id="257" r:id="rId5"/>
    <p:sldId id="277" r:id="rId6"/>
    <p:sldId id="278" r:id="rId7"/>
    <p:sldId id="258" r:id="rId8"/>
    <p:sldId id="273" r:id="rId9"/>
    <p:sldId id="274" r:id="rId10"/>
    <p:sldId id="275" r:id="rId11"/>
    <p:sldId id="259" r:id="rId12"/>
    <p:sldId id="276" r:id="rId13"/>
    <p:sldId id="264" r:id="rId14"/>
    <p:sldId id="260" r:id="rId15"/>
    <p:sldId id="270" r:id="rId16"/>
    <p:sldId id="261" r:id="rId17"/>
    <p:sldId id="271" r:id="rId18"/>
    <p:sldId id="262" r:id="rId19"/>
    <p:sldId id="266" r:id="rId20"/>
    <p:sldId id="267" r:id="rId21"/>
    <p:sldId id="263" r:id="rId22"/>
    <p:sldId id="268" r:id="rId23"/>
    <p:sldId id="265" r:id="rId24"/>
    <p:sldId id="269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71D11-E8BC-4E62-846F-90BD92C827E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6863D-1C4C-4150-9956-E8BE83D91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1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63D-1C4C-4150-9956-E8BE83D915B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9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63D-1C4C-4150-9956-E8BE83D915B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0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AD26A-011B-4A7A-BB17-D9C1C3BA8D1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A08BF-32D9-4990-85AD-9FE7DE281E7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94D17-CAE6-4675-AAC4-9AE69B61FB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77BB-6AD9-4A93-AD60-9058E7112C9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6945-98A8-400D-9BB9-75D10AF780C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B6527-F1BE-48B6-BED3-E4761FFD0B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154D3-B8F7-450C-BD57-C34D4499BC8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F5E7-51A5-43F5-AC76-5ED5B04A179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3FFAD-0599-42CA-81DD-FD49A5068F6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818A6-F3F3-401E-9D4B-8B14333F9B0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0818D-4CC9-47A5-BF3F-556100BBD50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AD26A-011B-4A7A-BB17-D9C1C3BA8D1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A08BF-32D9-4990-85AD-9FE7DE281E7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94D17-CAE6-4675-AAC4-9AE69B61FB2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77BB-6AD9-4A93-AD60-9058E7112C9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6945-98A8-400D-9BB9-75D10AF780C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B6527-F1BE-48B6-BED3-E4761FFD0B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154D3-B8F7-450C-BD57-C34D4499BC8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F5E7-51A5-43F5-AC76-5ED5B04A179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3FFAD-0599-42CA-81DD-FD49A5068F6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818A6-F3F3-401E-9D4B-8B14333F9B0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0818D-4CC9-47A5-BF3F-556100BBD50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95D30-ED6A-4000-A091-08C68133E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058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A923-EF12-4574-BFE4-117721F00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736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E0C34-FF33-400F-88AC-6B9FF00C9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56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4A85-685C-4945-87F3-7E2446EC8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518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F042B-B2D6-4800-80A8-F94A7E29D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46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5CE3-9BE1-4058-92B7-135349A7E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6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8DD8-D140-402B-99F7-1379F90BA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5703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86898-65B2-4DB4-8AD3-D51EFD900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6653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2A16A-6295-4E1C-BE05-D9DD30E5C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124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4A0E-C6D8-4953-BEE1-96396134C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797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C5A6-8CC2-4134-8C52-79594513F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7B10DF-9C4E-426E-A328-794266517DF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D2869C-9137-42B7-B4ED-C681EE7F07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959DB-C9DF-4A79-8400-E0FAA757D5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9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140968"/>
            <a:ext cx="6984776" cy="34747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Цель: познакомиться с видами  ключевых компетенций и способами их реализации.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592288"/>
          </a:xfrm>
        </p:spPr>
        <p:txBody>
          <a:bodyPr/>
          <a:lstStyle/>
          <a:p>
            <a:r>
              <a:rPr lang="ru-RU" sz="5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Calibri"/>
                <a:cs typeface="Times New Roman"/>
              </a:rPr>
              <a:t>Формирование ключевых компетенций школьников в УВП </a:t>
            </a:r>
            <a:endParaRPr lang="ru-RU" dirty="0"/>
          </a:p>
        </p:txBody>
      </p:sp>
      <p:pic>
        <p:nvPicPr>
          <p:cNvPr id="4" name="Picture 2" descr="D:\Сеточка Миник\Школа 251 личные документы\Курсы\проекты1\филологи_07\Alekseenko IA\media_materials\думаем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8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1" cy="453650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Устное </a:t>
            </a:r>
            <a:r>
              <a:rPr lang="ru-RU" b="1" dirty="0">
                <a:latin typeface="Calibri"/>
                <a:ea typeface="Calibri"/>
                <a:cs typeface="Times New Roman"/>
              </a:rPr>
              <a:t>рецензирование ответов домашнего задания учениками;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Использование </a:t>
            </a:r>
            <a:r>
              <a:rPr lang="ru-RU" b="1" dirty="0">
                <a:latin typeface="Calibri"/>
                <a:ea typeface="Calibri"/>
                <a:cs typeface="Times New Roman"/>
              </a:rPr>
              <a:t>работы в группах, например: рассказать соседу по парте правило, определение, выслушать ответ, правильное определение обсудить в группе;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Сдача </a:t>
            </a:r>
            <a:r>
              <a:rPr lang="ru-RU" b="1" dirty="0">
                <a:latin typeface="Calibri"/>
                <a:ea typeface="Calibri"/>
                <a:cs typeface="Times New Roman"/>
              </a:rPr>
              <a:t>различных устных зачетов.</a:t>
            </a:r>
          </a:p>
          <a:p>
            <a:pPr algn="just"/>
            <a:r>
              <a:rPr lang="ru-RU" b="1" dirty="0" smtClean="0"/>
              <a:t>- Совместное приготовление сообщений на предложенную тему.</a:t>
            </a:r>
          </a:p>
          <a:p>
            <a:pPr algn="just"/>
            <a:r>
              <a:rPr lang="ru-RU" b="1" dirty="0" smtClean="0"/>
              <a:t>- Проведение полемики, решение проблемных ситуаций.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формировании коммуникативной компетенции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96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96544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>
                <a:latin typeface="Calibri"/>
                <a:ea typeface="Calibri"/>
                <a:cs typeface="Times New Roman"/>
              </a:rPr>
              <a:t>Учащиеся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формулируют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по предложенной  теме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вопросы, которые начинаются со слов: «зачем», «почему», «как», «чем», «о чем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».</a:t>
            </a:r>
          </a:p>
          <a:p>
            <a:r>
              <a:rPr lang="ru-RU" sz="2600" b="1" dirty="0" smtClean="0">
                <a:latin typeface="Calibri"/>
                <a:ea typeface="Calibri"/>
                <a:cs typeface="Times New Roman"/>
              </a:rPr>
              <a:t> Самостоятельно изучают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параграф учебника и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составляют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краткий конспект этого параграфа в качестве домашнего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задания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определить главное в пункте, выписать новые свойства,  установить на какие из ранее изученных свойств они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опираются).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Использование  тестовых конструкций, содержащих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задачи с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пропущенными данными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,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 содержащие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задания с лишними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данными (теория предмета).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Задания на практическую смекалку, умение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ориентироваться в конкретной обстановке</a:t>
            </a:r>
          </a:p>
          <a:p>
            <a:endParaRPr lang="ru-RU" sz="2600" b="1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79208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Ф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ормирование 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ценностно-смысловой компетенции </a:t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9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31838"/>
            <a:ext cx="8351838" cy="5433466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6.Задания исследовательского характера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Пример1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подобрать доказательства к данному умозаключению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«Обладающие сжатостью, стройностью, конструкции с обособленными определениями широко применяются в художественной литературе при описании природы, персонажей»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Пример2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формулировка собственных умозаключений на основе собранного материала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Модальные частицы в баснях И. А. Крылова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*Сравнительные обороты в поэме Лермонтова «Мцыри»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*Использование неодушевленных существительных в значении одушевленных (домашнее задание)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5691403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/>
              <a:t>Включение в урок заданий повышенной сложности</a:t>
            </a:r>
          </a:p>
        </p:txBody>
      </p:sp>
      <p:pic>
        <p:nvPicPr>
          <p:cNvPr id="23556" name="Picture 4" descr="0_fc3b_b80371f8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2573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5962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Специальная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работа, в которой учитель помогает ребенку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определить задачу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, выделить предметную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составляющую (главное),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показать применение известных способов в новой ситуации, новых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обозначениях (умение пользоваться полученными знаниями в жизни, на практике):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    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- для формирования грамотной, логически верной речи используются  устные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комментарии;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     -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использовать задачи со скрытой информативной частью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    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-  использовать задания с информационно – познавательной  направленностью;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     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- использовать исторический материал при подготовке к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урокам.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556792"/>
          </a:xfrm>
        </p:spPr>
        <p:txBody>
          <a:bodyPr/>
          <a:lstStyle/>
          <a:p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Формирование 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общекультурной компетенции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16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92150"/>
            <a:ext cx="8207375" cy="5113114"/>
          </a:xfrm>
        </p:spPr>
        <p:txBody>
          <a:bodyPr rtlCol="0">
            <a:normAutofit fontScale="850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ru-RU" sz="31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Синтаксические уравнения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Данное задание помогает закрепить материал на определение видов придаточных предложений и их особенностей.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3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сущ.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( какой ) = 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?   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+ ( 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что  ) = изъяснительное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  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   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+ ( 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когда ) = 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глаг.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+ (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?    ) = образа действия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?    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+ ( </a:t>
            </a: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где )  = определительное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Учащиеся объясняют, что должно быть на месте знака вопроса.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949280"/>
            <a:ext cx="6512511" cy="206896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/>
              <a:t>Некоторые приемы работы на уроке с опорой на сильных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42927082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511256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Решение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нестандартных, занимательных, исторических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задач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  При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проблемном способе изложения новой темы,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проведение 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мини-исследований на основе изучения материала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latin typeface="Calibri"/>
                <a:ea typeface="Calibri"/>
                <a:cs typeface="Times New Roman"/>
              </a:rPr>
              <a:t>При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изучении нового материала знания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не сообщаются в готовом виде. Учитель побуждает  учащихся к сравнению, сопоставлению и противопоставлению фактов, в результате чего и возникает поисковая ситуация.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  Ученик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, анализируя, сравнивая, синтезируя, обобщая, конкретизируя фактический материал, сам получает из него новую информацию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Calibri"/>
                <a:ea typeface="Calibri"/>
                <a:cs typeface="Times New Roman"/>
              </a:rPr>
              <a:t>Использование  тестовых </a:t>
            </a:r>
            <a:r>
              <a:rPr lang="ru-RU" sz="2600" b="1" dirty="0">
                <a:latin typeface="Calibri"/>
                <a:ea typeface="Calibri"/>
                <a:cs typeface="Times New Roman"/>
              </a:rPr>
              <a:t>конструкции с информационно – познавательной </a:t>
            </a:r>
            <a:r>
              <a:rPr lang="ru-RU" sz="2600" b="1" dirty="0" smtClean="0">
                <a:latin typeface="Calibri"/>
                <a:ea typeface="Calibri"/>
                <a:cs typeface="Times New Roman"/>
              </a:rPr>
              <a:t>направленностью. </a:t>
            </a:r>
            <a:endParaRPr lang="ru-RU" sz="26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556792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8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latin typeface="Calibri"/>
                <a:ea typeface="Calibri"/>
                <a:cs typeface="Times New Roman"/>
              </a:rPr>
            </a:b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Формирование 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учебно-познавательной  компетенции </a:t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 </a:t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637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731838"/>
            <a:ext cx="6400800" cy="4497387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Задания, ориентирующие на высказывание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 Есть вещи, которые лучше бы не делать.» (Эйнштейн) 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 Что бы я хотел получить в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наследство.»</a:t>
            </a:r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 Моё любимое время года.»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 Моё имя.»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517232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/>
              <a:t>Включение в урок заданий повышенной сложности</a:t>
            </a:r>
          </a:p>
        </p:txBody>
      </p:sp>
    </p:spTree>
    <p:extLst>
      <p:ext uri="{BB962C8B-B14F-4D97-AF65-F5344CB8AC3E}">
        <p14:creationId xmlns:p14="http://schemas.microsoft.com/office/powerpoint/2010/main" val="368738881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31838"/>
            <a:ext cx="7991475" cy="4497387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10.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Расширение кругозора учащихся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Задания по энциклопедиям, словарям, подготовка сообщений на уроке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*Этимологические минутки (можно связывать с темой урока)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*Происхождение наречий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*Происхождение фамилий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5301208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/>
              <a:t>Включение в урок заданий повышенной сложности</a:t>
            </a:r>
          </a:p>
        </p:txBody>
      </p:sp>
      <p:pic>
        <p:nvPicPr>
          <p:cNvPr id="30724" name="Picture 7" descr="computer_gir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3141663"/>
            <a:ext cx="2741612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26290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784976" cy="4824536"/>
          </a:xfrm>
        </p:spPr>
        <p:txBody>
          <a:bodyPr/>
          <a:lstStyle/>
          <a:p>
            <a:pPr algn="just"/>
            <a:r>
              <a:rPr lang="ru-RU" dirty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При </a:t>
            </a:r>
            <a:r>
              <a:rPr lang="ru-RU" b="1" dirty="0">
                <a:latin typeface="Calibri"/>
                <a:ea typeface="Calibri"/>
                <a:cs typeface="Times New Roman"/>
              </a:rPr>
              <a:t>изучении новых терминов учащиеся, пользуясь толковым словарем, дают различные определения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(многозначность слова).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Подготовка </a:t>
            </a:r>
            <a:r>
              <a:rPr lang="ru-RU" b="1" dirty="0">
                <a:latin typeface="Calibri"/>
                <a:ea typeface="Calibri"/>
                <a:cs typeface="Times New Roman"/>
              </a:rPr>
              <a:t>собственных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презентаций </a:t>
            </a:r>
            <a:r>
              <a:rPr lang="ru-RU" b="1" dirty="0">
                <a:latin typeface="Calibri"/>
                <a:ea typeface="Calibri"/>
                <a:cs typeface="Times New Roman"/>
              </a:rPr>
              <a:t>с использованием материала из разных источников, включая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Интернет.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/>
                <a:ea typeface="Calibri"/>
                <a:cs typeface="Times New Roman"/>
              </a:rPr>
              <a:t> -При </a:t>
            </a:r>
            <a:r>
              <a:rPr lang="ru-RU" b="1" dirty="0">
                <a:latin typeface="Calibri"/>
                <a:ea typeface="Calibri"/>
                <a:cs typeface="Times New Roman"/>
              </a:rPr>
              <a:t>подготовке к уроку учитель использует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задания </a:t>
            </a:r>
            <a:r>
              <a:rPr lang="ru-RU" b="1" dirty="0">
                <a:latin typeface="Calibri"/>
                <a:ea typeface="Calibri"/>
                <a:cs typeface="Times New Roman"/>
              </a:rPr>
              <a:t>из других источников, в которых данные представлены в виде таблиц, диаграмм, графиков, звуков, видеоисточников и т.д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/>
                <a:ea typeface="Calibri"/>
                <a:cs typeface="Times New Roman"/>
              </a:rPr>
              <a:t>-Работа учащихся на уроках с документами, различными источниками информации.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/>
              <a:t>Формирование информационной компетентности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780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итекантроп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084763"/>
            <a:ext cx="176530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55650" y="2133600"/>
            <a:ext cx="172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150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Значение «пере»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563938" y="3789363"/>
            <a:ext cx="18716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Нет противопоставления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55650" y="5302250"/>
            <a:ext cx="18716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150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Корень с чередованием,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Безударное положение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492500" y="477838"/>
            <a:ext cx="20875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Прилагательное, суфф. –енн-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492500" y="1989138"/>
            <a:ext cx="2230438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Глагол повелительного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наклонения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84213" y="620713"/>
            <a:ext cx="16557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150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Бессуффиксное образование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516688" y="1989138"/>
            <a:ext cx="2016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Краткое прилагательное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43663" y="404813"/>
            <a:ext cx="20875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Отглагольное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существительное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588125" y="3789363"/>
            <a:ext cx="1871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«НЕ» с деепричастием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372225" y="5229225"/>
            <a:ext cx="15843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Отглагольные прилагательные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84213" y="3860800"/>
            <a:ext cx="2159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150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Можно подобрать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синоним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779838" y="5445125"/>
            <a:ext cx="1871662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Пропускать – не пропускать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жидкость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539750" y="333375"/>
            <a:ext cx="2592388" cy="14398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Ю..ый, сви..ой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539750" y="1989138"/>
            <a:ext cx="2592388" cy="1441450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Пр..смыкаться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39750" y="3429000"/>
            <a:ext cx="2592388" cy="15843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(Не)высокий,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(Не)далеко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39750" y="5084763"/>
            <a:ext cx="2592388" cy="1512887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Заг..релый, заг..рать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44463" y="620713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44463" y="2133600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44463" y="3644900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44463" y="5302250"/>
            <a:ext cx="358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348038" y="1989138"/>
            <a:ext cx="2592387" cy="14398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Смажь,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отрежь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3276600" y="333375"/>
            <a:ext cx="2592388" cy="14414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Соломе..ый,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Клюкве..ый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348038" y="3500438"/>
            <a:ext cx="2592387" cy="158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(Не)глубокая, но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бурная река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3348038" y="5157788"/>
            <a:ext cx="2592387" cy="1512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Пром..кашка,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Непром..каемый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плащ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6227763" y="3573463"/>
            <a:ext cx="2665412" cy="1439862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(Не)работая,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(Не)запятнав</a:t>
            </a: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6227763" y="333375"/>
            <a:ext cx="2665412" cy="144145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Туш..нка,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Реч..вка</a:t>
            </a: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227763" y="1916113"/>
            <a:ext cx="2665412" cy="158432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Кипуч..,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 колюч..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6156325" y="5157788"/>
            <a:ext cx="2665413" cy="1512887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Суш..ный,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Туш..ный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3348038" y="1989138"/>
            <a:ext cx="2592387" cy="14398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Смаж..,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Отреж..</a:t>
            </a:r>
          </a:p>
        </p:txBody>
      </p:sp>
    </p:spTree>
    <p:extLst>
      <p:ext uri="{BB962C8B-B14F-4D97-AF65-F5344CB8AC3E}">
        <p14:creationId xmlns:p14="http://schemas.microsoft.com/office/powerpoint/2010/main" val="65334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0" dur="2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2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2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31"/>
                  </p:tgtEl>
                </p:cond>
              </p:nextCondLst>
            </p:seq>
          </p:childTnLst>
        </p:cTn>
      </p:par>
    </p:tnLst>
    <p:bldLst>
      <p:bldP spid="25615" grpId="0" animBg="1"/>
      <p:bldP spid="25616" grpId="0" animBg="1"/>
      <p:bldP spid="25617" grpId="0" animBg="1"/>
      <p:bldP spid="25618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Компетенция</a:t>
            </a:r>
            <a:r>
              <a:rPr lang="ru-RU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- </a:t>
            </a:r>
            <a:r>
              <a:rPr lang="ru-RU" sz="3100" b="1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отчужденное, заранее заданное социальное требование (норма)</a:t>
            </a:r>
            <a:r>
              <a:rPr lang="ru-RU" sz="31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к образовательной подготовке ученика,  необходимой для его эффективной продуктивной деятельности в определенной сфере. </a:t>
            </a:r>
            <a:endParaRPr lang="ru-RU" sz="3100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Компетентность</a:t>
            </a:r>
            <a:r>
              <a:rPr lang="ru-RU" sz="31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1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- </a:t>
            </a:r>
            <a:r>
              <a:rPr lang="ru-RU" sz="3100" b="1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совокупность личностных качеств ученика</a:t>
            </a:r>
            <a:r>
              <a:rPr lang="ru-RU" sz="3100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(ценностно - смысловых ориентаций, знаний, умений, навыков, способностей), обусловленных опытом его деятельности в определенной социально и личностно - значимой сфере.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Компетентность и компетенция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6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Проведение </a:t>
            </a:r>
            <a:r>
              <a:rPr lang="ru-RU" b="1" dirty="0">
                <a:latin typeface="Calibri"/>
                <a:ea typeface="Calibri"/>
                <a:cs typeface="Times New Roman"/>
              </a:rPr>
              <a:t>различных исследований;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- </a:t>
            </a:r>
            <a:r>
              <a:rPr lang="ru-RU" b="1" dirty="0">
                <a:latin typeface="Calibri"/>
                <a:ea typeface="Calibri"/>
                <a:cs typeface="Times New Roman"/>
              </a:rPr>
              <a:t>С целью развития данного вида компетенций учителем  используются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задания </a:t>
            </a:r>
            <a:r>
              <a:rPr lang="ru-RU" b="1" dirty="0">
                <a:latin typeface="Calibri"/>
                <a:ea typeface="Calibri"/>
                <a:cs typeface="Times New Roman"/>
              </a:rPr>
              <a:t>на развитие навыков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самоконтроля (алгоритмы, образцы ответов).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- С целью формирования данной компетенции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учитель предлагает </a:t>
            </a:r>
            <a:r>
              <a:rPr lang="ru-RU" b="1" dirty="0">
                <a:latin typeface="Calibri"/>
                <a:ea typeface="Calibri"/>
                <a:cs typeface="Times New Roman"/>
              </a:rPr>
              <a:t>ученикам самим составить тест,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подобрать варианты </a:t>
            </a:r>
            <a:r>
              <a:rPr lang="ru-RU" b="1" dirty="0">
                <a:latin typeface="Calibri"/>
                <a:ea typeface="Calibri"/>
                <a:cs typeface="Times New Roman"/>
              </a:rPr>
              <a:t>ошибочных и правильных ответов.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/>
                <a:ea typeface="Calibri"/>
                <a:cs typeface="Times New Roman"/>
              </a:rPr>
              <a:t>-Действовать </a:t>
            </a:r>
            <a:r>
              <a:rPr lang="ru-RU" b="1" dirty="0">
                <a:latin typeface="Calibri"/>
                <a:ea typeface="Calibri"/>
                <a:cs typeface="Times New Roman"/>
              </a:rPr>
              <a:t>в сфере трудовых отношений в соответствии с личной и общественной пользой, владеть этикой трудовых и гражданских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взаимоотношений.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Calibri"/>
                <a:ea typeface="Calibri"/>
                <a:cs typeface="Times New Roman"/>
              </a:rPr>
              <a:t>-Владеть </a:t>
            </a:r>
            <a:r>
              <a:rPr lang="ru-RU" b="1" dirty="0">
                <a:latin typeface="Calibri"/>
                <a:ea typeface="Calibri"/>
                <a:cs typeface="Times New Roman"/>
              </a:rPr>
              <a:t>элементами художественно-творческих компетенций читателя, слушателя, исполнителя, зрителя, юного художника, писателя, ремесленника и др.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5212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формирование социально-трудовой компетенции 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287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4608513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БЕЗВЕТРЕ..ЫЙ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(НЕ)ЖАРЕНЫЙ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ДЛИ..ЫЙ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КОРЧ..ВКА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СУШ..НЫЙ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Ц..КОРИЙ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/>
              <a:t>Выбери правильное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43438" y="1628775"/>
            <a:ext cx="1944687" cy="7207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659563" y="1773238"/>
            <a:ext cx="1944687" cy="576262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НЕТ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694488" y="1628775"/>
            <a:ext cx="2090737" cy="64770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Исключение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643438" y="1700213"/>
            <a:ext cx="1944687" cy="576262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Суф. –ЕНН-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3438" y="2492375"/>
            <a:ext cx="1944687" cy="3603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НЕТ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3438" y="2420938"/>
            <a:ext cx="1944687" cy="647700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Раздельно, отно-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сительное прил.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659563" y="2349500"/>
            <a:ext cx="2090737" cy="64770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659563" y="2420938"/>
            <a:ext cx="2090737" cy="646112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Слитно, ОГП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572000" y="3284538"/>
            <a:ext cx="1944688" cy="431800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НЕТ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572000" y="3141663"/>
            <a:ext cx="1944688" cy="576262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-Н-, нет суфф.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732588" y="3213100"/>
            <a:ext cx="2016125" cy="360363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732588" y="3141663"/>
            <a:ext cx="2090737" cy="57467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-НН-, на стыке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морфем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 rot="202040">
            <a:off x="4643438" y="3933825"/>
            <a:ext cx="2014537" cy="5762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НЕТ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4643438" y="3933825"/>
            <a:ext cx="1944687" cy="576263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-О-, в суфф.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под ударен.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6659563" y="4292600"/>
            <a:ext cx="2090737" cy="28892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732588" y="4076700"/>
            <a:ext cx="1943100" cy="50482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659563" y="4652963"/>
            <a:ext cx="2090737" cy="649287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572000" y="4797425"/>
            <a:ext cx="1944688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НЕТ.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572000" y="4797425"/>
            <a:ext cx="1944688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-О-, в суфф.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под ударен.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732588" y="5589588"/>
            <a:ext cx="2090737" cy="503237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ДА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659563" y="3933825"/>
            <a:ext cx="2090737" cy="647700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-Е-, ОГС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659563" y="4652963"/>
            <a:ext cx="2090737" cy="649287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-Е-, ОГП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732588" y="5661025"/>
            <a:ext cx="2090737" cy="504825"/>
          </a:xfrm>
          <a:prstGeom prst="rect">
            <a:avLst/>
          </a:prstGeom>
          <a:solidFill>
            <a:srgbClr val="2254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FFFFFF"/>
                </a:solidFill>
                <a:latin typeface="Arial" charset="0"/>
              </a:rPr>
              <a:t>И, в корне</a:t>
            </a: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4572000" y="5589588"/>
            <a:ext cx="1944688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НЕТ</a:t>
            </a: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4572000" y="5589588"/>
            <a:ext cx="1944688" cy="504825"/>
          </a:xfrm>
          <a:prstGeom prst="rect">
            <a:avLst/>
          </a:prstGeom>
          <a:solidFill>
            <a:srgbClr val="E5150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  <a:latin typeface="Arial" charset="0"/>
              </a:rPr>
              <a:t>Ы, исключ.</a:t>
            </a:r>
          </a:p>
        </p:txBody>
      </p:sp>
      <p:sp>
        <p:nvSpPr>
          <p:cNvPr id="38941" name="TextBox 1"/>
          <p:cNvSpPr txBox="1">
            <a:spLocks noChangeArrowheads="1"/>
          </p:cNvSpPr>
          <p:nvPr/>
        </p:nvSpPr>
        <p:spPr bwMode="auto">
          <a:xfrm>
            <a:off x="2382838" y="476250"/>
            <a:ext cx="4521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prstClr val="black"/>
                </a:solidFill>
              </a:rPr>
              <a:t>«Ученик – ученик»</a:t>
            </a:r>
          </a:p>
        </p:txBody>
      </p:sp>
    </p:spTree>
    <p:extLst>
      <p:ext uri="{BB962C8B-B14F-4D97-AF65-F5344CB8AC3E}">
        <p14:creationId xmlns:p14="http://schemas.microsoft.com/office/powerpoint/2010/main" val="37717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0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2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4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0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6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2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8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4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0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6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2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38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0" dur="2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54"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32" grpId="0" animBg="1"/>
      <p:bldP spid="9233" grpId="0" animBg="1"/>
      <p:bldP spid="9234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7" cy="515719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Calibri"/>
                <a:ea typeface="Calibri"/>
                <a:cs typeface="Times New Roman"/>
              </a:rPr>
              <a:t>Быть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условием реализации личностных смыслов ученика в обучении, средством преодоления его отчуждения от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образования.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Calibri"/>
                <a:ea typeface="Calibri"/>
                <a:cs typeface="Times New Roman"/>
              </a:rPr>
              <a:t>Задавать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реальные объекты окружающей действительности для целевого комплексного приложения знаний, умений и способов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деятельности.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Calibri"/>
                <a:ea typeface="Calibri"/>
                <a:cs typeface="Times New Roman"/>
              </a:rPr>
              <a:t>Задавать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опыт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деятельности ученика, необходимый для формирования у него способности и практической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подготовленности к жизни.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Основные функции компетенций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97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Компетенция </a:t>
            </a:r>
            <a:r>
              <a:rPr lang="ru-RU" sz="2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- это некий стандарт, идеал, </a:t>
            </a:r>
            <a:r>
              <a:rPr lang="ru-RU" sz="2800" b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перечень</a:t>
            </a:r>
            <a:r>
              <a:rPr lang="ru-RU" sz="2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умений, </a:t>
            </a:r>
            <a:r>
              <a:rPr lang="ru-RU" sz="2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к достижению которых стремится ученик</a:t>
            </a:r>
            <a:r>
              <a:rPr lang="ru-RU" sz="2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Компетентность</a:t>
            </a:r>
            <a:r>
              <a:rPr lang="ru-RU" sz="2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- </a:t>
            </a:r>
            <a:r>
              <a:rPr lang="ru-RU" sz="2800" b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уровень</a:t>
            </a:r>
            <a:r>
              <a:rPr lang="ru-RU" sz="2800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 достижения компетенции.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Таким образом,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2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9073008" cy="443711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alibri"/>
                <a:ea typeface="Calibri"/>
                <a:cs typeface="Times New Roman"/>
              </a:rPr>
              <a:t>В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место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простой передачи знаний, умений и навыков от учителя к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ученику -  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развитие способности учащегося самостоятельно ставить учебные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цели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;</a:t>
            </a:r>
            <a:endParaRPr lang="ru-RU" sz="2800" b="1" dirty="0" smtClean="0">
              <a:latin typeface="Calibri"/>
              <a:ea typeface="Calibri"/>
              <a:cs typeface="Times New Roman"/>
            </a:endParaRPr>
          </a:p>
          <a:p>
            <a:r>
              <a:rPr lang="ru-RU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проектировать пути их реализации, контролировать и оценивать свои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достижения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;</a:t>
            </a:r>
            <a:endParaRPr lang="ru-RU" sz="2800" b="1" dirty="0" smtClean="0">
              <a:latin typeface="Calibri"/>
              <a:ea typeface="Calibri"/>
              <a:cs typeface="Times New Roman"/>
            </a:endParaRPr>
          </a:p>
          <a:p>
            <a:r>
              <a:rPr lang="ru-RU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работать с разными источниками информации, оценивать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их; </a:t>
            </a:r>
          </a:p>
          <a:p>
            <a:r>
              <a:rPr lang="ru-RU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на этой основе формулировать собственное мнение, суждение, оценку. 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216024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Приоритеты в 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Концепции модернизации Российского </a:t>
            </a:r>
            <a:r>
              <a:rPr lang="ru-RU" sz="48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образования 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7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5" cy="486916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Calibri"/>
                <a:ea typeface="Calibri"/>
                <a:cs typeface="Times New Roman"/>
              </a:rPr>
              <a:t>Изучать: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извлекать пользу из опыта;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организовывать взаимосвязь своих знаний и упорядочивать их;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организовывать свои собственные приемы изучения;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решать проблемы;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самостоятельно заниматься своим обучением.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Calibri"/>
                <a:ea typeface="Calibri"/>
                <a:cs typeface="Times New Roman"/>
              </a:rPr>
              <a:t>Искать: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запрашивать различные базы данных;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опрашивать окружение;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консультироваться у эксперта;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получать информацию;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работать с документами и классифицировать их.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Ключевые компетенции.</a:t>
            </a:r>
            <a:br>
              <a:rPr lang="ru-RU" dirty="0" smtClean="0"/>
            </a:br>
            <a:r>
              <a:rPr lang="ru-RU" dirty="0" smtClean="0"/>
              <a:t>Европейский вариант.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1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50405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Calibri"/>
                <a:ea typeface="Calibri"/>
                <a:cs typeface="Times New Roman"/>
              </a:rPr>
              <a:t>Думать: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организовывать взаимосвязь прошлых и настоящих событий;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критически относиться к тому или иному аспекту развития наших обществ;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противостоять неуверенности и сложности;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занимать позицию в дискуссиях и выковывать свое собственное мнение;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видеть важность политического и экономического окружения, в котором проходит обучение и работа;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оценивать социальные привычки, связанные со здоровьем, потреблением, а также с окружающей средой;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оценивать произведения искусства и литературы.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Calibri"/>
                <a:ea typeface="Calibri"/>
                <a:cs typeface="Times New Roman"/>
              </a:rPr>
              <a:t>Сотрудничать: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сотрудничать и работать в группе;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принимать решения — улаживать разногласия и конфликты;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договариваться;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разрабатывать и выполнять контракты. 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Ключевые компетенции.</a:t>
            </a:r>
            <a:br>
              <a:rPr lang="ru-RU" sz="4000" dirty="0"/>
            </a:br>
            <a:r>
              <a:rPr lang="ru-RU" sz="4000" dirty="0"/>
              <a:t>Европейский вариант.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7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5" cy="518457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Calibri"/>
                <a:ea typeface="Calibri"/>
                <a:cs typeface="Times New Roman"/>
              </a:rPr>
              <a:t>Приниматься за дело: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включаться в проект;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нести ответственность;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входить в группу или коллектив и вносить свой вклад;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доказывать солидарность;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организовывать свою работу;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пользоваться вычислительными и моделирующими приборами.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Calibri"/>
                <a:ea typeface="Calibri"/>
                <a:cs typeface="Times New Roman"/>
              </a:rPr>
              <a:t>Адаптироваться: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использовать новые технологии информации и коммуникации;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доказывать гибкость перед лицом быстрых изменений;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показывать стойкость перед трудностями;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находить новые решения.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Ключевые компетенции.</a:t>
            </a:r>
            <a:br>
              <a:rPr lang="ru-RU" sz="4000" dirty="0"/>
            </a:br>
            <a:r>
              <a:rPr lang="ru-RU" sz="4000" dirty="0"/>
              <a:t>Европейский вариант.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3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41044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Ценностно-смысловая 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компетенция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 Общекультурная компетенция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У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чебно-познавательная компетенция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 Информационная компетенция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 Коммуникативная компетенция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 Социально-трудовая компетенция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 Компетенция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личностного самосовершенствовании.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252028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Классификация ключевых образовательных  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компетенций 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8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А.В</a:t>
            </a:r>
            <a:r>
              <a:rPr lang="ru-RU" sz="48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.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48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Хуторского.</a:t>
            </a:r>
            <a:br>
              <a:rPr lang="ru-RU" sz="48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6" descr="h1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6" y="2780928"/>
            <a:ext cx="2403475" cy="2347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859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7" cy="52292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представить себя устно и письменно, написать анкету, заявление, резюме, письмо, поздравление;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уметь представлять свой класс, школу, страну в ситуациях межкультурного общения, в режиме диалога культур, использовать для этого знание иностранного языка;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владеть способами взаимодействия с окружающими и удаленными людьми и событиями; выступать с устным сообщением, уметь задать вопрос, корректно вести учебный диалог;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владеть разными видами речевой деятельности (монолог, диалог, чтение, письмо), лингвистической и языковой компетенциями;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владеть способами совместной деятельности в группе, </a:t>
            </a:r>
            <a:r>
              <a:rPr lang="ru-RU" b="1" dirty="0" smtClean="0">
                <a:latin typeface="Calibri"/>
                <a:ea typeface="Calibri"/>
                <a:cs typeface="Times New Roman"/>
              </a:rPr>
              <a:t>умениями </a:t>
            </a:r>
            <a:r>
              <a:rPr lang="ru-RU" b="1" dirty="0">
                <a:latin typeface="Calibri"/>
                <a:ea typeface="Calibri"/>
                <a:cs typeface="Times New Roman"/>
              </a:rPr>
              <a:t>искать и находить компромиссы;</a:t>
            </a:r>
          </a:p>
          <a:p>
            <a:r>
              <a:rPr lang="ru-RU" b="1" dirty="0">
                <a:latin typeface="Calibri"/>
                <a:ea typeface="Calibri"/>
                <a:cs typeface="Times New Roman"/>
              </a:rPr>
              <a:t>иметь позитивные навыки общения в поликультурном, полиэтническом и многоконфессиональном обществе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Calibri"/>
                <a:ea typeface="Calibri"/>
                <a:cs typeface="Times New Roman"/>
              </a:rPr>
              <a:t>формировании коммуникативной компетенции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528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468</TotalTime>
  <Words>1340</Words>
  <Application>Microsoft Office PowerPoint</Application>
  <PresentationFormat>Экран (4:3)</PresentationFormat>
  <Paragraphs>245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Волна</vt:lpstr>
      <vt:lpstr>1_Волна</vt:lpstr>
      <vt:lpstr>2_Волна</vt:lpstr>
      <vt:lpstr>Оформление по умолчанию</vt:lpstr>
      <vt:lpstr>Формирование ключевых компетенций школьников в УВП </vt:lpstr>
      <vt:lpstr>Компетентность и компетенция</vt:lpstr>
      <vt:lpstr>Таким образом,</vt:lpstr>
      <vt:lpstr>Приоритеты в Концепции модернизации Российского образования   </vt:lpstr>
      <vt:lpstr>Ключевые компетенции. Европейский вариант.</vt:lpstr>
      <vt:lpstr>Ключевые компетенции. Европейский вариант.</vt:lpstr>
      <vt:lpstr>Ключевые компетенции. Европейский вариант.</vt:lpstr>
      <vt:lpstr>Классификация ключевых образовательных  компетенций  А.В. Хуторского. </vt:lpstr>
      <vt:lpstr>формировании коммуникативной компетенции </vt:lpstr>
      <vt:lpstr>формировании коммуникативной компетенции </vt:lpstr>
      <vt:lpstr>Формирование ценностно-смысловой компетенции  </vt:lpstr>
      <vt:lpstr>Включение в урок заданий повышенной сложности</vt:lpstr>
      <vt:lpstr>Формирование общекультурной компетенции </vt:lpstr>
      <vt:lpstr>Некоторые приемы работы на уроке с опорой на сильных учащихся</vt:lpstr>
      <vt:lpstr>  Формирование учебно-познавательной  компетенции    </vt:lpstr>
      <vt:lpstr>Включение в урок заданий повышенной сложности</vt:lpstr>
      <vt:lpstr>Включение в урок заданий повышенной сложности</vt:lpstr>
      <vt:lpstr>Формирование информационной компетентности</vt:lpstr>
      <vt:lpstr>Презентация PowerPoint</vt:lpstr>
      <vt:lpstr>формирование социально-трудовой компетенции  </vt:lpstr>
      <vt:lpstr>Выбери правильное</vt:lpstr>
      <vt:lpstr>Основные функции компетенций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компетенций школьников в УВП</dc:title>
  <dc:creator>зав1</dc:creator>
  <cp:lastModifiedBy>зав1</cp:lastModifiedBy>
  <cp:revision>26</cp:revision>
  <dcterms:created xsi:type="dcterms:W3CDTF">2011-10-11T01:15:20Z</dcterms:created>
  <dcterms:modified xsi:type="dcterms:W3CDTF">2012-10-19T23:24:03Z</dcterms:modified>
</cp:coreProperties>
</file>