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20" r:id="rId2"/>
    <p:sldMasterId id="2147483744" r:id="rId3"/>
    <p:sldMasterId id="2147483756" r:id="rId4"/>
  </p:sldMasterIdLst>
  <p:notesMasterIdLst>
    <p:notesMasterId r:id="rId27"/>
  </p:notesMasterIdLst>
  <p:sldIdLst>
    <p:sldId id="257" r:id="rId5"/>
    <p:sldId id="277" r:id="rId6"/>
    <p:sldId id="278" r:id="rId7"/>
    <p:sldId id="258" r:id="rId8"/>
    <p:sldId id="273" r:id="rId9"/>
    <p:sldId id="274" r:id="rId10"/>
    <p:sldId id="275" r:id="rId11"/>
    <p:sldId id="259" r:id="rId12"/>
    <p:sldId id="276" r:id="rId13"/>
    <p:sldId id="264" r:id="rId14"/>
    <p:sldId id="260" r:id="rId15"/>
    <p:sldId id="270" r:id="rId16"/>
    <p:sldId id="261" r:id="rId17"/>
    <p:sldId id="271" r:id="rId18"/>
    <p:sldId id="262" r:id="rId19"/>
    <p:sldId id="266" r:id="rId20"/>
    <p:sldId id="267" r:id="rId21"/>
    <p:sldId id="263" r:id="rId22"/>
    <p:sldId id="268" r:id="rId23"/>
    <p:sldId id="265" r:id="rId24"/>
    <p:sldId id="269" r:id="rId25"/>
    <p:sldId id="27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71D11-E8BC-4E62-846F-90BD92C827E2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36863D-1C4C-4150-9956-E8BE83D91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714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36863D-1C4C-4150-9956-E8BE83D915B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595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36863D-1C4C-4150-9956-E8BE83D915B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609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10DF-9C4E-426E-A328-794266517DF1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869C-9137-42B7-B4ED-C681EE7F07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10DF-9C4E-426E-A328-794266517DF1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869C-9137-42B7-B4ED-C681EE7F07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10DF-9C4E-426E-A328-794266517DF1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869C-9137-42B7-B4ED-C681EE7F07D5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CAD26A-011B-4A7A-BB17-D9C1C3BA8D1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1A08BF-32D9-4990-85AD-9FE7DE281E7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94D17-CAE6-4675-AAC4-9AE69B61FB2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9277BB-6AD9-4A93-AD60-9058E7112C9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5A6945-98A8-400D-9BB9-75D10AF780C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7B6527-F1BE-48B6-BED3-E4761FFD0B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C154D3-B8F7-450C-BD57-C34D4499BC8B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F5E7-51A5-43F5-AC76-5ED5B04A1798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10DF-9C4E-426E-A328-794266517DF1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869C-9137-42B7-B4ED-C681EE7F07D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3FFAD-0599-42CA-81DD-FD49A5068F6C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3818A6-F3F3-401E-9D4B-8B14333F9B0F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0818D-4CC9-47A5-BF3F-556100BBD50C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CAD26A-011B-4A7A-BB17-D9C1C3BA8D1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1A08BF-32D9-4990-85AD-9FE7DE281E7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94D17-CAE6-4675-AAC4-9AE69B61FB2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9277BB-6AD9-4A93-AD60-9058E7112C9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5A6945-98A8-400D-9BB9-75D10AF780C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7B6527-F1BE-48B6-BED3-E4761FFD0B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C154D3-B8F7-450C-BD57-C34D4499BC8B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10DF-9C4E-426E-A328-794266517DF1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869C-9137-42B7-B4ED-C681EE7F07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F5E7-51A5-43F5-AC76-5ED5B04A1798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3FFAD-0599-42CA-81DD-FD49A5068F6C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3818A6-F3F3-401E-9D4B-8B14333F9B0F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0818D-4CC9-47A5-BF3F-556100BBD50C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95D30-ED6A-4000-A091-08C68133EB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6058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AA923-EF12-4574-BFE4-117721F007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4736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E0C34-FF33-400F-88AC-6B9FF00C98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2566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24A85-685C-4945-87F3-7E2446EC80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45181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F042B-B2D6-4800-80A8-F94A7E29D4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54630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25CE3-9BE1-4058-92B7-135349A7EC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069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10DF-9C4E-426E-A328-794266517DF1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869C-9137-42B7-B4ED-C681EE7F07D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B8DD8-D140-402B-99F7-1379F90BA9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57036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86898-65B2-4DB4-8AD3-D51EFD900D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66532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2A16A-6295-4E1C-BE05-D9DD30E5C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2124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84A0E-C6D8-4953-BEE1-96396134C0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87978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8C5A6-8CC2-4134-8C52-79594513FE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22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10DF-9C4E-426E-A328-794266517DF1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869C-9137-42B7-B4ED-C681EE7F07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10DF-9C4E-426E-A328-794266517DF1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869C-9137-42B7-B4ED-C681EE7F07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10DF-9C4E-426E-A328-794266517DF1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869C-9137-42B7-B4ED-C681EE7F07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10DF-9C4E-426E-A328-794266517DF1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869C-9137-42B7-B4ED-C681EE7F07D5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10DF-9C4E-426E-A328-794266517DF1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869C-9137-42B7-B4ED-C681EE7F07D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87B10DF-9C4E-426E-A328-794266517DF1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CD2869C-9137-42B7-B4ED-C681EE7F07D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87B10DF-9C4E-426E-A328-794266517DF1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CD2869C-9137-42B7-B4ED-C681EE7F07D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87B10DF-9C4E-426E-A328-794266517DF1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CD2869C-9137-42B7-B4ED-C681EE7F07D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8959DB-C9DF-4A79-8400-E0FAA757D52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390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3140968"/>
            <a:ext cx="6984776" cy="347472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Цель: познакомиться с видами  ключевых компетенций и способами их реализации.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2592288"/>
          </a:xfrm>
        </p:spPr>
        <p:txBody>
          <a:bodyPr/>
          <a:lstStyle/>
          <a:p>
            <a:r>
              <a:rPr lang="ru-RU" sz="5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a typeface="Calibri"/>
                <a:cs typeface="Times New Roman"/>
              </a:rPr>
              <a:t>Формирование ключевых компетенций школьников в УВП </a:t>
            </a:r>
            <a:endParaRPr lang="ru-RU" dirty="0"/>
          </a:p>
        </p:txBody>
      </p:sp>
      <p:pic>
        <p:nvPicPr>
          <p:cNvPr id="4" name="Picture 2" descr="D:\Сеточка Миник\Школа 251 личные документы\Курсы\проекты1\филологи_07\Alekseenko IA\media_materials\думаем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869160"/>
            <a:ext cx="1371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083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060848"/>
            <a:ext cx="8568951" cy="4536504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- </a:t>
            </a:r>
            <a:r>
              <a:rPr lang="ru-RU" b="1" dirty="0" smtClean="0">
                <a:latin typeface="Calibri"/>
                <a:ea typeface="Calibri"/>
                <a:cs typeface="Times New Roman"/>
              </a:rPr>
              <a:t>Устное </a:t>
            </a:r>
            <a:r>
              <a:rPr lang="ru-RU" b="1" dirty="0">
                <a:latin typeface="Calibri"/>
                <a:ea typeface="Calibri"/>
                <a:cs typeface="Times New Roman"/>
              </a:rPr>
              <a:t>рецензирование ответов домашнего задания учениками;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- </a:t>
            </a:r>
            <a:r>
              <a:rPr lang="ru-RU" b="1" dirty="0" smtClean="0">
                <a:latin typeface="Calibri"/>
                <a:ea typeface="Calibri"/>
                <a:cs typeface="Times New Roman"/>
              </a:rPr>
              <a:t>Использование </a:t>
            </a:r>
            <a:r>
              <a:rPr lang="ru-RU" b="1" dirty="0">
                <a:latin typeface="Calibri"/>
                <a:ea typeface="Calibri"/>
                <a:cs typeface="Times New Roman"/>
              </a:rPr>
              <a:t>работы в группах, например: рассказать соседу по парте правило, определение, выслушать ответ, правильное определение обсудить в группе;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- </a:t>
            </a:r>
            <a:r>
              <a:rPr lang="ru-RU" b="1" dirty="0" smtClean="0">
                <a:latin typeface="Calibri"/>
                <a:ea typeface="Calibri"/>
                <a:cs typeface="Times New Roman"/>
              </a:rPr>
              <a:t>Сдача </a:t>
            </a:r>
            <a:r>
              <a:rPr lang="ru-RU" b="1" dirty="0">
                <a:latin typeface="Calibri"/>
                <a:ea typeface="Calibri"/>
                <a:cs typeface="Times New Roman"/>
              </a:rPr>
              <a:t>различных устных зачетов.</a:t>
            </a:r>
          </a:p>
          <a:p>
            <a:pPr algn="just"/>
            <a:r>
              <a:rPr lang="ru-RU" b="1" dirty="0" smtClean="0"/>
              <a:t>- Совместное приготовление сообщений на предложенную тему.</a:t>
            </a:r>
          </a:p>
          <a:p>
            <a:pPr algn="just"/>
            <a:r>
              <a:rPr lang="ru-RU" b="1" dirty="0" smtClean="0"/>
              <a:t>- Проведение полемики, решение проблемных ситуаций.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252728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формировании коммуникативной компетенции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1964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00808"/>
            <a:ext cx="8568952" cy="4896544"/>
          </a:xfrm>
        </p:spPr>
        <p:txBody>
          <a:bodyPr>
            <a:normAutofit fontScale="92500" lnSpcReduction="10000"/>
          </a:bodyPr>
          <a:lstStyle/>
          <a:p>
            <a:r>
              <a:rPr lang="ru-RU" sz="2600" b="1" dirty="0" smtClean="0">
                <a:latin typeface="Calibri"/>
                <a:ea typeface="Calibri"/>
                <a:cs typeface="Times New Roman"/>
              </a:rPr>
              <a:t>Учащиеся </a:t>
            </a:r>
            <a:r>
              <a:rPr lang="ru-RU" sz="2600" b="1" dirty="0">
                <a:latin typeface="Calibri"/>
                <a:ea typeface="Calibri"/>
                <a:cs typeface="Times New Roman"/>
              </a:rPr>
              <a:t>формулируют 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по предложенной  теме </a:t>
            </a:r>
            <a:r>
              <a:rPr lang="ru-RU" sz="2600" b="1" dirty="0">
                <a:latin typeface="Calibri"/>
                <a:ea typeface="Calibri"/>
                <a:cs typeface="Times New Roman"/>
              </a:rPr>
              <a:t>вопросы, которые начинаются со слов: «зачем», «почему», «как», «чем», «о чем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».</a:t>
            </a:r>
          </a:p>
          <a:p>
            <a:r>
              <a:rPr lang="ru-RU" sz="2600" b="1" dirty="0" smtClean="0">
                <a:latin typeface="Calibri"/>
                <a:ea typeface="Calibri"/>
                <a:cs typeface="Times New Roman"/>
              </a:rPr>
              <a:t> Самостоятельно изучают </a:t>
            </a:r>
            <a:r>
              <a:rPr lang="ru-RU" sz="2600" b="1" dirty="0">
                <a:latin typeface="Calibri"/>
                <a:ea typeface="Calibri"/>
                <a:cs typeface="Times New Roman"/>
              </a:rPr>
              <a:t>параграф учебника и 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составляют </a:t>
            </a:r>
            <a:r>
              <a:rPr lang="ru-RU" sz="2600" b="1" dirty="0">
                <a:latin typeface="Calibri"/>
                <a:ea typeface="Calibri"/>
                <a:cs typeface="Times New Roman"/>
              </a:rPr>
              <a:t>краткий конспект этого параграфа в качестве домашнего 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задания</a:t>
            </a:r>
            <a:r>
              <a:rPr lang="ru-RU" sz="2600" b="1" dirty="0">
                <a:latin typeface="Calibri"/>
                <a:ea typeface="Calibri"/>
                <a:cs typeface="Times New Roman"/>
              </a:rPr>
              <a:t> 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(</a:t>
            </a:r>
            <a:r>
              <a:rPr lang="ru-RU" sz="2600" b="1" dirty="0">
                <a:latin typeface="Calibri"/>
                <a:ea typeface="Calibri"/>
                <a:cs typeface="Times New Roman"/>
              </a:rPr>
              <a:t>определить главное в пункте, выписать новые свойства,  установить на какие из ранее изученных свойств они 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опираются).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600" b="1" dirty="0" smtClean="0">
                <a:latin typeface="Calibri"/>
                <a:ea typeface="Calibri"/>
                <a:cs typeface="Times New Roman"/>
              </a:rPr>
              <a:t>Использование  тестовых конструкций, содержащих </a:t>
            </a:r>
            <a:r>
              <a:rPr lang="ru-RU" sz="2600" b="1" dirty="0">
                <a:latin typeface="Calibri"/>
                <a:ea typeface="Calibri"/>
                <a:cs typeface="Times New Roman"/>
              </a:rPr>
              <a:t>задачи с 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пропущенными данными</a:t>
            </a:r>
            <a:r>
              <a:rPr lang="ru-RU" sz="2600" b="1" dirty="0">
                <a:latin typeface="Calibri"/>
                <a:ea typeface="Calibri"/>
                <a:cs typeface="Times New Roman"/>
              </a:rPr>
              <a:t>,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 содержащие </a:t>
            </a:r>
            <a:r>
              <a:rPr lang="ru-RU" sz="2600" b="1" dirty="0">
                <a:latin typeface="Calibri"/>
                <a:ea typeface="Calibri"/>
                <a:cs typeface="Times New Roman"/>
              </a:rPr>
              <a:t>задания с лишними 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данными (теория предмета).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600" b="1" dirty="0" smtClean="0">
                <a:latin typeface="Calibri"/>
                <a:ea typeface="Calibri"/>
                <a:cs typeface="Times New Roman"/>
              </a:rPr>
              <a:t>Задания на практическую смекалку, умение </a:t>
            </a:r>
            <a:r>
              <a:rPr lang="ru-RU" sz="2600" b="1" dirty="0">
                <a:latin typeface="Calibri"/>
                <a:ea typeface="Calibri"/>
                <a:cs typeface="Times New Roman"/>
              </a:rPr>
              <a:t>ориентироваться в конкретной обстановке</a:t>
            </a:r>
          </a:p>
          <a:p>
            <a:endParaRPr lang="ru-RU" sz="2600" b="1" dirty="0" smtClean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792088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800" dirty="0">
                <a:effectLst/>
                <a:latin typeface="Calibri"/>
                <a:ea typeface="Calibri"/>
                <a:cs typeface="Times New Roman"/>
              </a:rPr>
              <a:t>Ф</a:t>
            </a:r>
            <a:r>
              <a:rPr lang="ru-RU" sz="4800" dirty="0" smtClean="0">
                <a:effectLst/>
                <a:latin typeface="Calibri"/>
                <a:ea typeface="Calibri"/>
                <a:cs typeface="Times New Roman"/>
              </a:rPr>
              <a:t>ормирование </a:t>
            </a:r>
            <a:r>
              <a:rPr lang="ru-RU" sz="4800" dirty="0">
                <a:effectLst/>
                <a:latin typeface="Calibri"/>
                <a:ea typeface="Calibri"/>
                <a:cs typeface="Times New Roman"/>
              </a:rPr>
              <a:t>ценностно-смысловой компетенции </a:t>
            </a:r>
            <a:br>
              <a:rPr lang="ru-RU" sz="48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694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731838"/>
            <a:ext cx="8351838" cy="5433466"/>
          </a:xfrm>
        </p:spPr>
        <p:txBody>
          <a:bodyPr rtlCol="0">
            <a:normAutofit lnSpcReduction="10000"/>
          </a:bodyPr>
          <a:lstStyle/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6.Задания исследовательского характера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endParaRPr lang="ru-RU" sz="2800" b="1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Пример1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подобрать доказательства к данному умозаключению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«Обладающие сжатостью, стройностью, конструкции с обособленными определениями широко применяются в художественной литературе при описании природы, персонажей»</a:t>
            </a:r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Пример2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формулировка собственных умозаключений на основе собранного материала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</a:t>
            </a:r>
            <a:r>
              <a:rPr 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Модальные частицы в баснях И. А. Крылова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*Сравнительные обороты в поэме Лермонтова «Мцыри»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*Использование неодушевленных существительных в значении одушевленных (домашнее задание)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5691403"/>
            <a:ext cx="6512511" cy="1143000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4000" dirty="0" smtClean="0"/>
              <a:t>Включение в урок заданий повышенной сложности</a:t>
            </a:r>
          </a:p>
        </p:txBody>
      </p:sp>
      <p:pic>
        <p:nvPicPr>
          <p:cNvPr id="23556" name="Picture 4" descr="0_fc3b_b80371f8_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04664"/>
            <a:ext cx="12573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859620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18457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600" b="1" dirty="0" smtClean="0">
                <a:latin typeface="Calibri"/>
                <a:ea typeface="Calibri"/>
                <a:cs typeface="Times New Roman"/>
              </a:rPr>
              <a:t>Специальная </a:t>
            </a:r>
            <a:r>
              <a:rPr lang="ru-RU" sz="2600" b="1" dirty="0">
                <a:latin typeface="Calibri"/>
                <a:ea typeface="Calibri"/>
                <a:cs typeface="Times New Roman"/>
              </a:rPr>
              <a:t>работа, в которой учитель помогает ребенку 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определить задачу</a:t>
            </a:r>
            <a:r>
              <a:rPr lang="ru-RU" sz="2600" b="1" dirty="0">
                <a:latin typeface="Calibri"/>
                <a:ea typeface="Calibri"/>
                <a:cs typeface="Times New Roman"/>
              </a:rPr>
              <a:t>, выделить предметную 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составляющую (главное), </a:t>
            </a:r>
            <a:r>
              <a:rPr lang="ru-RU" sz="2600" b="1" dirty="0">
                <a:latin typeface="Calibri"/>
                <a:ea typeface="Calibri"/>
                <a:cs typeface="Times New Roman"/>
              </a:rPr>
              <a:t>показать применение известных способов в новой ситуации, новых 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обозначениях (умение пользоваться полученными знаниями в жизни, на практике):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600" b="1" dirty="0">
                <a:latin typeface="Calibri"/>
                <a:ea typeface="Calibri"/>
                <a:cs typeface="Times New Roman"/>
              </a:rPr>
              <a:t> 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     </a:t>
            </a:r>
            <a:r>
              <a:rPr lang="ru-RU" sz="2600" b="1" dirty="0">
                <a:latin typeface="Calibri"/>
                <a:ea typeface="Calibri"/>
                <a:cs typeface="Times New Roman"/>
              </a:rPr>
              <a:t>- для формирования грамотной, логически верной речи используются  устные 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комментарии;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600" b="1" dirty="0">
                <a:latin typeface="Calibri"/>
                <a:ea typeface="Calibri"/>
                <a:cs typeface="Times New Roman"/>
              </a:rPr>
              <a:t> 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     - </a:t>
            </a:r>
            <a:r>
              <a:rPr lang="ru-RU" sz="2600" b="1" dirty="0">
                <a:latin typeface="Calibri"/>
                <a:ea typeface="Calibri"/>
                <a:cs typeface="Times New Roman"/>
              </a:rPr>
              <a:t>использовать задачи со скрытой информативной частью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600" b="1" dirty="0">
                <a:latin typeface="Calibri"/>
                <a:ea typeface="Calibri"/>
                <a:cs typeface="Times New Roman"/>
              </a:rPr>
              <a:t> 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     </a:t>
            </a:r>
            <a:r>
              <a:rPr lang="ru-RU" sz="2600" b="1" dirty="0">
                <a:latin typeface="Calibri"/>
                <a:ea typeface="Calibri"/>
                <a:cs typeface="Times New Roman"/>
              </a:rPr>
              <a:t>-  использовать задания с информационно – познавательной  направленностью;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600" b="1" dirty="0" smtClean="0">
                <a:latin typeface="Calibri"/>
                <a:ea typeface="Calibri"/>
                <a:cs typeface="Times New Roman"/>
              </a:rPr>
              <a:t>      </a:t>
            </a:r>
            <a:r>
              <a:rPr lang="ru-RU" sz="2600" b="1" dirty="0">
                <a:latin typeface="Calibri"/>
                <a:ea typeface="Calibri"/>
                <a:cs typeface="Times New Roman"/>
              </a:rPr>
              <a:t>- использовать исторический материал при подготовке к 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урокам.</a:t>
            </a:r>
            <a:endParaRPr lang="ru-RU" sz="2600" b="1" dirty="0">
              <a:latin typeface="Calibri"/>
              <a:ea typeface="Calibri"/>
              <a:cs typeface="Times New Roman"/>
            </a:endParaRPr>
          </a:p>
          <a:p>
            <a:pPr marL="45720" indent="0">
              <a:lnSpc>
                <a:spcPct val="115000"/>
              </a:lnSpc>
              <a:spcAft>
                <a:spcPts val="0"/>
              </a:spcAft>
              <a:buNone/>
            </a:pP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45720" indent="0">
              <a:lnSpc>
                <a:spcPct val="115000"/>
              </a:lnSpc>
              <a:spcAft>
                <a:spcPts val="0"/>
              </a:spcAft>
              <a:buNone/>
            </a:pP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4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1556792"/>
          </a:xfrm>
        </p:spPr>
        <p:txBody>
          <a:bodyPr/>
          <a:lstStyle/>
          <a:p>
            <a:r>
              <a:rPr lang="ru-RU" sz="4800" dirty="0" smtClean="0">
                <a:effectLst/>
                <a:latin typeface="Calibri"/>
                <a:ea typeface="Calibri"/>
                <a:cs typeface="Times New Roman"/>
              </a:rPr>
              <a:t>Формирование </a:t>
            </a:r>
            <a:r>
              <a:rPr lang="ru-RU" sz="4800" dirty="0">
                <a:effectLst/>
                <a:latin typeface="Calibri"/>
                <a:ea typeface="Calibri"/>
                <a:cs typeface="Times New Roman"/>
              </a:rPr>
              <a:t>общекультурной компетенции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3166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692150"/>
            <a:ext cx="8207375" cy="5113114"/>
          </a:xfrm>
        </p:spPr>
        <p:txBody>
          <a:bodyPr rtlCol="0">
            <a:normAutofit fontScale="85000" lnSpcReduction="20000"/>
          </a:bodyPr>
          <a:lstStyle/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ru-RU" sz="31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Синтаксические уравнения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endParaRPr lang="ru-RU" sz="2400" b="1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Данное задание помогает закрепить материал на определение видов придаточных предложений и их особенностей.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endParaRPr lang="ru-RU" sz="3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ru-RU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сущ. </a:t>
            </a:r>
            <a:r>
              <a:rPr 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ru-RU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+ ( какой ) = ?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ru-RU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?    </a:t>
            </a:r>
            <a:r>
              <a:rPr 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 + ( </a:t>
            </a:r>
            <a:r>
              <a:rPr lang="ru-RU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что  ) = изъяснительное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|   </a:t>
            </a:r>
            <a:r>
              <a:rPr lang="ru-RU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     </a:t>
            </a:r>
            <a:r>
              <a:rPr 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 + ( </a:t>
            </a:r>
            <a:r>
              <a:rPr lang="ru-RU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когда ) = ?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ru-RU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глаг. </a:t>
            </a:r>
            <a:r>
              <a:rPr 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 + (</a:t>
            </a:r>
            <a:r>
              <a:rPr lang="ru-RU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?    ) = образа действия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| </a:t>
            </a:r>
            <a:r>
              <a:rPr lang="ru-RU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?    </a:t>
            </a:r>
            <a:r>
              <a:rPr 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 + ( </a:t>
            </a:r>
            <a:r>
              <a:rPr lang="ru-RU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где )  = определительное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Учащиеся объясняют, что должно быть на месте знака вопроса.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5949280"/>
            <a:ext cx="6512511" cy="206896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3600" dirty="0" smtClean="0"/>
              <a:t>Некоторые приемы работы на уроке с опорой на сильных учащихся</a:t>
            </a:r>
          </a:p>
        </p:txBody>
      </p:sp>
    </p:spTree>
    <p:extLst>
      <p:ext uri="{BB962C8B-B14F-4D97-AF65-F5344CB8AC3E}">
        <p14:creationId xmlns:p14="http://schemas.microsoft.com/office/powerpoint/2010/main" val="429270825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916832"/>
            <a:ext cx="8712968" cy="5112568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600" b="1" dirty="0" smtClean="0">
                <a:latin typeface="Calibri"/>
                <a:ea typeface="Calibri"/>
                <a:cs typeface="Times New Roman"/>
              </a:rPr>
              <a:t>Решение </a:t>
            </a:r>
            <a:r>
              <a:rPr lang="ru-RU" sz="2600" b="1" dirty="0">
                <a:latin typeface="Calibri"/>
                <a:ea typeface="Calibri"/>
                <a:cs typeface="Times New Roman"/>
              </a:rPr>
              <a:t>нестандартных, занимательных, исторических 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задач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600" b="1" dirty="0" smtClean="0">
                <a:latin typeface="Calibri"/>
                <a:ea typeface="Calibri"/>
                <a:cs typeface="Times New Roman"/>
              </a:rPr>
              <a:t>  При </a:t>
            </a:r>
            <a:r>
              <a:rPr lang="ru-RU" sz="2600" b="1" dirty="0">
                <a:latin typeface="Calibri"/>
                <a:ea typeface="Calibri"/>
                <a:cs typeface="Times New Roman"/>
              </a:rPr>
              <a:t>проблемном способе изложения новой темы, 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проведение  </a:t>
            </a:r>
            <a:r>
              <a:rPr lang="ru-RU" sz="2600" b="1" dirty="0">
                <a:latin typeface="Calibri"/>
                <a:ea typeface="Calibri"/>
                <a:cs typeface="Times New Roman"/>
              </a:rPr>
              <a:t>мини-исследований на основе изучения материала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600" b="1" dirty="0">
                <a:latin typeface="Calibri"/>
                <a:ea typeface="Calibri"/>
                <a:cs typeface="Times New Roman"/>
              </a:rPr>
              <a:t>При 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изучении нового материала знания </a:t>
            </a:r>
            <a:r>
              <a:rPr lang="ru-RU" sz="2600" b="1" dirty="0">
                <a:latin typeface="Calibri"/>
                <a:ea typeface="Calibri"/>
                <a:cs typeface="Times New Roman"/>
              </a:rPr>
              <a:t>не сообщаются в готовом виде. Учитель побуждает  учащихся к сравнению, сопоставлению и противопоставлению фактов, в результате чего и возникает поисковая ситуация.</a:t>
            </a: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600" b="1" dirty="0">
                <a:latin typeface="Calibri"/>
                <a:ea typeface="Calibri"/>
                <a:cs typeface="Times New Roman"/>
              </a:rPr>
              <a:t> 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  Ученик</a:t>
            </a:r>
            <a:r>
              <a:rPr lang="ru-RU" sz="2600" b="1" dirty="0">
                <a:latin typeface="Calibri"/>
                <a:ea typeface="Calibri"/>
                <a:cs typeface="Times New Roman"/>
              </a:rPr>
              <a:t>, анализируя, сравнивая, синтезируя, обобщая, конкретизируя фактический материал, сам получает из него новую информацию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600" b="1" dirty="0" smtClean="0">
                <a:latin typeface="Calibri"/>
                <a:ea typeface="Calibri"/>
                <a:cs typeface="Times New Roman"/>
              </a:rPr>
              <a:t>Использование  тестовых </a:t>
            </a:r>
            <a:r>
              <a:rPr lang="ru-RU" sz="2600" b="1" dirty="0">
                <a:latin typeface="Calibri"/>
                <a:ea typeface="Calibri"/>
                <a:cs typeface="Times New Roman"/>
              </a:rPr>
              <a:t>конструкции с информационно – познавательной </a:t>
            </a:r>
            <a:r>
              <a:rPr lang="ru-RU" sz="2600" b="1" dirty="0" smtClean="0">
                <a:latin typeface="Calibri"/>
                <a:ea typeface="Calibri"/>
                <a:cs typeface="Times New Roman"/>
              </a:rPr>
              <a:t>направленностью. </a:t>
            </a:r>
            <a:endParaRPr lang="ru-RU" sz="2600" b="1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556792"/>
          </a:xfrm>
        </p:spPr>
        <p:txBody>
          <a:bodyPr>
            <a:normAutofit fontScale="9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800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800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ru-RU" sz="4800" dirty="0">
                <a:latin typeface="Calibri"/>
                <a:ea typeface="Calibri"/>
                <a:cs typeface="Times New Roman"/>
              </a:rPr>
              <a:t/>
            </a:r>
            <a:br>
              <a:rPr lang="ru-RU" sz="4800" dirty="0">
                <a:latin typeface="Calibri"/>
                <a:ea typeface="Calibri"/>
                <a:cs typeface="Times New Roman"/>
              </a:rPr>
            </a:br>
            <a:r>
              <a:rPr lang="ru-RU" sz="4800" dirty="0" smtClean="0">
                <a:effectLst/>
                <a:latin typeface="Calibri"/>
                <a:ea typeface="Calibri"/>
                <a:cs typeface="Times New Roman"/>
              </a:rPr>
              <a:t>Формирование </a:t>
            </a:r>
            <a:r>
              <a:rPr lang="ru-RU" sz="4800" dirty="0">
                <a:effectLst/>
                <a:latin typeface="Calibri"/>
                <a:ea typeface="Calibri"/>
                <a:cs typeface="Times New Roman"/>
              </a:rPr>
              <a:t>учебно-познавательной  компетенции </a:t>
            </a:r>
            <a:br>
              <a:rPr lang="ru-RU" sz="48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4800" dirty="0">
                <a:effectLst/>
                <a:latin typeface="Calibri"/>
                <a:ea typeface="Calibri"/>
                <a:cs typeface="Times New Roman"/>
              </a:rPr>
              <a:t> </a:t>
            </a:r>
            <a:br>
              <a:rPr lang="ru-RU" sz="48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1637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731838"/>
            <a:ext cx="6400800" cy="4497387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Задания, ориентирующие на высказывание</a:t>
            </a: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</a:p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endParaRPr lang="ru-RU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 Есть вещи, которые лучше бы не делать.» (Эйнштейн) </a:t>
            </a:r>
          </a:p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endParaRPr lang="ru-RU" sz="2400" b="1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 Что бы я хотел получить в </a:t>
            </a: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наследство.»</a:t>
            </a:r>
            <a:endParaRPr lang="ru-RU" sz="2400" b="1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endParaRPr lang="ru-RU" sz="2400" b="1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 Моё любимое время года.»</a:t>
            </a:r>
          </a:p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endParaRPr lang="ru-RU" sz="2400" b="1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 Моё имя.»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5517232"/>
            <a:ext cx="6512511" cy="1143000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4000" dirty="0" smtClean="0"/>
              <a:t>Включение в урок заданий повышенной сложности</a:t>
            </a:r>
          </a:p>
        </p:txBody>
      </p:sp>
    </p:spTree>
    <p:extLst>
      <p:ext uri="{BB962C8B-B14F-4D97-AF65-F5344CB8AC3E}">
        <p14:creationId xmlns:p14="http://schemas.microsoft.com/office/powerpoint/2010/main" val="3687388815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731838"/>
            <a:ext cx="7991475" cy="4497387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10.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Расширение кругозора учащихся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endParaRPr lang="ru-RU" sz="2400" b="1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Задания по энциклопедиям, словарям, подготовка сообщений на уроке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*Этимологические минутки (можно связывать с темой урока)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*Происхождение наречий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*Происхождение фамилий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5301208"/>
            <a:ext cx="6512511" cy="1143000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4000" dirty="0" smtClean="0"/>
              <a:t>Включение в урок заданий повышенной сложности</a:t>
            </a:r>
          </a:p>
        </p:txBody>
      </p:sp>
      <p:pic>
        <p:nvPicPr>
          <p:cNvPr id="30724" name="Picture 7" descr="computer_gir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0338" y="3141663"/>
            <a:ext cx="2741612" cy="210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1262901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16832"/>
            <a:ext cx="8784976" cy="4824536"/>
          </a:xfrm>
        </p:spPr>
        <p:txBody>
          <a:bodyPr/>
          <a:lstStyle/>
          <a:p>
            <a:pPr algn="just"/>
            <a:r>
              <a:rPr lang="ru-RU" dirty="0">
                <a:latin typeface="Calibri"/>
                <a:ea typeface="Calibri"/>
                <a:cs typeface="Times New Roman"/>
              </a:rPr>
              <a:t>- </a:t>
            </a:r>
            <a:r>
              <a:rPr lang="ru-RU" b="1" dirty="0" smtClean="0">
                <a:latin typeface="Calibri"/>
                <a:ea typeface="Calibri"/>
                <a:cs typeface="Times New Roman"/>
              </a:rPr>
              <a:t>При </a:t>
            </a:r>
            <a:r>
              <a:rPr lang="ru-RU" b="1" dirty="0">
                <a:latin typeface="Calibri"/>
                <a:ea typeface="Calibri"/>
                <a:cs typeface="Times New Roman"/>
              </a:rPr>
              <a:t>изучении новых терминов учащиеся, пользуясь толковым словарем, дают различные определения </a:t>
            </a:r>
            <a:r>
              <a:rPr lang="ru-RU" b="1" dirty="0" smtClean="0">
                <a:latin typeface="Calibri"/>
                <a:ea typeface="Calibri"/>
                <a:cs typeface="Times New Roman"/>
              </a:rPr>
              <a:t>(многозначность слова).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- </a:t>
            </a:r>
            <a:r>
              <a:rPr lang="ru-RU" b="1" dirty="0" smtClean="0">
                <a:latin typeface="Calibri"/>
                <a:ea typeface="Calibri"/>
                <a:cs typeface="Times New Roman"/>
              </a:rPr>
              <a:t>Подготовка </a:t>
            </a:r>
            <a:r>
              <a:rPr lang="ru-RU" b="1" dirty="0">
                <a:latin typeface="Calibri"/>
                <a:ea typeface="Calibri"/>
                <a:cs typeface="Times New Roman"/>
              </a:rPr>
              <a:t>собственных </a:t>
            </a:r>
            <a:r>
              <a:rPr lang="ru-RU" b="1" dirty="0" smtClean="0">
                <a:latin typeface="Calibri"/>
                <a:ea typeface="Calibri"/>
                <a:cs typeface="Times New Roman"/>
              </a:rPr>
              <a:t>презентаций </a:t>
            </a:r>
            <a:r>
              <a:rPr lang="ru-RU" b="1" dirty="0">
                <a:latin typeface="Calibri"/>
                <a:ea typeface="Calibri"/>
                <a:cs typeface="Times New Roman"/>
              </a:rPr>
              <a:t>с использованием материала из разных источников, включая </a:t>
            </a:r>
            <a:r>
              <a:rPr lang="ru-RU" b="1" dirty="0" smtClean="0">
                <a:latin typeface="Calibri"/>
                <a:ea typeface="Calibri"/>
                <a:cs typeface="Times New Roman"/>
              </a:rPr>
              <a:t>Интернет.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Calibri"/>
                <a:ea typeface="Calibri"/>
                <a:cs typeface="Times New Roman"/>
              </a:rPr>
              <a:t> -При </a:t>
            </a:r>
            <a:r>
              <a:rPr lang="ru-RU" b="1" dirty="0">
                <a:latin typeface="Calibri"/>
                <a:ea typeface="Calibri"/>
                <a:cs typeface="Times New Roman"/>
              </a:rPr>
              <a:t>подготовке к уроку учитель использует </a:t>
            </a:r>
            <a:r>
              <a:rPr lang="ru-RU" b="1" dirty="0" smtClean="0">
                <a:latin typeface="Calibri"/>
                <a:ea typeface="Calibri"/>
                <a:cs typeface="Times New Roman"/>
              </a:rPr>
              <a:t>задания </a:t>
            </a:r>
            <a:r>
              <a:rPr lang="ru-RU" b="1" dirty="0">
                <a:latin typeface="Calibri"/>
                <a:ea typeface="Calibri"/>
                <a:cs typeface="Times New Roman"/>
              </a:rPr>
              <a:t>из других источников, в которых данные представлены в виде таблиц, диаграмм, графиков, звуков, видеоисточников и т.д</a:t>
            </a:r>
            <a:r>
              <a:rPr lang="ru-RU" b="1" dirty="0" smtClean="0">
                <a:latin typeface="Calibri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Calibri"/>
                <a:ea typeface="Calibri"/>
                <a:cs typeface="Times New Roman"/>
              </a:rPr>
              <a:t>-Работа учащихся на уроках с документами, различными источниками информации.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>
            <a:normAutofit fontScale="9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/>
              <a:t>Формирование информационной компетентности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47808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питекантроп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5084763"/>
            <a:ext cx="1765300" cy="127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755650" y="2133600"/>
            <a:ext cx="172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150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600" smtClean="0">
                <a:solidFill>
                  <a:srgbClr val="000000"/>
                </a:solidFill>
                <a:latin typeface="Arial" charset="0"/>
              </a:rPr>
              <a:t>Значение «пере»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563938" y="3789363"/>
            <a:ext cx="18716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600" smtClean="0">
                <a:solidFill>
                  <a:srgbClr val="000000"/>
                </a:solidFill>
                <a:latin typeface="Arial" charset="0"/>
              </a:rPr>
              <a:t>Нет противопоставления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755650" y="5302250"/>
            <a:ext cx="1871663" cy="11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150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600" smtClean="0">
                <a:solidFill>
                  <a:srgbClr val="000000"/>
                </a:solidFill>
                <a:latin typeface="Arial" charset="0"/>
              </a:rPr>
              <a:t>Корень с чередованием,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600" smtClean="0">
                <a:solidFill>
                  <a:srgbClr val="000000"/>
                </a:solidFill>
                <a:latin typeface="Arial" charset="0"/>
              </a:rPr>
              <a:t>Безударное положение 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3492500" y="477838"/>
            <a:ext cx="20875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600" smtClean="0">
                <a:solidFill>
                  <a:srgbClr val="000000"/>
                </a:solidFill>
                <a:latin typeface="Arial" charset="0"/>
              </a:rPr>
              <a:t>Прилагательное, суфф. –енн-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3492500" y="1989138"/>
            <a:ext cx="2230438" cy="947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600" smtClean="0">
                <a:solidFill>
                  <a:srgbClr val="000000"/>
                </a:solidFill>
                <a:latin typeface="Arial" charset="0"/>
              </a:rPr>
              <a:t>Глагол повелительного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600" smtClean="0">
                <a:solidFill>
                  <a:srgbClr val="000000"/>
                </a:solidFill>
                <a:latin typeface="Arial" charset="0"/>
              </a:rPr>
              <a:t>наклонения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684213" y="620713"/>
            <a:ext cx="16557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150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600" smtClean="0">
                <a:solidFill>
                  <a:srgbClr val="000000"/>
                </a:solidFill>
                <a:latin typeface="Arial" charset="0"/>
              </a:rPr>
              <a:t>Бессуффиксное образование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6516688" y="1989138"/>
            <a:ext cx="20161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600" smtClean="0">
                <a:solidFill>
                  <a:srgbClr val="000000"/>
                </a:solidFill>
                <a:latin typeface="Arial" charset="0"/>
              </a:rPr>
              <a:t>Краткое прилагательное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6443663" y="404813"/>
            <a:ext cx="2087562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600" smtClean="0">
                <a:solidFill>
                  <a:srgbClr val="000000"/>
                </a:solidFill>
                <a:latin typeface="Arial" charset="0"/>
              </a:rPr>
              <a:t>Отглагольное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600" smtClean="0">
                <a:solidFill>
                  <a:srgbClr val="000000"/>
                </a:solidFill>
                <a:latin typeface="Arial" charset="0"/>
              </a:rPr>
              <a:t>существительное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6588125" y="3789363"/>
            <a:ext cx="18716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600" smtClean="0">
                <a:solidFill>
                  <a:srgbClr val="000000"/>
                </a:solidFill>
                <a:latin typeface="Arial" charset="0"/>
              </a:rPr>
              <a:t>«НЕ» с деепричастием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6372225" y="5229225"/>
            <a:ext cx="158432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600" smtClean="0">
                <a:solidFill>
                  <a:srgbClr val="000000"/>
                </a:solidFill>
                <a:latin typeface="Arial" charset="0"/>
              </a:rPr>
              <a:t>Отглагольные прилагательные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684213" y="3860800"/>
            <a:ext cx="21590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5150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600" smtClean="0">
                <a:solidFill>
                  <a:srgbClr val="000000"/>
                </a:solidFill>
                <a:latin typeface="Arial" charset="0"/>
              </a:rPr>
              <a:t>Можно подобрать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600" smtClean="0">
                <a:solidFill>
                  <a:srgbClr val="000000"/>
                </a:solidFill>
                <a:latin typeface="Arial" charset="0"/>
              </a:rPr>
              <a:t>синоним</a:t>
            </a:r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3779838" y="5445125"/>
            <a:ext cx="1871662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600" smtClean="0">
                <a:solidFill>
                  <a:srgbClr val="000000"/>
                </a:solidFill>
                <a:latin typeface="Arial" charset="0"/>
              </a:rPr>
              <a:t>Пропускать – не пропускать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600" smtClean="0">
                <a:solidFill>
                  <a:srgbClr val="000000"/>
                </a:solidFill>
                <a:latin typeface="Arial" charset="0"/>
              </a:rPr>
              <a:t>жидкость</a:t>
            </a:r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539750" y="333375"/>
            <a:ext cx="2592388" cy="1439863"/>
          </a:xfrm>
          <a:prstGeom prst="rect">
            <a:avLst/>
          </a:prstGeom>
          <a:solidFill>
            <a:srgbClr val="E515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Ю..ый, сви..ой</a:t>
            </a:r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539750" y="1989138"/>
            <a:ext cx="2592388" cy="1441450"/>
          </a:xfrm>
          <a:prstGeom prst="rect">
            <a:avLst/>
          </a:prstGeom>
          <a:solidFill>
            <a:srgbClr val="E515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Пр..смыкаться</a:t>
            </a: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539750" y="3429000"/>
            <a:ext cx="2592388" cy="1584325"/>
          </a:xfrm>
          <a:prstGeom prst="rect">
            <a:avLst/>
          </a:prstGeom>
          <a:solidFill>
            <a:srgbClr val="E515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(Не)высокий,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(Не)далеко</a:t>
            </a: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539750" y="5084763"/>
            <a:ext cx="2592388" cy="1512887"/>
          </a:xfrm>
          <a:prstGeom prst="rect">
            <a:avLst/>
          </a:prstGeom>
          <a:solidFill>
            <a:srgbClr val="E515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Заг..релый, заг..рать</a:t>
            </a: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144463" y="620713"/>
            <a:ext cx="358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600" smtClean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144463" y="2133600"/>
            <a:ext cx="358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600" smtClean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5861" name="Text Box 21"/>
          <p:cNvSpPr txBox="1">
            <a:spLocks noChangeArrowheads="1"/>
          </p:cNvSpPr>
          <p:nvPr/>
        </p:nvSpPr>
        <p:spPr bwMode="auto">
          <a:xfrm>
            <a:off x="144463" y="3644900"/>
            <a:ext cx="358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600" smtClean="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144463" y="5302250"/>
            <a:ext cx="358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600" smtClean="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25623" name="Rectangle 23"/>
          <p:cNvSpPr>
            <a:spLocks noChangeArrowheads="1"/>
          </p:cNvSpPr>
          <p:nvPr/>
        </p:nvSpPr>
        <p:spPr bwMode="auto">
          <a:xfrm>
            <a:off x="3348038" y="1989138"/>
            <a:ext cx="2592387" cy="143986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Смажь,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отрежь</a:t>
            </a: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3276600" y="333375"/>
            <a:ext cx="2592388" cy="14414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Соломе..ый,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Клюкве..ый</a:t>
            </a:r>
          </a:p>
        </p:txBody>
      </p: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3348038" y="3500438"/>
            <a:ext cx="2592387" cy="15843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(Не)глубокая, но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бурная река</a:t>
            </a:r>
          </a:p>
        </p:txBody>
      </p:sp>
      <p:sp>
        <p:nvSpPr>
          <p:cNvPr id="25626" name="Rectangle 26"/>
          <p:cNvSpPr>
            <a:spLocks noChangeArrowheads="1"/>
          </p:cNvSpPr>
          <p:nvPr/>
        </p:nvSpPr>
        <p:spPr bwMode="auto">
          <a:xfrm>
            <a:off x="3348038" y="5157788"/>
            <a:ext cx="2592387" cy="1512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Пром..кашка,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Непром..каемый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плащ</a:t>
            </a:r>
          </a:p>
        </p:txBody>
      </p:sp>
      <p:sp>
        <p:nvSpPr>
          <p:cNvPr id="25627" name="Rectangle 27"/>
          <p:cNvSpPr>
            <a:spLocks noChangeArrowheads="1"/>
          </p:cNvSpPr>
          <p:nvPr/>
        </p:nvSpPr>
        <p:spPr bwMode="auto">
          <a:xfrm>
            <a:off x="6227763" y="3573463"/>
            <a:ext cx="2665412" cy="1439862"/>
          </a:xfrm>
          <a:prstGeom prst="rect">
            <a:avLst/>
          </a:prstGeom>
          <a:solidFill>
            <a:srgbClr val="2254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(Не)работая,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(Не)запятнав</a:t>
            </a:r>
          </a:p>
        </p:txBody>
      </p:sp>
      <p:sp>
        <p:nvSpPr>
          <p:cNvPr id="25628" name="Rectangle 28"/>
          <p:cNvSpPr>
            <a:spLocks noChangeArrowheads="1"/>
          </p:cNvSpPr>
          <p:nvPr/>
        </p:nvSpPr>
        <p:spPr bwMode="auto">
          <a:xfrm>
            <a:off x="6227763" y="333375"/>
            <a:ext cx="2665412" cy="1441450"/>
          </a:xfrm>
          <a:prstGeom prst="rect">
            <a:avLst/>
          </a:prstGeom>
          <a:solidFill>
            <a:srgbClr val="2254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Туш..нка,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Реч..вка</a:t>
            </a:r>
          </a:p>
        </p:txBody>
      </p:sp>
      <p:sp>
        <p:nvSpPr>
          <p:cNvPr id="25629" name="Rectangle 29"/>
          <p:cNvSpPr>
            <a:spLocks noChangeArrowheads="1"/>
          </p:cNvSpPr>
          <p:nvPr/>
        </p:nvSpPr>
        <p:spPr bwMode="auto">
          <a:xfrm>
            <a:off x="6227763" y="1916113"/>
            <a:ext cx="2665412" cy="1584325"/>
          </a:xfrm>
          <a:prstGeom prst="rect">
            <a:avLst/>
          </a:prstGeom>
          <a:solidFill>
            <a:srgbClr val="2254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Кипуч..,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 колюч..</a:t>
            </a:r>
          </a:p>
        </p:txBody>
      </p:sp>
      <p:sp>
        <p:nvSpPr>
          <p:cNvPr id="25630" name="Rectangle 30"/>
          <p:cNvSpPr>
            <a:spLocks noChangeArrowheads="1"/>
          </p:cNvSpPr>
          <p:nvPr/>
        </p:nvSpPr>
        <p:spPr bwMode="auto">
          <a:xfrm>
            <a:off x="6156325" y="5157788"/>
            <a:ext cx="2665413" cy="1512887"/>
          </a:xfrm>
          <a:prstGeom prst="rect">
            <a:avLst/>
          </a:prstGeom>
          <a:solidFill>
            <a:srgbClr val="2254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Суш..ный,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Туш..ный</a:t>
            </a:r>
          </a:p>
        </p:txBody>
      </p:sp>
      <p:sp>
        <p:nvSpPr>
          <p:cNvPr id="25631" name="Rectangle 31"/>
          <p:cNvSpPr>
            <a:spLocks noChangeArrowheads="1"/>
          </p:cNvSpPr>
          <p:nvPr/>
        </p:nvSpPr>
        <p:spPr bwMode="auto">
          <a:xfrm>
            <a:off x="3348038" y="1989138"/>
            <a:ext cx="2592387" cy="143986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Смаж..,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Отреж..</a:t>
            </a:r>
          </a:p>
        </p:txBody>
      </p:sp>
    </p:spTree>
    <p:extLst>
      <p:ext uri="{BB962C8B-B14F-4D97-AF65-F5344CB8AC3E}">
        <p14:creationId xmlns:p14="http://schemas.microsoft.com/office/powerpoint/2010/main" val="65334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6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" dur="20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1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56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2" dur="2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1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56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8" dur="2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5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4" dur="20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1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56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30" dur="20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2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56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36" dur="20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2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56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42" dur="20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2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56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48" dur="20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2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56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54" dur="20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2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56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0" dur="20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2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56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6" dur="20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29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56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72" dur="2000"/>
                                        <p:tgtEl>
                                          <p:spTgt spid="256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3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56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78" dur="20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31"/>
                  </p:tgtEl>
                </p:cond>
              </p:nextCondLst>
            </p:seq>
          </p:childTnLst>
        </p:cTn>
      </p:par>
    </p:tnLst>
    <p:bldLst>
      <p:bldP spid="25615" grpId="0" animBg="1"/>
      <p:bldP spid="25616" grpId="0" animBg="1"/>
      <p:bldP spid="25617" grpId="0" animBg="1"/>
      <p:bldP spid="25618" grpId="0" animBg="1"/>
      <p:bldP spid="25623" grpId="0" animBg="1"/>
      <p:bldP spid="25624" grpId="0" animBg="1"/>
      <p:bldP spid="25625" grpId="0" animBg="1"/>
      <p:bldP spid="25626" grpId="0" animBg="1"/>
      <p:bldP spid="25627" grpId="0" animBg="1"/>
      <p:bldP spid="25628" grpId="0" animBg="1"/>
      <p:bldP spid="25629" grpId="0" animBg="1"/>
      <p:bldP spid="25630" grpId="0" animBg="1"/>
      <p:bldP spid="256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89654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Компетенция</a:t>
            </a:r>
            <a:r>
              <a:rPr lang="ru-RU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- </a:t>
            </a:r>
            <a:r>
              <a:rPr lang="ru-RU" sz="3100" b="1" i="1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отчужденное, заранее заданное социальное требование (норма)</a:t>
            </a:r>
            <a:r>
              <a:rPr lang="ru-RU" sz="3100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 к образовательной подготовке ученика,  необходимой для его эффективной продуктивной деятельности в определенной сфере. </a:t>
            </a:r>
            <a:endParaRPr lang="ru-RU" sz="3100" dirty="0" smtClean="0">
              <a:solidFill>
                <a:srgbClr val="333333"/>
              </a:solidFill>
              <a:latin typeface="Arial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Компетентность</a:t>
            </a:r>
            <a:r>
              <a:rPr lang="ru-RU" sz="31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ru-RU" sz="3100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- </a:t>
            </a:r>
            <a:r>
              <a:rPr lang="ru-RU" sz="3100" b="1" i="1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совокупность личностных качеств ученика</a:t>
            </a:r>
            <a:r>
              <a:rPr lang="ru-RU" sz="3100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 (ценностно - смысловых ориентаций, знаний, умений, навыков, способностей), обусловленных опытом его деятельности в определенной социально и личностно - значимой сфере.</a:t>
            </a:r>
            <a:endParaRPr lang="ru-RU" sz="31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36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Компетентность и компетенция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466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556792"/>
            <a:ext cx="8928992" cy="518457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- </a:t>
            </a:r>
            <a:r>
              <a:rPr lang="ru-RU" b="1" dirty="0" smtClean="0">
                <a:latin typeface="Calibri"/>
                <a:ea typeface="Calibri"/>
                <a:cs typeface="Times New Roman"/>
              </a:rPr>
              <a:t>Проведение </a:t>
            </a:r>
            <a:r>
              <a:rPr lang="ru-RU" b="1" dirty="0">
                <a:latin typeface="Calibri"/>
                <a:ea typeface="Calibri"/>
                <a:cs typeface="Times New Roman"/>
              </a:rPr>
              <a:t>различных исследований; 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latin typeface="Calibri"/>
                <a:ea typeface="Calibri"/>
                <a:cs typeface="Times New Roman"/>
              </a:rPr>
              <a:t> </a:t>
            </a:r>
            <a:r>
              <a:rPr lang="ru-RU" b="1" dirty="0" smtClean="0">
                <a:latin typeface="Calibri"/>
                <a:ea typeface="Calibri"/>
                <a:cs typeface="Times New Roman"/>
              </a:rPr>
              <a:t>- </a:t>
            </a:r>
            <a:r>
              <a:rPr lang="ru-RU" b="1" dirty="0">
                <a:latin typeface="Calibri"/>
                <a:ea typeface="Calibri"/>
                <a:cs typeface="Times New Roman"/>
              </a:rPr>
              <a:t>С целью развития данного вида компетенций учителем  используются </a:t>
            </a:r>
            <a:r>
              <a:rPr lang="ru-RU" b="1" dirty="0" smtClean="0">
                <a:latin typeface="Calibri"/>
                <a:ea typeface="Calibri"/>
                <a:cs typeface="Times New Roman"/>
              </a:rPr>
              <a:t>задания </a:t>
            </a:r>
            <a:r>
              <a:rPr lang="ru-RU" b="1" dirty="0">
                <a:latin typeface="Calibri"/>
                <a:ea typeface="Calibri"/>
                <a:cs typeface="Times New Roman"/>
              </a:rPr>
              <a:t>на развитие навыков </a:t>
            </a:r>
            <a:r>
              <a:rPr lang="ru-RU" b="1" dirty="0" smtClean="0">
                <a:latin typeface="Calibri"/>
                <a:ea typeface="Calibri"/>
                <a:cs typeface="Times New Roman"/>
              </a:rPr>
              <a:t>самоконтроля (алгоритмы, образцы ответов).</a:t>
            </a:r>
            <a:endParaRPr lang="ru-RU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- С целью формирования данной компетенции </a:t>
            </a:r>
            <a:r>
              <a:rPr lang="ru-RU" b="1" dirty="0" smtClean="0">
                <a:latin typeface="Calibri"/>
                <a:ea typeface="Calibri"/>
                <a:cs typeface="Times New Roman"/>
              </a:rPr>
              <a:t>учитель предлагает </a:t>
            </a:r>
            <a:r>
              <a:rPr lang="ru-RU" b="1" dirty="0">
                <a:latin typeface="Calibri"/>
                <a:ea typeface="Calibri"/>
                <a:cs typeface="Times New Roman"/>
              </a:rPr>
              <a:t>ученикам самим составить тест, </a:t>
            </a:r>
            <a:r>
              <a:rPr lang="ru-RU" b="1" dirty="0" smtClean="0">
                <a:latin typeface="Calibri"/>
                <a:ea typeface="Calibri"/>
                <a:cs typeface="Times New Roman"/>
              </a:rPr>
              <a:t>подобрать варианты </a:t>
            </a:r>
            <a:r>
              <a:rPr lang="ru-RU" b="1" dirty="0">
                <a:latin typeface="Calibri"/>
                <a:ea typeface="Calibri"/>
                <a:cs typeface="Times New Roman"/>
              </a:rPr>
              <a:t>ошибочных и правильных ответов.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Calibri"/>
                <a:ea typeface="Calibri"/>
                <a:cs typeface="Times New Roman"/>
              </a:rPr>
              <a:t>-Действовать </a:t>
            </a:r>
            <a:r>
              <a:rPr lang="ru-RU" b="1" dirty="0">
                <a:latin typeface="Calibri"/>
                <a:ea typeface="Calibri"/>
                <a:cs typeface="Times New Roman"/>
              </a:rPr>
              <a:t>в сфере трудовых отношений в соответствии с личной и общественной пользой, владеть этикой трудовых и гражданских </a:t>
            </a:r>
            <a:r>
              <a:rPr lang="ru-RU" b="1" dirty="0" smtClean="0">
                <a:latin typeface="Calibri"/>
                <a:ea typeface="Calibri"/>
                <a:cs typeface="Times New Roman"/>
              </a:rPr>
              <a:t>взаимоотношений.</a:t>
            </a:r>
            <a:endParaRPr lang="ru-RU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Calibri"/>
                <a:ea typeface="Calibri"/>
                <a:cs typeface="Times New Roman"/>
              </a:rPr>
              <a:t>-Владеть </a:t>
            </a:r>
            <a:r>
              <a:rPr lang="ru-RU" b="1" dirty="0">
                <a:latin typeface="Calibri"/>
                <a:ea typeface="Calibri"/>
                <a:cs typeface="Times New Roman"/>
              </a:rPr>
              <a:t>элементами художественно-творческих компетенций читателя, слушателя, исполнителя, зрителя, юного художника, писателя, ремесленника и др.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Calibri"/>
                <a:ea typeface="Calibri"/>
                <a:cs typeface="Times New Roman"/>
              </a:rPr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52128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формирование социально-трудовой компетенции </a:t>
            </a:r>
            <a:r>
              <a:rPr lang="ru-RU" dirty="0">
                <a:latin typeface="Calibri"/>
                <a:ea typeface="Calibri"/>
                <a:cs typeface="Times New Roman"/>
              </a:rPr>
              <a:t/>
            </a:r>
            <a:br>
              <a:rPr lang="ru-RU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0287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0" name="Rectangle 14"/>
          <p:cNvSpPr>
            <a:spLocks noGrp="1" noChangeArrowheads="1"/>
          </p:cNvSpPr>
          <p:nvPr>
            <p:ph idx="1"/>
          </p:nvPr>
        </p:nvSpPr>
        <p:spPr>
          <a:xfrm>
            <a:off x="395288" y="1628775"/>
            <a:ext cx="8229600" cy="4608513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БЕЗВЕТРЕ..ЫЙ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endParaRPr lang="ru-RU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(НЕ)ЖАРЕНЫЙ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endParaRPr lang="ru-RU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ДЛИ..ЫЙ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endParaRPr lang="ru-RU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КОРЧ..ВКА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endParaRPr lang="ru-RU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СУШ..НЫЙ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endParaRPr lang="ru-RU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Ц..КОРИЙ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endParaRPr lang="ru-RU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endParaRPr lang="ru-RU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endParaRPr lang="ru-RU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endParaRPr lang="ru-RU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endParaRPr lang="ru-RU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endParaRPr lang="ru-RU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endParaRPr lang="ru-RU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231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mtClean="0"/>
              <a:t>Выбери правильное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643438" y="1628775"/>
            <a:ext cx="1944687" cy="720725"/>
          </a:xfrm>
          <a:prstGeom prst="rect">
            <a:avLst/>
          </a:prstGeom>
          <a:solidFill>
            <a:srgbClr val="E515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FFFFFF"/>
                </a:solidFill>
                <a:latin typeface="Arial" charset="0"/>
              </a:rPr>
              <a:t>ДА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659563" y="1773238"/>
            <a:ext cx="1944687" cy="576262"/>
          </a:xfrm>
          <a:prstGeom prst="rect">
            <a:avLst/>
          </a:prstGeom>
          <a:solidFill>
            <a:srgbClr val="2254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FFFFFF"/>
                </a:solidFill>
                <a:latin typeface="Arial" charset="0"/>
              </a:rPr>
              <a:t>НЕТ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694488" y="1628775"/>
            <a:ext cx="2090737" cy="647700"/>
          </a:xfrm>
          <a:prstGeom prst="rect">
            <a:avLst/>
          </a:prstGeom>
          <a:solidFill>
            <a:srgbClr val="2254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FFFFFF"/>
                </a:solidFill>
                <a:latin typeface="Arial" charset="0"/>
              </a:rPr>
              <a:t>Исключение</a:t>
            </a: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4643438" y="1700213"/>
            <a:ext cx="1944687" cy="576262"/>
          </a:xfrm>
          <a:prstGeom prst="rect">
            <a:avLst/>
          </a:prstGeom>
          <a:solidFill>
            <a:srgbClr val="E515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FFFFFF"/>
                </a:solidFill>
                <a:latin typeface="Arial" charset="0"/>
              </a:rPr>
              <a:t>Суф. –ЕНН-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4643438" y="2492375"/>
            <a:ext cx="1944687" cy="360363"/>
          </a:xfrm>
          <a:prstGeom prst="rect">
            <a:avLst/>
          </a:prstGeom>
          <a:solidFill>
            <a:srgbClr val="E515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FFFFFF"/>
                </a:solidFill>
                <a:latin typeface="Arial" charset="0"/>
              </a:rPr>
              <a:t>НЕТ</a:t>
            </a: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4643438" y="2420938"/>
            <a:ext cx="1944687" cy="647700"/>
          </a:xfrm>
          <a:prstGeom prst="rect">
            <a:avLst/>
          </a:prstGeom>
          <a:solidFill>
            <a:srgbClr val="E515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FFFFFF"/>
                </a:solidFill>
                <a:latin typeface="Arial" charset="0"/>
              </a:rPr>
              <a:t>Раздельно, отно-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FFFFFF"/>
                </a:solidFill>
                <a:latin typeface="Arial" charset="0"/>
              </a:rPr>
              <a:t>сительное прил.</a:t>
            </a:r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659563" y="2349500"/>
            <a:ext cx="2090737" cy="647700"/>
          </a:xfrm>
          <a:prstGeom prst="rect">
            <a:avLst/>
          </a:prstGeom>
          <a:solidFill>
            <a:srgbClr val="2254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FFFFFF"/>
                </a:solidFill>
                <a:latin typeface="Arial" charset="0"/>
              </a:rPr>
              <a:t>ДА</a:t>
            </a:r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6659563" y="2420938"/>
            <a:ext cx="2090737" cy="646112"/>
          </a:xfrm>
          <a:prstGeom prst="rect">
            <a:avLst/>
          </a:prstGeom>
          <a:solidFill>
            <a:srgbClr val="2254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FFFFFF"/>
                </a:solidFill>
                <a:latin typeface="Arial" charset="0"/>
              </a:rPr>
              <a:t>Слитно, ОГП</a:t>
            </a: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4572000" y="3284538"/>
            <a:ext cx="1944688" cy="431800"/>
          </a:xfrm>
          <a:prstGeom prst="rect">
            <a:avLst/>
          </a:prstGeom>
          <a:solidFill>
            <a:srgbClr val="E515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FFFFFF"/>
                </a:solidFill>
                <a:latin typeface="Arial" charset="0"/>
              </a:rPr>
              <a:t>НЕТ</a:t>
            </a:r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4572000" y="3141663"/>
            <a:ext cx="1944688" cy="576262"/>
          </a:xfrm>
          <a:prstGeom prst="rect">
            <a:avLst/>
          </a:prstGeom>
          <a:solidFill>
            <a:srgbClr val="E515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FFFFFF"/>
                </a:solidFill>
                <a:latin typeface="Arial" charset="0"/>
              </a:rPr>
              <a:t>-Н-, нет суфф.</a:t>
            </a:r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6732588" y="3213100"/>
            <a:ext cx="2016125" cy="360363"/>
          </a:xfrm>
          <a:prstGeom prst="rect">
            <a:avLst/>
          </a:prstGeom>
          <a:solidFill>
            <a:srgbClr val="2254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FFFFFF"/>
                </a:solidFill>
                <a:latin typeface="Arial" charset="0"/>
              </a:rPr>
              <a:t>ДА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6732588" y="3141663"/>
            <a:ext cx="2090737" cy="574675"/>
          </a:xfrm>
          <a:prstGeom prst="rect">
            <a:avLst/>
          </a:prstGeom>
          <a:solidFill>
            <a:srgbClr val="2254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FFFFFF"/>
                </a:solidFill>
                <a:latin typeface="Arial" charset="0"/>
              </a:rPr>
              <a:t>-НН-, на стыке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FFFFFF"/>
                </a:solidFill>
                <a:latin typeface="Arial" charset="0"/>
              </a:rPr>
              <a:t>морфем</a:t>
            </a:r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 rot="202040">
            <a:off x="4643438" y="3933825"/>
            <a:ext cx="2014537" cy="576263"/>
          </a:xfrm>
          <a:prstGeom prst="rect">
            <a:avLst/>
          </a:prstGeom>
          <a:solidFill>
            <a:srgbClr val="E515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FFFFFF"/>
                </a:solidFill>
                <a:latin typeface="Arial" charset="0"/>
              </a:rPr>
              <a:t>НЕТ</a:t>
            </a:r>
          </a:p>
        </p:txBody>
      </p:sp>
      <p:sp>
        <p:nvSpPr>
          <p:cNvPr id="9243" name="Rectangle 27"/>
          <p:cNvSpPr>
            <a:spLocks noChangeArrowheads="1"/>
          </p:cNvSpPr>
          <p:nvPr/>
        </p:nvSpPr>
        <p:spPr bwMode="auto">
          <a:xfrm>
            <a:off x="4643438" y="3933825"/>
            <a:ext cx="1944687" cy="576263"/>
          </a:xfrm>
          <a:prstGeom prst="rect">
            <a:avLst/>
          </a:prstGeom>
          <a:solidFill>
            <a:srgbClr val="E515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FFFFFF"/>
                </a:solidFill>
                <a:latin typeface="Arial" charset="0"/>
              </a:rPr>
              <a:t>-О-, в суфф.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FFFFFF"/>
                </a:solidFill>
                <a:latin typeface="Arial" charset="0"/>
              </a:rPr>
              <a:t>под ударен.</a:t>
            </a:r>
          </a:p>
        </p:txBody>
      </p:sp>
      <p:sp>
        <p:nvSpPr>
          <p:cNvPr id="9244" name="Rectangle 28"/>
          <p:cNvSpPr>
            <a:spLocks noChangeArrowheads="1"/>
          </p:cNvSpPr>
          <p:nvPr/>
        </p:nvSpPr>
        <p:spPr bwMode="auto">
          <a:xfrm>
            <a:off x="6659563" y="4292600"/>
            <a:ext cx="2090737" cy="288925"/>
          </a:xfrm>
          <a:prstGeom prst="rect">
            <a:avLst/>
          </a:prstGeom>
          <a:solidFill>
            <a:srgbClr val="2254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FFFFFF"/>
                </a:solidFill>
                <a:latin typeface="Arial" charset="0"/>
              </a:rPr>
              <a:t>ДА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6732588" y="4076700"/>
            <a:ext cx="1943100" cy="504825"/>
          </a:xfrm>
          <a:prstGeom prst="rect">
            <a:avLst/>
          </a:prstGeom>
          <a:solidFill>
            <a:srgbClr val="2254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FFFFFF"/>
                </a:solidFill>
                <a:latin typeface="Arial" charset="0"/>
              </a:rPr>
              <a:t>ДА</a:t>
            </a:r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6659563" y="4652963"/>
            <a:ext cx="2090737" cy="649287"/>
          </a:xfrm>
          <a:prstGeom prst="rect">
            <a:avLst/>
          </a:prstGeom>
          <a:solidFill>
            <a:srgbClr val="2254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FFFFFF"/>
                </a:solidFill>
                <a:latin typeface="Arial" charset="0"/>
              </a:rPr>
              <a:t>ДА</a:t>
            </a:r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4572000" y="4797425"/>
            <a:ext cx="1944688" cy="504825"/>
          </a:xfrm>
          <a:prstGeom prst="rect">
            <a:avLst/>
          </a:prstGeom>
          <a:solidFill>
            <a:srgbClr val="E515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FFFFFF"/>
                </a:solidFill>
                <a:latin typeface="Arial" charset="0"/>
              </a:rPr>
              <a:t>НЕТ.</a:t>
            </a:r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4572000" y="4797425"/>
            <a:ext cx="1944688" cy="504825"/>
          </a:xfrm>
          <a:prstGeom prst="rect">
            <a:avLst/>
          </a:prstGeom>
          <a:solidFill>
            <a:srgbClr val="E515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FFFFFF"/>
                </a:solidFill>
                <a:latin typeface="Arial" charset="0"/>
              </a:rPr>
              <a:t>-О-, в суфф.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FFFFFF"/>
                </a:solidFill>
                <a:latin typeface="Arial" charset="0"/>
              </a:rPr>
              <a:t>под ударен.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6732588" y="5589588"/>
            <a:ext cx="2090737" cy="503237"/>
          </a:xfrm>
          <a:prstGeom prst="rect">
            <a:avLst/>
          </a:prstGeom>
          <a:solidFill>
            <a:srgbClr val="2254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FFFFFF"/>
                </a:solidFill>
                <a:latin typeface="Arial" charset="0"/>
              </a:rPr>
              <a:t>ДА</a:t>
            </a:r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6659563" y="3933825"/>
            <a:ext cx="2090737" cy="647700"/>
          </a:xfrm>
          <a:prstGeom prst="rect">
            <a:avLst/>
          </a:prstGeom>
          <a:solidFill>
            <a:srgbClr val="2254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FFFFFF"/>
                </a:solidFill>
                <a:latin typeface="Arial" charset="0"/>
              </a:rPr>
              <a:t>-Е-, ОГС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6659563" y="4652963"/>
            <a:ext cx="2090737" cy="649287"/>
          </a:xfrm>
          <a:prstGeom prst="rect">
            <a:avLst/>
          </a:prstGeom>
          <a:solidFill>
            <a:srgbClr val="2254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FFFFFF"/>
                </a:solidFill>
                <a:latin typeface="Arial" charset="0"/>
              </a:rPr>
              <a:t>-Е-, ОГП</a:t>
            </a:r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6732588" y="5661025"/>
            <a:ext cx="2090737" cy="504825"/>
          </a:xfrm>
          <a:prstGeom prst="rect">
            <a:avLst/>
          </a:prstGeom>
          <a:solidFill>
            <a:srgbClr val="2254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FFFFFF"/>
                </a:solidFill>
                <a:latin typeface="Arial" charset="0"/>
              </a:rPr>
              <a:t>И, в корне</a:t>
            </a:r>
          </a:p>
        </p:txBody>
      </p: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4572000" y="5589588"/>
            <a:ext cx="1944688" cy="504825"/>
          </a:xfrm>
          <a:prstGeom prst="rect">
            <a:avLst/>
          </a:prstGeom>
          <a:solidFill>
            <a:srgbClr val="E515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FFFFFF"/>
                </a:solidFill>
                <a:latin typeface="Arial" charset="0"/>
              </a:rPr>
              <a:t>НЕТ</a:t>
            </a:r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4572000" y="5589588"/>
            <a:ext cx="1944688" cy="504825"/>
          </a:xfrm>
          <a:prstGeom prst="rect">
            <a:avLst/>
          </a:prstGeom>
          <a:solidFill>
            <a:srgbClr val="E515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FFFFFF"/>
                </a:solidFill>
                <a:latin typeface="Arial" charset="0"/>
              </a:rPr>
              <a:t>Ы, исключ.</a:t>
            </a:r>
          </a:p>
        </p:txBody>
      </p:sp>
      <p:sp>
        <p:nvSpPr>
          <p:cNvPr id="38941" name="TextBox 1"/>
          <p:cNvSpPr txBox="1">
            <a:spLocks noChangeArrowheads="1"/>
          </p:cNvSpPr>
          <p:nvPr/>
        </p:nvSpPr>
        <p:spPr bwMode="auto">
          <a:xfrm>
            <a:off x="2382838" y="476250"/>
            <a:ext cx="4521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200" smtClean="0">
                <a:solidFill>
                  <a:prstClr val="black"/>
                </a:solidFill>
              </a:rPr>
              <a:t>«Ученик – ученик»</a:t>
            </a:r>
          </a:p>
        </p:txBody>
      </p:sp>
    </p:spTree>
    <p:extLst>
      <p:ext uri="{BB962C8B-B14F-4D97-AF65-F5344CB8AC3E}">
        <p14:creationId xmlns:p14="http://schemas.microsoft.com/office/powerpoint/2010/main" val="377175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2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8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2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4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3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2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30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3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36" dur="2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3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2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42" dur="2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3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48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3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9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54" dur="2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3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0" dur="2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3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9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6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4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9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72" dur="2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4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9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78" dur="2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4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9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 nodeType="clickPar">
                      <p:stCondLst>
                        <p:cond delay="0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4" dur="2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4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9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90" dur="2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4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9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96" dur="20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4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9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 nodeType="clickPar">
                      <p:stCondLst>
                        <p:cond delay="0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02" dur="20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4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9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 nodeType="clickPar">
                      <p:stCondLst>
                        <p:cond delay="0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08" dur="20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4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9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 nodeType="clickPar">
                      <p:stCondLst>
                        <p:cond delay="0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14" dur="2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48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92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 nodeType="clickPar">
                      <p:stCondLst>
                        <p:cond delay="0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20" dur="20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4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92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 nodeType="clickPar">
                      <p:stCondLst>
                        <p:cond delay="0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26" dur="20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5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9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32" dur="20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51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9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 nodeType="clickPar">
                      <p:stCondLst>
                        <p:cond delay="0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38" dur="20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52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9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 nodeType="clickPar">
                      <p:stCondLst>
                        <p:cond delay="0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44" dur="20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5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92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 nodeType="clickPar">
                      <p:stCondLst>
                        <p:cond delay="0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50" dur="20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54"/>
                  </p:tgtEl>
                </p:cond>
              </p:nextCondLst>
            </p:seq>
          </p:childTnLst>
        </p:cTn>
      </p:par>
    </p:tnLst>
    <p:bldLst>
      <p:bldP spid="9221" grpId="0" animBg="1"/>
      <p:bldP spid="9222" grpId="0" animBg="1"/>
      <p:bldP spid="9223" grpId="0" animBg="1"/>
      <p:bldP spid="9232" grpId="0" animBg="1"/>
      <p:bldP spid="9233" grpId="0" animBg="1"/>
      <p:bldP spid="9234" grpId="0" animBg="1"/>
      <p:bldP spid="9236" grpId="0" animBg="1"/>
      <p:bldP spid="9237" grpId="0" animBg="1"/>
      <p:bldP spid="9238" grpId="0" animBg="1"/>
      <p:bldP spid="9239" grpId="0" animBg="1"/>
      <p:bldP spid="9240" grpId="0" animBg="1"/>
      <p:bldP spid="9241" grpId="0" animBg="1"/>
      <p:bldP spid="9242" grpId="0" animBg="1"/>
      <p:bldP spid="9243" grpId="0" animBg="1"/>
      <p:bldP spid="9244" grpId="0" animBg="1"/>
      <p:bldP spid="9245" grpId="0" animBg="1"/>
      <p:bldP spid="9246" grpId="0" animBg="1"/>
      <p:bldP spid="9247" grpId="0" animBg="1"/>
      <p:bldP spid="9248" grpId="0" animBg="1"/>
      <p:bldP spid="9249" grpId="0" animBg="1"/>
      <p:bldP spid="9250" grpId="0" animBg="1"/>
      <p:bldP spid="9251" grpId="0" animBg="1"/>
      <p:bldP spid="9252" grpId="0" animBg="1"/>
      <p:bldP spid="9253" grpId="0" animBg="1"/>
      <p:bldP spid="925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7" cy="515719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Calibri"/>
                <a:ea typeface="Calibri"/>
                <a:cs typeface="Times New Roman"/>
              </a:rPr>
              <a:t>Быть </a:t>
            </a:r>
            <a:r>
              <a:rPr lang="ru-RU" sz="2800" b="1" dirty="0">
                <a:latin typeface="Calibri"/>
                <a:ea typeface="Calibri"/>
                <a:cs typeface="Times New Roman"/>
              </a:rPr>
              <a:t>условием реализации личностных смыслов ученика в обучении, средством преодоления его отчуждения от </a:t>
            </a:r>
            <a:r>
              <a:rPr lang="ru-RU" sz="2800" b="1" dirty="0" smtClean="0">
                <a:latin typeface="Calibri"/>
                <a:ea typeface="Calibri"/>
                <a:cs typeface="Times New Roman"/>
              </a:rPr>
              <a:t>образования.</a:t>
            </a:r>
            <a:endParaRPr lang="ru-RU" sz="28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Calibri"/>
                <a:ea typeface="Calibri"/>
                <a:cs typeface="Times New Roman"/>
              </a:rPr>
              <a:t>Задавать </a:t>
            </a:r>
            <a:r>
              <a:rPr lang="ru-RU" sz="2800" b="1" dirty="0">
                <a:latin typeface="Calibri"/>
                <a:ea typeface="Calibri"/>
                <a:cs typeface="Times New Roman"/>
              </a:rPr>
              <a:t>реальные объекты окружающей действительности для целевого комплексного приложения знаний, умений и способов </a:t>
            </a:r>
            <a:r>
              <a:rPr lang="ru-RU" sz="2800" b="1" dirty="0" smtClean="0">
                <a:latin typeface="Calibri"/>
                <a:ea typeface="Calibri"/>
                <a:cs typeface="Times New Roman"/>
              </a:rPr>
              <a:t>деятельности.</a:t>
            </a:r>
            <a:endParaRPr lang="ru-RU" sz="28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Calibri"/>
                <a:ea typeface="Calibri"/>
                <a:cs typeface="Times New Roman"/>
              </a:rPr>
              <a:t>Задавать </a:t>
            </a:r>
            <a:r>
              <a:rPr lang="ru-RU" sz="2800" b="1" dirty="0">
                <a:latin typeface="Calibri"/>
                <a:ea typeface="Calibri"/>
                <a:cs typeface="Times New Roman"/>
              </a:rPr>
              <a:t>опыт </a:t>
            </a:r>
            <a:r>
              <a:rPr lang="ru-RU" sz="2800" b="1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sz="2800" b="1" dirty="0">
                <a:latin typeface="Calibri"/>
                <a:ea typeface="Calibri"/>
                <a:cs typeface="Times New Roman"/>
              </a:rPr>
              <a:t>деятельности ученика, необходимый для формирования у него способности и практической </a:t>
            </a:r>
            <a:r>
              <a:rPr lang="ru-RU" sz="2800" b="1" dirty="0" smtClean="0">
                <a:latin typeface="Calibri"/>
                <a:ea typeface="Calibri"/>
                <a:cs typeface="Times New Roman"/>
              </a:rPr>
              <a:t>подготовленности к жизни.</a:t>
            </a:r>
            <a:endParaRPr lang="ru-RU" sz="28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Calibri"/>
                <a:ea typeface="Calibri"/>
                <a:cs typeface="Times New Roman"/>
              </a:rPr>
              <a:t>Основные функции компетенций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7972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Компетенция </a:t>
            </a:r>
            <a:r>
              <a:rPr lang="ru-RU" sz="2800" b="1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- это некий стандарт, идеал, </a:t>
            </a:r>
            <a:r>
              <a:rPr lang="ru-RU" sz="2800" b="1" u="sng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перечень</a:t>
            </a:r>
            <a:r>
              <a:rPr lang="ru-RU" sz="2800" b="1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ru-RU" sz="2800" b="1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умений, </a:t>
            </a:r>
            <a:r>
              <a:rPr lang="ru-RU" sz="2800" b="1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к достижению которых стремится ученик</a:t>
            </a:r>
            <a:r>
              <a:rPr lang="ru-RU" sz="2800" b="1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Компетентность</a:t>
            </a:r>
            <a:r>
              <a:rPr lang="ru-RU" sz="2800" b="1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 - </a:t>
            </a:r>
            <a:r>
              <a:rPr lang="ru-RU" sz="2800" b="1" u="sng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уровень</a:t>
            </a:r>
            <a:r>
              <a:rPr lang="ru-RU" sz="2800" b="1" dirty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 достижения компетенции.</a:t>
            </a:r>
            <a:endParaRPr lang="ru-RU" sz="2800" b="1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Таким образом,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426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420888"/>
            <a:ext cx="9073008" cy="4437112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Calibri"/>
                <a:ea typeface="Calibri"/>
                <a:cs typeface="Times New Roman"/>
              </a:rPr>
              <a:t>В</a:t>
            </a:r>
            <a:r>
              <a:rPr lang="ru-RU" sz="2800" b="1" dirty="0" smtClean="0">
                <a:latin typeface="Calibri"/>
                <a:ea typeface="Calibri"/>
                <a:cs typeface="Times New Roman"/>
              </a:rPr>
              <a:t>место </a:t>
            </a:r>
            <a:r>
              <a:rPr lang="ru-RU" sz="2800" b="1" dirty="0">
                <a:latin typeface="Calibri"/>
                <a:ea typeface="Calibri"/>
                <a:cs typeface="Times New Roman"/>
              </a:rPr>
              <a:t>простой передачи знаний, умений и навыков от учителя к </a:t>
            </a:r>
            <a:r>
              <a:rPr lang="ru-RU" sz="2800" b="1" dirty="0" smtClean="0">
                <a:latin typeface="Calibri"/>
                <a:ea typeface="Calibri"/>
                <a:cs typeface="Times New Roman"/>
              </a:rPr>
              <a:t>ученику -   </a:t>
            </a:r>
            <a:r>
              <a:rPr lang="ru-RU" sz="2800" b="1" dirty="0">
                <a:latin typeface="Calibri"/>
                <a:ea typeface="Calibri"/>
                <a:cs typeface="Times New Roman"/>
              </a:rPr>
              <a:t>развитие способности учащегося самостоятельно ставить учебные </a:t>
            </a:r>
            <a:r>
              <a:rPr lang="ru-RU" sz="2800" b="1" dirty="0" smtClean="0">
                <a:latin typeface="Calibri"/>
                <a:ea typeface="Calibri"/>
                <a:cs typeface="Times New Roman"/>
              </a:rPr>
              <a:t>цели</a:t>
            </a:r>
            <a:r>
              <a:rPr lang="ru-RU" sz="2800" b="1" dirty="0">
                <a:latin typeface="Calibri"/>
                <a:ea typeface="Calibri"/>
                <a:cs typeface="Times New Roman"/>
              </a:rPr>
              <a:t>;</a:t>
            </a:r>
            <a:endParaRPr lang="ru-RU" sz="2800" b="1" dirty="0" smtClean="0">
              <a:latin typeface="Calibri"/>
              <a:ea typeface="Calibri"/>
              <a:cs typeface="Times New Roman"/>
            </a:endParaRPr>
          </a:p>
          <a:p>
            <a:r>
              <a:rPr lang="ru-RU" sz="2800" b="1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sz="2800" b="1" dirty="0">
                <a:latin typeface="Calibri"/>
                <a:ea typeface="Calibri"/>
                <a:cs typeface="Times New Roman"/>
              </a:rPr>
              <a:t>проектировать пути их реализации, контролировать и оценивать свои </a:t>
            </a:r>
            <a:r>
              <a:rPr lang="ru-RU" sz="2800" b="1" dirty="0" smtClean="0">
                <a:latin typeface="Calibri"/>
                <a:ea typeface="Calibri"/>
                <a:cs typeface="Times New Roman"/>
              </a:rPr>
              <a:t>достижения</a:t>
            </a:r>
            <a:r>
              <a:rPr lang="ru-RU" sz="2800" b="1" dirty="0">
                <a:latin typeface="Calibri"/>
                <a:ea typeface="Calibri"/>
                <a:cs typeface="Times New Roman"/>
              </a:rPr>
              <a:t>;</a:t>
            </a:r>
            <a:endParaRPr lang="ru-RU" sz="2800" b="1" dirty="0" smtClean="0">
              <a:latin typeface="Calibri"/>
              <a:ea typeface="Calibri"/>
              <a:cs typeface="Times New Roman"/>
            </a:endParaRPr>
          </a:p>
          <a:p>
            <a:r>
              <a:rPr lang="ru-RU" sz="2800" b="1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sz="2800" b="1" dirty="0">
                <a:latin typeface="Calibri"/>
                <a:ea typeface="Calibri"/>
                <a:cs typeface="Times New Roman"/>
              </a:rPr>
              <a:t>работать с разными источниками информации, оценивать </a:t>
            </a:r>
            <a:r>
              <a:rPr lang="ru-RU" sz="2800" b="1" dirty="0" smtClean="0">
                <a:latin typeface="Calibri"/>
                <a:ea typeface="Calibri"/>
                <a:cs typeface="Times New Roman"/>
              </a:rPr>
              <a:t>их; </a:t>
            </a:r>
          </a:p>
          <a:p>
            <a:r>
              <a:rPr lang="ru-RU" sz="2800" b="1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sz="2800" b="1" dirty="0">
                <a:latin typeface="Calibri"/>
                <a:ea typeface="Calibri"/>
                <a:cs typeface="Times New Roman"/>
              </a:rPr>
              <a:t>на этой основе формулировать собственное мнение, суждение, оценку. </a:t>
            </a:r>
            <a:endParaRPr lang="ru-RU" sz="28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964488" cy="2160240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4800" dirty="0" smtClean="0">
                <a:effectLst/>
                <a:latin typeface="Calibri"/>
                <a:ea typeface="Calibri"/>
                <a:cs typeface="Times New Roman"/>
              </a:rPr>
              <a:t>Приоритеты в </a:t>
            </a:r>
            <a:r>
              <a:rPr lang="ru-RU" sz="4800" dirty="0">
                <a:effectLst/>
                <a:latin typeface="Calibri"/>
                <a:ea typeface="Calibri"/>
                <a:cs typeface="Times New Roman"/>
              </a:rPr>
              <a:t>Концепции модернизации Российского </a:t>
            </a:r>
            <a:r>
              <a:rPr lang="ru-RU" sz="4800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образования </a:t>
            </a:r>
            <a:r>
              <a:rPr lang="ru-RU" sz="4800" dirty="0" smtClean="0">
                <a:effectLst/>
                <a:latin typeface="Calibri"/>
                <a:ea typeface="Calibri"/>
                <a:cs typeface="Times New Roman"/>
              </a:rPr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278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88840"/>
            <a:ext cx="8424935" cy="486916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u="sng" dirty="0">
                <a:latin typeface="Calibri"/>
                <a:ea typeface="Calibri"/>
                <a:cs typeface="Times New Roman"/>
              </a:rPr>
              <a:t>Изучать: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уметь извлекать пользу из опыта;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организовывать взаимосвязь своих знаний и упорядочивать их;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организовывать свои собственные приемы изучения;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уметь решать проблемы;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самостоятельно заниматься своим обучением.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 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u="sng" dirty="0">
                <a:latin typeface="Calibri"/>
                <a:ea typeface="Calibri"/>
                <a:cs typeface="Times New Roman"/>
              </a:rPr>
              <a:t>Искать: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запрашивать различные базы данных;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опрашивать окружение;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консультироваться у эксперта;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получать информацию;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уметь работать с документами и классифицировать их.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Ключевые компетенции.</a:t>
            </a:r>
            <a:br>
              <a:rPr lang="ru-RU" dirty="0" smtClean="0"/>
            </a:br>
            <a:r>
              <a:rPr lang="ru-RU" dirty="0" smtClean="0"/>
              <a:t>Европейский вариант.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913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628800"/>
            <a:ext cx="8640959" cy="504056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u="sng" dirty="0">
                <a:latin typeface="Calibri"/>
                <a:ea typeface="Calibri"/>
                <a:cs typeface="Times New Roman"/>
              </a:rPr>
              <a:t>Думать: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организовывать взаимосвязь прошлых и настоящих событий;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критически относиться к тому или иному аспекту развития наших обществ;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уметь противостоять неуверенности и сложности;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занимать позицию в дискуссиях и выковывать свое собственное мнение;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видеть важность политического и экономического окружения, в котором проходит обучение и работа;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оценивать социальные привычки, связанные со здоровьем, потреблением, а также с окружающей средой;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уметь оценивать произведения искусства и литературы.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 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u="sng" dirty="0">
                <a:latin typeface="Calibri"/>
                <a:ea typeface="Calibri"/>
                <a:cs typeface="Times New Roman"/>
              </a:rPr>
              <a:t>Сотрудничать: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уметь сотрудничать и работать в группе;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принимать решения — улаживать разногласия и конфликты;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уметь договариваться;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уметь разрабатывать и выполнять контракты. </a:t>
            </a:r>
          </a:p>
          <a:p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Ключевые компетенции.</a:t>
            </a:r>
            <a:br>
              <a:rPr lang="ru-RU" sz="4000" dirty="0"/>
            </a:br>
            <a:r>
              <a:rPr lang="ru-RU" sz="4000" dirty="0"/>
              <a:t>Европейский вариант.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477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556792"/>
            <a:ext cx="8424935" cy="5184576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u="sng" dirty="0">
                <a:latin typeface="Calibri"/>
                <a:ea typeface="Calibri"/>
                <a:cs typeface="Times New Roman"/>
              </a:rPr>
              <a:t>Приниматься за дело: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включаться в проект;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нести ответственность;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входить в группу или коллектив и вносить свой вклад;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доказывать солидарность;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уметь организовывать свою работу;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уметь пользоваться вычислительными и моделирующими приборами.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 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u="sng" dirty="0">
                <a:latin typeface="Calibri"/>
                <a:ea typeface="Calibri"/>
                <a:cs typeface="Times New Roman"/>
              </a:rPr>
              <a:t>Адаптироваться: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уметь использовать новые технологии информации и коммуникации;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доказывать гибкость перед лицом быстрых изменений;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показывать стойкость перед трудностями;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уметь находить новые решения.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Ключевые компетенции.</a:t>
            </a:r>
            <a:br>
              <a:rPr lang="ru-RU" sz="4000" dirty="0"/>
            </a:br>
            <a:r>
              <a:rPr lang="ru-RU" sz="4000" dirty="0"/>
              <a:t>Европейский вариант.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031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36912"/>
            <a:ext cx="8640960" cy="4104456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Calibri"/>
                <a:ea typeface="Calibri"/>
                <a:cs typeface="Times New Roman"/>
              </a:rPr>
              <a:t>Ценностно-смысловая </a:t>
            </a:r>
            <a:r>
              <a:rPr lang="ru-RU" sz="2400" b="1" dirty="0" smtClean="0">
                <a:latin typeface="Calibri"/>
                <a:ea typeface="Calibri"/>
                <a:cs typeface="Times New Roman"/>
              </a:rPr>
              <a:t>компетенция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atin typeface="Calibri"/>
                <a:ea typeface="Calibri"/>
                <a:cs typeface="Times New Roman"/>
              </a:rPr>
              <a:t> Общекультурная компетенция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Calibri"/>
                <a:ea typeface="Calibri"/>
                <a:cs typeface="Times New Roman"/>
              </a:rPr>
              <a:t>У</a:t>
            </a:r>
            <a:r>
              <a:rPr lang="ru-RU" sz="2400" b="1" dirty="0" smtClean="0">
                <a:latin typeface="Calibri"/>
                <a:ea typeface="Calibri"/>
                <a:cs typeface="Times New Roman"/>
              </a:rPr>
              <a:t>чебно-познавательная компетенция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atin typeface="Calibri"/>
                <a:ea typeface="Calibri"/>
                <a:cs typeface="Times New Roman"/>
              </a:rPr>
              <a:t> Информационная компетенция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atin typeface="Calibri"/>
                <a:ea typeface="Calibri"/>
                <a:cs typeface="Times New Roman"/>
              </a:rPr>
              <a:t> Коммуникативная компетенция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atin typeface="Calibri"/>
                <a:ea typeface="Calibri"/>
                <a:cs typeface="Times New Roman"/>
              </a:rPr>
              <a:t> Социально-трудовая компетенция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atin typeface="Calibri"/>
                <a:ea typeface="Calibri"/>
                <a:cs typeface="Times New Roman"/>
              </a:rPr>
              <a:t> Компетенция </a:t>
            </a:r>
            <a:r>
              <a:rPr lang="ru-RU" sz="2400" b="1" dirty="0">
                <a:latin typeface="Calibri"/>
                <a:ea typeface="Calibri"/>
                <a:cs typeface="Times New Roman"/>
              </a:rPr>
              <a:t>личностного самосовершенствовании.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Calibri"/>
                <a:ea typeface="Calibri"/>
                <a:cs typeface="Times New Roman"/>
              </a:rPr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84976" cy="2520280"/>
          </a:xfrm>
        </p:spPr>
        <p:txBody>
          <a:bodyPr>
            <a:normAutofit fontScale="9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800" dirty="0" smtClean="0">
                <a:effectLst/>
                <a:latin typeface="Calibri"/>
                <a:ea typeface="Calibri"/>
                <a:cs typeface="Times New Roman"/>
              </a:rPr>
              <a:t>Классификация ключевых образовательных  </a:t>
            </a:r>
            <a:r>
              <a:rPr lang="ru-RU" sz="4800" dirty="0">
                <a:effectLst/>
                <a:latin typeface="Calibri"/>
                <a:ea typeface="Calibri"/>
                <a:cs typeface="Times New Roman"/>
              </a:rPr>
              <a:t>компетенций </a:t>
            </a:r>
            <a:r>
              <a:rPr lang="ru-RU" sz="4800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800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ru-RU" sz="4800" dirty="0" smtClean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А.В</a:t>
            </a:r>
            <a:r>
              <a:rPr lang="ru-RU" sz="4800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.</a:t>
            </a:r>
            <a:r>
              <a:rPr lang="ru-RU" sz="4800" dirty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ru-RU" sz="4800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Хуторского.</a:t>
            </a:r>
            <a:br>
              <a:rPr lang="ru-RU" sz="4800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Picture 6" descr="h1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16216" y="2780928"/>
            <a:ext cx="2403475" cy="23479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8859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7" cy="52292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уметь представить себя устно и письменно, написать анкету, заявление, резюме, письмо, поздравление;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уметь представлять свой класс, школу, страну в ситуациях межкультурного общения, в режиме диалога культур, использовать для этого знание иностранного языка;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владеть способами взаимодействия с окружающими и удаленными людьми и событиями; выступать с устным сообщением, уметь задать вопрос, корректно вести учебный диалог;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владеть разными видами речевой деятельности (монолог, диалог, чтение, письмо), лингвистической и языковой компетенциями;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/>
                <a:ea typeface="Calibri"/>
                <a:cs typeface="Times New Roman"/>
              </a:rPr>
              <a:t>владеть способами совместной деятельности в группе, </a:t>
            </a:r>
            <a:r>
              <a:rPr lang="ru-RU" b="1" dirty="0" smtClean="0">
                <a:latin typeface="Calibri"/>
                <a:ea typeface="Calibri"/>
                <a:cs typeface="Times New Roman"/>
              </a:rPr>
              <a:t>умениями </a:t>
            </a:r>
            <a:r>
              <a:rPr lang="ru-RU" b="1" dirty="0">
                <a:latin typeface="Calibri"/>
                <a:ea typeface="Calibri"/>
                <a:cs typeface="Times New Roman"/>
              </a:rPr>
              <a:t>искать и находить компромиссы;</a:t>
            </a:r>
          </a:p>
          <a:p>
            <a:r>
              <a:rPr lang="ru-RU" b="1" dirty="0">
                <a:latin typeface="Calibri"/>
                <a:ea typeface="Calibri"/>
                <a:cs typeface="Times New Roman"/>
              </a:rPr>
              <a:t>иметь позитивные навыки общения в поликультурном, полиэтническом и многоконфессиональном обществе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>
                <a:latin typeface="Calibri"/>
                <a:ea typeface="Calibri"/>
                <a:cs typeface="Times New Roman"/>
              </a:rPr>
              <a:t>формировании коммуникативной компетенции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85283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468</TotalTime>
  <Words>1340</Words>
  <Application>Microsoft Office PowerPoint</Application>
  <PresentationFormat>Экран (4:3)</PresentationFormat>
  <Paragraphs>245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Волна</vt:lpstr>
      <vt:lpstr>1_Волна</vt:lpstr>
      <vt:lpstr>2_Волна</vt:lpstr>
      <vt:lpstr>Оформление по умолчанию</vt:lpstr>
      <vt:lpstr>Формирование ключевых компетенций школьников в УВП </vt:lpstr>
      <vt:lpstr>Компетентность и компетенция</vt:lpstr>
      <vt:lpstr>Таким образом,</vt:lpstr>
      <vt:lpstr>Приоритеты в Концепции модернизации Российского образования   </vt:lpstr>
      <vt:lpstr>Ключевые компетенции. Европейский вариант.</vt:lpstr>
      <vt:lpstr>Ключевые компетенции. Европейский вариант.</vt:lpstr>
      <vt:lpstr>Ключевые компетенции. Европейский вариант.</vt:lpstr>
      <vt:lpstr>Классификация ключевых образовательных  компетенций  А.В. Хуторского. </vt:lpstr>
      <vt:lpstr>формировании коммуникативной компетенции </vt:lpstr>
      <vt:lpstr>формировании коммуникативной компетенции </vt:lpstr>
      <vt:lpstr>Формирование ценностно-смысловой компетенции  </vt:lpstr>
      <vt:lpstr>Включение в урок заданий повышенной сложности</vt:lpstr>
      <vt:lpstr>Формирование общекультурной компетенции </vt:lpstr>
      <vt:lpstr>Некоторые приемы работы на уроке с опорой на сильных учащихся</vt:lpstr>
      <vt:lpstr>  Формирование учебно-познавательной  компетенции    </vt:lpstr>
      <vt:lpstr>Включение в урок заданий повышенной сложности</vt:lpstr>
      <vt:lpstr>Включение в урок заданий повышенной сложности</vt:lpstr>
      <vt:lpstr>Формирование информационной компетентности</vt:lpstr>
      <vt:lpstr>Презентация PowerPoint</vt:lpstr>
      <vt:lpstr>формирование социально-трудовой компетенции  </vt:lpstr>
      <vt:lpstr>Выбери правильное</vt:lpstr>
      <vt:lpstr>Основные функции компетенций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ключевых компетенций школьников в УВП</dc:title>
  <dc:creator>зав1</dc:creator>
  <cp:lastModifiedBy>зав1</cp:lastModifiedBy>
  <cp:revision>26</cp:revision>
  <dcterms:created xsi:type="dcterms:W3CDTF">2011-10-11T01:15:20Z</dcterms:created>
  <dcterms:modified xsi:type="dcterms:W3CDTF">2012-10-19T23:24:03Z</dcterms:modified>
</cp:coreProperties>
</file>