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C4EC628-C2D8-4D04-92E6-79FF8FD0213E}" type="datetimeFigureOut">
              <a:rPr lang="ru-RU" smtClean="0"/>
              <a:pPr/>
              <a:t>23.01.2013</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D523DBD-49AF-4FB1-8BE9-1C68100227A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C4EC628-C2D8-4D04-92E6-79FF8FD0213E}" type="datetimeFigureOut">
              <a:rPr lang="ru-RU" smtClean="0"/>
              <a:pPr/>
              <a:t>23.01.2013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D523DBD-49AF-4FB1-8BE9-1C68100227A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FC4EC628-C2D8-4D04-92E6-79FF8FD0213E}" type="datetimeFigureOut">
              <a:rPr lang="ru-RU" smtClean="0"/>
              <a:pPr/>
              <a:t>23.01.2013</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D523DBD-49AF-4FB1-8BE9-1C68100227A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C4EC628-C2D8-4D04-92E6-79FF8FD0213E}" type="datetimeFigureOut">
              <a:rPr lang="ru-RU" smtClean="0"/>
              <a:pPr/>
              <a:t>23.01.2013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0D523DBD-49AF-4FB1-8BE9-1C68100227A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C4EC628-C2D8-4D04-92E6-79FF8FD0213E}" type="datetimeFigureOut">
              <a:rPr lang="ru-RU" smtClean="0"/>
              <a:pPr/>
              <a:t>23.01.2013</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0D523DBD-49AF-4FB1-8BE9-1C68100227A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C4EC628-C2D8-4D04-92E6-79FF8FD0213E}" type="datetimeFigureOut">
              <a:rPr lang="ru-RU" smtClean="0"/>
              <a:pPr/>
              <a:t>23.01.2013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D523DBD-49AF-4FB1-8BE9-1C68100227A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C4EC628-C2D8-4D04-92E6-79FF8FD0213E}" type="datetimeFigureOut">
              <a:rPr lang="ru-RU" smtClean="0"/>
              <a:pPr/>
              <a:t>23.01.2013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0D523DBD-49AF-4FB1-8BE9-1C68100227A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C4EC628-C2D8-4D04-92E6-79FF8FD0213E}" type="datetimeFigureOut">
              <a:rPr lang="ru-RU" smtClean="0"/>
              <a:pPr/>
              <a:t>23.01.2013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0D523DBD-49AF-4FB1-8BE9-1C68100227A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FC4EC628-C2D8-4D04-92E6-79FF8FD0213E}" type="datetimeFigureOut">
              <a:rPr lang="ru-RU" smtClean="0"/>
              <a:pPr/>
              <a:t>23.01.2013</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0D523DBD-49AF-4FB1-8BE9-1C68100227A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C4EC628-C2D8-4D04-92E6-79FF8FD0213E}" type="datetimeFigureOut">
              <a:rPr lang="ru-RU" smtClean="0"/>
              <a:pPr/>
              <a:t>23.01.2013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D523DBD-49AF-4FB1-8BE9-1C68100227A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FC4EC628-C2D8-4D04-92E6-79FF8FD0213E}" type="datetimeFigureOut">
              <a:rPr lang="ru-RU" smtClean="0"/>
              <a:pPr/>
              <a:t>23.01.2013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0D523DBD-49AF-4FB1-8BE9-1C68100227A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C4EC628-C2D8-4D04-92E6-79FF8FD0213E}" type="datetimeFigureOut">
              <a:rPr lang="ru-RU" smtClean="0"/>
              <a:pPr/>
              <a:t>23.01.2013</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D523DBD-49AF-4FB1-8BE9-1C68100227A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Игрушки народов мира</a:t>
            </a:r>
            <a:endParaRPr lang="ru-RU" dirty="0"/>
          </a:p>
        </p:txBody>
      </p:sp>
      <p:sp>
        <p:nvSpPr>
          <p:cNvPr id="3" name="Подзаголовок 2"/>
          <p:cNvSpPr>
            <a:spLocks noGrp="1"/>
          </p:cNvSpPr>
          <p:nvPr>
            <p:ph type="subTitle" idx="1"/>
          </p:nvPr>
        </p:nvSpPr>
        <p:spPr/>
        <p:txBody>
          <a:bodyPr/>
          <a:lstStyle/>
          <a:p>
            <a:r>
              <a:rPr lang="ru-RU" dirty="0" smtClean="0"/>
              <a:t>8 класс</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Домашнее задание</a:t>
            </a:r>
            <a:endParaRPr lang="ru-RU" dirty="0"/>
          </a:p>
        </p:txBody>
      </p:sp>
      <p:sp>
        <p:nvSpPr>
          <p:cNvPr id="5" name="Текст 4"/>
          <p:cNvSpPr>
            <a:spLocks noGrp="1"/>
          </p:cNvSpPr>
          <p:nvPr>
            <p:ph type="body" idx="1"/>
          </p:nvPr>
        </p:nvSpPr>
        <p:spPr/>
        <p:txBody>
          <a:bodyPr/>
          <a:lstStyle/>
          <a:p>
            <a:r>
              <a:rPr lang="ru-RU" dirty="0" smtClean="0"/>
              <a:t>Нецке </a:t>
            </a:r>
            <a:endParaRPr lang="ru-RU" dirty="0"/>
          </a:p>
        </p:txBody>
      </p:sp>
      <p:sp>
        <p:nvSpPr>
          <p:cNvPr id="7" name="Текст 6"/>
          <p:cNvSpPr>
            <a:spLocks noGrp="1"/>
          </p:cNvSpPr>
          <p:nvPr>
            <p:ph type="body" sz="half" idx="3"/>
          </p:nvPr>
        </p:nvSpPr>
        <p:spPr/>
        <p:txBody>
          <a:bodyPr/>
          <a:lstStyle/>
          <a:p>
            <a:r>
              <a:rPr lang="ru-RU" dirty="0" smtClean="0"/>
              <a:t>Матрёшка </a:t>
            </a:r>
            <a:endParaRPr lang="ru-RU" dirty="0"/>
          </a:p>
        </p:txBody>
      </p:sp>
      <p:pic>
        <p:nvPicPr>
          <p:cNvPr id="9" name="Содержимое 8" descr="1.jpg"/>
          <p:cNvPicPr>
            <a:picLocks noGrp="1" noChangeAspect="1"/>
          </p:cNvPicPr>
          <p:nvPr>
            <p:ph sz="quarter" idx="2"/>
          </p:nvPr>
        </p:nvPicPr>
        <p:blipFill>
          <a:blip r:embed="rId2" cstate="print"/>
          <a:stretch>
            <a:fillRect/>
          </a:stretch>
        </p:blipFill>
        <p:spPr>
          <a:xfrm>
            <a:off x="903656" y="1711325"/>
            <a:ext cx="2628163" cy="41148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10" name="Содержимое 9" descr="2.jpg"/>
          <p:cNvPicPr>
            <a:picLocks noGrp="1" noChangeAspect="1"/>
          </p:cNvPicPr>
          <p:nvPr>
            <p:ph sz="quarter" idx="4"/>
          </p:nvPr>
        </p:nvPicPr>
        <p:blipFill>
          <a:blip r:embed="rId3" cstate="print"/>
          <a:stretch>
            <a:fillRect/>
          </a:stretch>
        </p:blipFill>
        <p:spPr>
          <a:xfrm>
            <a:off x="4510087" y="1787525"/>
            <a:ext cx="2857500" cy="39624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8" name="Прямоугольник 7"/>
          <p:cNvSpPr/>
          <p:nvPr/>
        </p:nvSpPr>
        <p:spPr>
          <a:xfrm>
            <a:off x="2627784" y="332656"/>
            <a:ext cx="4104456"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Записать </a:t>
            </a:r>
            <a:r>
              <a:rPr lang="ru-RU" smtClean="0"/>
              <a:t>в тетради.</a:t>
            </a: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p:cTn id="7" dur="500" fill="hold"/>
                                        <p:tgtEl>
                                          <p:spTgt spid="5">
                                            <p:bg/>
                                          </p:spTgt>
                                        </p:tgtEl>
                                        <p:attrNameLst>
                                          <p:attrName>ppt_w</p:attrName>
                                        </p:attrNameLst>
                                      </p:cBhvr>
                                      <p:tavLst>
                                        <p:tav tm="0">
                                          <p:val>
                                            <p:fltVal val="0"/>
                                          </p:val>
                                        </p:tav>
                                        <p:tav tm="100000">
                                          <p:val>
                                            <p:strVal val="#ppt_w"/>
                                          </p:val>
                                        </p:tav>
                                      </p:tavLst>
                                    </p:anim>
                                    <p:anim calcmode="lin" valueType="num">
                                      <p:cBhvr>
                                        <p:cTn id="8" dur="500" fill="hold"/>
                                        <p:tgtEl>
                                          <p:spTgt spid="5">
                                            <p:bg/>
                                          </p:spTgt>
                                        </p:tgtEl>
                                        <p:attrNameLst>
                                          <p:attrName>ppt_h</p:attrName>
                                        </p:attrNameLst>
                                      </p:cBhvr>
                                      <p:tavLst>
                                        <p:tav tm="0">
                                          <p:val>
                                            <p:fltVal val="0"/>
                                          </p:val>
                                        </p:tav>
                                        <p:tav tm="100000">
                                          <p:val>
                                            <p:strVal val="#ppt_h"/>
                                          </p:val>
                                        </p:tav>
                                      </p:tavLst>
                                    </p:anim>
                                    <p:animEffect transition="in" filter="fade">
                                      <p:cBhvr>
                                        <p:cTn id="9" dur="500"/>
                                        <p:tgtEl>
                                          <p:spTgt spid="5">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7">
                                            <p:bg/>
                                          </p:spTgt>
                                        </p:tgtEl>
                                        <p:attrNameLst>
                                          <p:attrName>style.visibility</p:attrName>
                                        </p:attrNameLst>
                                      </p:cBhvr>
                                      <p:to>
                                        <p:strVal val="visible"/>
                                      </p:to>
                                    </p:set>
                                    <p:anim calcmode="lin" valueType="num">
                                      <p:cBhvr>
                                        <p:cTn id="21" dur="500" fill="hold"/>
                                        <p:tgtEl>
                                          <p:spTgt spid="7">
                                            <p:bg/>
                                          </p:spTgt>
                                        </p:tgtEl>
                                        <p:attrNameLst>
                                          <p:attrName>ppt_w</p:attrName>
                                        </p:attrNameLst>
                                      </p:cBhvr>
                                      <p:tavLst>
                                        <p:tav tm="0">
                                          <p:val>
                                            <p:fltVal val="0"/>
                                          </p:val>
                                        </p:tav>
                                        <p:tav tm="100000">
                                          <p:val>
                                            <p:strVal val="#ppt_w"/>
                                          </p:val>
                                        </p:tav>
                                      </p:tavLst>
                                    </p:anim>
                                    <p:anim calcmode="lin" valueType="num">
                                      <p:cBhvr>
                                        <p:cTn id="22" dur="500" fill="hold"/>
                                        <p:tgtEl>
                                          <p:spTgt spid="7">
                                            <p:bg/>
                                          </p:spTgt>
                                        </p:tgtEl>
                                        <p:attrNameLst>
                                          <p:attrName>ppt_h</p:attrName>
                                        </p:attrNameLst>
                                      </p:cBhvr>
                                      <p:tavLst>
                                        <p:tav tm="0">
                                          <p:val>
                                            <p:fltVal val="0"/>
                                          </p:val>
                                        </p:tav>
                                        <p:tav tm="100000">
                                          <p:val>
                                            <p:strVal val="#ppt_h"/>
                                          </p:val>
                                        </p:tav>
                                      </p:tavLst>
                                    </p:anim>
                                    <p:animEffect transition="in" filter="fade">
                                      <p:cBhvr>
                                        <p:cTn id="23" dur="500"/>
                                        <p:tgtEl>
                                          <p:spTgt spid="7">
                                            <p:bg/>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7">
                                            <p:txEl>
                                              <p:pRg st="0" end="0"/>
                                            </p:txEl>
                                          </p:spTgt>
                                        </p:tgtEl>
                                        <p:attrNameLst>
                                          <p:attrName>style.visibility</p:attrName>
                                        </p:attrNameLst>
                                      </p:cBhvr>
                                      <p:to>
                                        <p:strVal val="visible"/>
                                      </p:to>
                                    </p:set>
                                    <p:anim calcmode="lin" valueType="num">
                                      <p:cBhvr>
                                        <p:cTn id="28"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7"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r"/>
            <a:r>
              <a:rPr lang="ru-RU" dirty="0" smtClean="0"/>
              <a:t>Нецке</a:t>
            </a:r>
            <a:endParaRPr lang="ru-RU" dirty="0"/>
          </a:p>
        </p:txBody>
      </p:sp>
      <p:sp>
        <p:nvSpPr>
          <p:cNvPr id="8" name="Содержимое 7"/>
          <p:cNvSpPr>
            <a:spLocks noGrp="1"/>
          </p:cNvSpPr>
          <p:nvPr>
            <p:ph sz="half" idx="1"/>
          </p:nvPr>
        </p:nvSpPr>
        <p:spPr>
          <a:xfrm>
            <a:off x="0" y="332656"/>
            <a:ext cx="4283968" cy="6525344"/>
          </a:xfrm>
        </p:spPr>
        <p:txBody>
          <a:bodyPr>
            <a:normAutofit fontScale="62500" lnSpcReduction="20000"/>
          </a:bodyPr>
          <a:lstStyle/>
          <a:p>
            <a:r>
              <a:rPr lang="ru-RU" dirty="0" smtClean="0"/>
              <a:t>В народе начинает бытовать поверье, что </a:t>
            </a:r>
            <a:r>
              <a:rPr lang="ru-RU" b="1" dirty="0" err="1" smtClean="0"/>
              <a:t>нецке</a:t>
            </a:r>
            <a:r>
              <a:rPr lang="ru-RU" b="1" dirty="0" smtClean="0"/>
              <a:t> приносит счастье </a:t>
            </a:r>
            <a:r>
              <a:rPr lang="ru-RU" dirty="0" smtClean="0"/>
              <a:t>и навсегда прогоняет из дома неудачу. </a:t>
            </a:r>
          </a:p>
          <a:p>
            <a:r>
              <a:rPr lang="ru-RU" dirty="0" smtClean="0"/>
              <a:t>Нецке начинают использоваться как  </a:t>
            </a:r>
            <a:r>
              <a:rPr lang="ru-RU" b="1" dirty="0" smtClean="0"/>
              <a:t>амулеты</a:t>
            </a:r>
            <a:r>
              <a:rPr lang="ru-RU" dirty="0" smtClean="0"/>
              <a:t>, а из дерева, слоновой, или метала, создаются настоящие </a:t>
            </a:r>
            <a:r>
              <a:rPr lang="ru-RU" b="1" dirty="0" smtClean="0"/>
              <a:t>произведения искусства</a:t>
            </a:r>
            <a:r>
              <a:rPr lang="ru-RU" dirty="0" smtClean="0"/>
              <a:t>. Это и фигурки богов, фей, мудрецов, животных и птиц.</a:t>
            </a:r>
          </a:p>
          <a:p>
            <a:r>
              <a:rPr lang="ru-RU" dirty="0" smtClean="0"/>
              <a:t>Использование </a:t>
            </a:r>
            <a:r>
              <a:rPr lang="ru-RU" dirty="0" err="1" smtClean="0"/>
              <a:t>нецке</a:t>
            </a:r>
            <a:r>
              <a:rPr lang="ru-RU" dirty="0" smtClean="0"/>
              <a:t> начинает становиться более функциональным : при их помощи к поясу кимоно крепятся вещи первой необходимости, такие как кисет, трубка, ключи. </a:t>
            </a:r>
          </a:p>
          <a:p>
            <a:r>
              <a:rPr lang="ru-RU" dirty="0" smtClean="0"/>
              <a:t/>
            </a:r>
            <a:br>
              <a:rPr lang="ru-RU" dirty="0" smtClean="0"/>
            </a:br>
            <a:r>
              <a:rPr lang="ru-RU" dirty="0" smtClean="0"/>
              <a:t>Со временем, </a:t>
            </a:r>
            <a:r>
              <a:rPr lang="ru-RU" dirty="0" err="1" smtClean="0"/>
              <a:t>нецке</a:t>
            </a:r>
            <a:r>
              <a:rPr lang="ru-RU" dirty="0" smtClean="0"/>
              <a:t> попадает в руки детям и становится </a:t>
            </a:r>
            <a:r>
              <a:rPr lang="ru-RU" b="1" dirty="0" smtClean="0"/>
              <a:t>излюбленной игрушкой</a:t>
            </a:r>
            <a:r>
              <a:rPr lang="ru-RU" dirty="0" smtClean="0"/>
              <a:t>, которую родители с удовольствием им подсовываю для </a:t>
            </a:r>
            <a:r>
              <a:rPr lang="ru-RU" b="1" dirty="0" smtClean="0"/>
              <a:t>игр</a:t>
            </a:r>
            <a:r>
              <a:rPr lang="ru-RU" dirty="0" smtClean="0"/>
              <a:t>, в надежде на то, что они </a:t>
            </a:r>
            <a:r>
              <a:rPr lang="ru-RU" b="1" dirty="0" smtClean="0"/>
              <a:t>принесут детям счастье</a:t>
            </a:r>
            <a:r>
              <a:rPr lang="ru-RU" dirty="0" smtClean="0"/>
              <a:t> и</a:t>
            </a:r>
            <a:r>
              <a:rPr lang="ru-RU" b="1" dirty="0" smtClean="0"/>
              <a:t> защитят</a:t>
            </a:r>
            <a:r>
              <a:rPr lang="ru-RU" dirty="0" smtClean="0"/>
              <a:t> их от невзгод и болезней.</a:t>
            </a:r>
            <a:endParaRPr lang="ru-RU" dirty="0"/>
          </a:p>
        </p:txBody>
      </p:sp>
      <p:pic>
        <p:nvPicPr>
          <p:cNvPr id="10" name="Содержимое 8" descr="1.jpg"/>
          <p:cNvPicPr>
            <a:picLocks noGrp="1" noChangeAspect="1"/>
          </p:cNvPicPr>
          <p:nvPr>
            <p:ph sz="half" idx="2"/>
          </p:nvPr>
        </p:nvPicPr>
        <p:blipFill>
          <a:blip r:embed="rId2" cstate="print"/>
          <a:stretch>
            <a:fillRect/>
          </a:stretch>
        </p:blipFill>
        <p:spPr>
          <a:xfrm>
            <a:off x="4493449" y="1600200"/>
            <a:ext cx="2890776" cy="452596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матрёшка</a:t>
            </a:r>
            <a:endParaRPr lang="ru-RU" dirty="0"/>
          </a:p>
        </p:txBody>
      </p:sp>
      <p:sp>
        <p:nvSpPr>
          <p:cNvPr id="4" name="Содержимое 3"/>
          <p:cNvSpPr>
            <a:spLocks noGrp="1"/>
          </p:cNvSpPr>
          <p:nvPr>
            <p:ph sz="half" idx="2"/>
          </p:nvPr>
        </p:nvSpPr>
        <p:spPr>
          <a:xfrm>
            <a:off x="3419872" y="260648"/>
            <a:ext cx="4752528" cy="6597352"/>
          </a:xfrm>
        </p:spPr>
        <p:txBody>
          <a:bodyPr>
            <a:normAutofit fontScale="70000" lnSpcReduction="20000"/>
          </a:bodyPr>
          <a:lstStyle/>
          <a:p>
            <a:r>
              <a:rPr lang="ru-RU" dirty="0" smtClean="0"/>
              <a:t>Классическая матрешка – это полая внутри деревянная ярко разрисованная </a:t>
            </a:r>
            <a:r>
              <a:rPr lang="ru-RU" b="1" dirty="0" smtClean="0"/>
              <a:t>кукла</a:t>
            </a:r>
            <a:r>
              <a:rPr lang="ru-RU" dirty="0" smtClean="0"/>
              <a:t> в виде полуовальной фигуры, в которую вставляются другие такие же куклы меньшего размера.</a:t>
            </a:r>
          </a:p>
          <a:p>
            <a:r>
              <a:rPr lang="ru-RU" b="1" dirty="0" smtClean="0"/>
              <a:t>Родина матрешки</a:t>
            </a:r>
            <a:r>
              <a:rPr lang="ru-RU" dirty="0" smtClean="0"/>
              <a:t>, вернее ее прототипа, – Япония.</a:t>
            </a:r>
          </a:p>
          <a:p>
            <a:r>
              <a:rPr lang="ru-RU" dirty="0" smtClean="0"/>
              <a:t>Сергеем Малютиным была раскрашена русская красавица, с румянцем во всю щеку, круглая и здоровая – а внутри нее семь фигурок ребятишек, мальчиков и девочек, вплоть до запеленатого младенца – стали самыми любимыми в народе </a:t>
            </a:r>
            <a:r>
              <a:rPr lang="ru-RU" b="1" dirty="0" smtClean="0"/>
              <a:t>поделками</a:t>
            </a:r>
            <a:r>
              <a:rPr lang="ru-RU" dirty="0" smtClean="0"/>
              <a:t>.</a:t>
            </a:r>
          </a:p>
          <a:p>
            <a:r>
              <a:rPr lang="ru-RU" dirty="0" smtClean="0"/>
              <a:t>Задорная красавица сразу была наречена самым распространенным на Руси женским именем – Матрена, </a:t>
            </a:r>
            <a:r>
              <a:rPr lang="ru-RU" b="1" dirty="0" smtClean="0"/>
              <a:t>Матрешка.</a:t>
            </a:r>
          </a:p>
          <a:p>
            <a:r>
              <a:rPr lang="ru-RU" dirty="0" smtClean="0"/>
              <a:t>Созданные </a:t>
            </a:r>
            <a:r>
              <a:rPr lang="ru-RU" dirty="0" err="1" smtClean="0"/>
              <a:t>Сергеево</a:t>
            </a:r>
            <a:r>
              <a:rPr lang="ru-RU" dirty="0" smtClean="0"/>
              <a:t> – Посадскими мастерами, матрешки быстро стали любимицами не только взрослых, но и ребятишек.</a:t>
            </a:r>
            <a:endParaRPr lang="ru-RU" dirty="0"/>
          </a:p>
        </p:txBody>
      </p:sp>
      <p:pic>
        <p:nvPicPr>
          <p:cNvPr id="5" name="Содержимое 9" descr="2.jpg"/>
          <p:cNvPicPr>
            <a:picLocks noGrp="1" noChangeAspect="1"/>
          </p:cNvPicPr>
          <p:nvPr>
            <p:ph sz="half" idx="1"/>
          </p:nvPr>
        </p:nvPicPr>
        <p:blipFill>
          <a:blip r:embed="rId2" cstate="print"/>
          <a:stretch>
            <a:fillRect/>
          </a:stretch>
        </p:blipFill>
        <p:spPr>
          <a:xfrm>
            <a:off x="395536" y="1772816"/>
            <a:ext cx="2857500" cy="39624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Традиционные ремёсла</a:t>
            </a:r>
            <a:endParaRPr lang="ru-RU" dirty="0"/>
          </a:p>
        </p:txBody>
      </p:sp>
      <p:sp>
        <p:nvSpPr>
          <p:cNvPr id="3" name="Содержимое 2"/>
          <p:cNvSpPr>
            <a:spLocks noGrp="1"/>
          </p:cNvSpPr>
          <p:nvPr>
            <p:ph sz="half" idx="1"/>
          </p:nvPr>
        </p:nvSpPr>
        <p:spPr/>
        <p:txBody>
          <a:bodyPr>
            <a:normAutofit fontScale="92500" lnSpcReduction="10000"/>
          </a:bodyPr>
          <a:lstStyle/>
          <a:p>
            <a:r>
              <a:rPr lang="ru-RU" dirty="0" smtClean="0"/>
              <a:t>Каждый народ Земли создал искусства, ремёсла, которыми гордится уже не одно его поколение.</a:t>
            </a:r>
          </a:p>
          <a:p>
            <a:r>
              <a:rPr lang="ru-RU" dirty="0" smtClean="0"/>
              <a:t>Сложно себе представить Россию без Гжели, Швейцарию – без часов.</a:t>
            </a:r>
          </a:p>
          <a:p>
            <a:pPr>
              <a:buNone/>
            </a:pPr>
            <a:endParaRPr lang="ru-RU" dirty="0"/>
          </a:p>
        </p:txBody>
      </p:sp>
      <p:pic>
        <p:nvPicPr>
          <p:cNvPr id="7" name="Содержимое 6" descr="1.jpg"/>
          <p:cNvPicPr>
            <a:picLocks noGrp="1" noChangeAspect="1"/>
          </p:cNvPicPr>
          <p:nvPr>
            <p:ph sz="half" idx="2"/>
          </p:nvPr>
        </p:nvPicPr>
        <p:blipFill>
          <a:blip r:embed="rId2" cstate="print"/>
          <a:stretch>
            <a:fillRect/>
          </a:stretch>
        </p:blipFill>
        <p:spPr>
          <a:xfrm>
            <a:off x="4178300" y="2588416"/>
            <a:ext cx="3521075" cy="254953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5" name="Содержимое 4" descr="2.jpg"/>
          <p:cNvPicPr>
            <a:picLocks noGrp="1" noChangeAspect="1"/>
          </p:cNvPicPr>
          <p:nvPr>
            <p:ph sz="half" idx="1"/>
          </p:nvPr>
        </p:nvPicPr>
        <p:blipFill>
          <a:blip r:embed="rId2" cstate="print"/>
          <a:stretch>
            <a:fillRect/>
          </a:stretch>
        </p:blipFill>
        <p:spPr>
          <a:xfrm>
            <a:off x="539552" y="1124744"/>
            <a:ext cx="3583091" cy="496855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 name="Содержимое 3"/>
          <p:cNvSpPr>
            <a:spLocks noGrp="1"/>
          </p:cNvSpPr>
          <p:nvPr>
            <p:ph sz="half" idx="2"/>
          </p:nvPr>
        </p:nvSpPr>
        <p:spPr/>
        <p:txBody>
          <a:bodyPr>
            <a:normAutofit fontScale="92500"/>
          </a:bodyPr>
          <a:lstStyle/>
          <a:p>
            <a:r>
              <a:rPr lang="ru-RU" dirty="0" smtClean="0"/>
              <a:t>Каждый народ любит как следует отдохнуть после работы. Некоторые предпочитают шумные зрелища, другие – отдыхают уединённо, третьи - отдыхая мастерят игрушки.</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smtClean="0"/>
              <a:t>Дымковская </a:t>
            </a:r>
            <a:br>
              <a:rPr lang="ru-RU" dirty="0" smtClean="0"/>
            </a:br>
            <a:r>
              <a:rPr lang="ru-RU" dirty="0" smtClean="0"/>
              <a:t>игрушка</a:t>
            </a:r>
            <a:endParaRPr lang="ru-RU" dirty="0"/>
          </a:p>
        </p:txBody>
      </p:sp>
      <p:sp>
        <p:nvSpPr>
          <p:cNvPr id="4" name="Содержимое 3"/>
          <p:cNvSpPr>
            <a:spLocks noGrp="1"/>
          </p:cNvSpPr>
          <p:nvPr>
            <p:ph sz="half" idx="2"/>
          </p:nvPr>
        </p:nvSpPr>
        <p:spPr>
          <a:xfrm>
            <a:off x="4178808" y="188640"/>
            <a:ext cx="3520440" cy="6408712"/>
          </a:xfrm>
        </p:spPr>
        <p:txBody>
          <a:bodyPr>
            <a:normAutofit fontScale="62500" lnSpcReduction="20000"/>
          </a:bodyPr>
          <a:lstStyle/>
          <a:p>
            <a:r>
              <a:rPr lang="ru-RU" dirty="0" smtClean="0"/>
              <a:t>Являясь одним из старинных промыслов, дымковская </a:t>
            </a:r>
            <a:r>
              <a:rPr lang="ru-RU" b="1" dirty="0" smtClean="0"/>
              <a:t>игрушка</a:t>
            </a:r>
            <a:r>
              <a:rPr lang="ru-RU" dirty="0" smtClean="0"/>
              <a:t> имеет почти 150 летнею историю своего развития. Свое название игрушка получила по названию слободы Дымково. Существовал обрядовый праздник «свистопляска», посвященный солнцу. Отмечая наступление весны, наши предки свистели на свистульках и перекидывались расписными глиняными шариками.</a:t>
            </a:r>
          </a:p>
          <a:p>
            <a:r>
              <a:rPr lang="ru-RU" dirty="0" smtClean="0"/>
              <a:t>Свистульки выполняли в виде различных животных: медведя, оленя, козла, барана и т.д. Их простая форма была призвана выполнять магическую, а не декоративную функцию. Лепку глиняных фигурок-свистулек доверяли женщинам и девочкам, это была их работа. </a:t>
            </a:r>
            <a:endParaRPr lang="ru-RU" dirty="0"/>
          </a:p>
        </p:txBody>
      </p:sp>
      <p:pic>
        <p:nvPicPr>
          <p:cNvPr id="5" name="Содержимое 4" descr="1.jpg"/>
          <p:cNvPicPr>
            <a:picLocks noGrp="1" noChangeAspect="1"/>
          </p:cNvPicPr>
          <p:nvPr>
            <p:ph sz="half" idx="1"/>
          </p:nvPr>
        </p:nvPicPr>
        <p:blipFill>
          <a:blip r:embed="rId2" cstate="print"/>
          <a:stretch>
            <a:fillRect/>
          </a:stretch>
        </p:blipFill>
        <p:spPr>
          <a:xfrm>
            <a:off x="323528" y="1968972"/>
            <a:ext cx="3836292" cy="383629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20040"/>
            <a:ext cx="7519736" cy="1143000"/>
          </a:xfrm>
        </p:spPr>
        <p:txBody>
          <a:bodyPr>
            <a:normAutofit fontScale="90000"/>
          </a:bodyPr>
          <a:lstStyle/>
          <a:p>
            <a:r>
              <a:rPr lang="ru-RU" dirty="0" err="1" smtClean="0"/>
              <a:t>Филимоновская</a:t>
            </a:r>
            <a:r>
              <a:rPr lang="ru-RU" dirty="0" smtClean="0"/>
              <a:t/>
            </a:r>
            <a:br>
              <a:rPr lang="ru-RU" dirty="0" smtClean="0"/>
            </a:br>
            <a:r>
              <a:rPr lang="ru-RU" dirty="0" smtClean="0"/>
              <a:t> игрушка</a:t>
            </a:r>
            <a:endParaRPr lang="ru-RU" dirty="0"/>
          </a:p>
        </p:txBody>
      </p:sp>
      <p:pic>
        <p:nvPicPr>
          <p:cNvPr id="5" name="Содержимое 4" descr="1.jpg"/>
          <p:cNvPicPr>
            <a:picLocks noGrp="1" noChangeAspect="1"/>
          </p:cNvPicPr>
          <p:nvPr>
            <p:ph sz="half" idx="1"/>
          </p:nvPr>
        </p:nvPicPr>
        <p:blipFill>
          <a:blip r:embed="rId2" cstate="print"/>
          <a:stretch>
            <a:fillRect/>
          </a:stretch>
        </p:blipFill>
        <p:spPr>
          <a:xfrm>
            <a:off x="251520" y="1628800"/>
            <a:ext cx="3711763" cy="428280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 name="Содержимое 3"/>
          <p:cNvSpPr>
            <a:spLocks noGrp="1"/>
          </p:cNvSpPr>
          <p:nvPr>
            <p:ph sz="half" idx="2"/>
          </p:nvPr>
        </p:nvSpPr>
        <p:spPr>
          <a:xfrm>
            <a:off x="3995936" y="404664"/>
            <a:ext cx="3960440" cy="6264696"/>
          </a:xfrm>
        </p:spPr>
        <p:txBody>
          <a:bodyPr>
            <a:normAutofit fontScale="62500" lnSpcReduction="20000"/>
          </a:bodyPr>
          <a:lstStyle/>
          <a:p>
            <a:r>
              <a:rPr lang="ru-RU" dirty="0" smtClean="0"/>
              <a:t>Возраст </a:t>
            </a:r>
            <a:r>
              <a:rPr lang="ru-RU" b="1" dirty="0" smtClean="0"/>
              <a:t>глиняной игрушки</a:t>
            </a:r>
            <a:r>
              <a:rPr lang="ru-RU" dirty="0" smtClean="0"/>
              <a:t>, которая родилась в селе Филимонова Одоевского района, до сих пор точно не установлен. Первые упоминания о ней встречаются в летописи 700 летней давности. </a:t>
            </a:r>
          </a:p>
          <a:p>
            <a:r>
              <a:rPr lang="ru-RU" dirty="0" smtClean="0"/>
              <a:t>По преданиям деревню назвали по имени горшечника </a:t>
            </a:r>
            <a:r>
              <a:rPr lang="ru-RU" dirty="0" err="1" smtClean="0"/>
              <a:t>Филимона</a:t>
            </a:r>
            <a:r>
              <a:rPr lang="ru-RU" dirty="0" smtClean="0"/>
              <a:t>, который первым обнаружил тут залежи </a:t>
            </a:r>
            <a:r>
              <a:rPr lang="ru-RU" b="1" dirty="0" smtClean="0"/>
              <a:t>глины</a:t>
            </a:r>
            <a:r>
              <a:rPr lang="ru-RU" dirty="0" smtClean="0"/>
              <a:t> высокого сорта. </a:t>
            </a:r>
            <a:r>
              <a:rPr lang="ru-RU" b="1" dirty="0" smtClean="0"/>
              <a:t>Игрушки</a:t>
            </a:r>
            <a:r>
              <a:rPr lang="ru-RU" dirty="0" smtClean="0"/>
              <a:t> изготавливали в основном женщины, а мужчины занимались изготовление посуды. Все приемы </a:t>
            </a:r>
            <a:r>
              <a:rPr lang="ru-RU" b="1" dirty="0" smtClean="0"/>
              <a:t>искусства лепки и росписи</a:t>
            </a:r>
            <a:r>
              <a:rPr lang="ru-RU" dirty="0" smtClean="0"/>
              <a:t> передавались из поколения в поколения – от бабушки к внучке. Девушек, которые занимались </a:t>
            </a:r>
            <a:r>
              <a:rPr lang="ru-RU" b="1" dirty="0" smtClean="0"/>
              <a:t>лепкой</a:t>
            </a:r>
            <a:r>
              <a:rPr lang="ru-RU" dirty="0" smtClean="0"/>
              <a:t> и </a:t>
            </a:r>
            <a:r>
              <a:rPr lang="ru-RU" b="1" dirty="0" smtClean="0"/>
              <a:t>росписью игрушек</a:t>
            </a:r>
            <a:r>
              <a:rPr lang="ru-RU" dirty="0" smtClean="0"/>
              <a:t> называли «свистульками». Готовые </a:t>
            </a:r>
            <a:r>
              <a:rPr lang="ru-RU" b="1" dirty="0" smtClean="0"/>
              <a:t>игрушки</a:t>
            </a:r>
            <a:r>
              <a:rPr lang="ru-RU" dirty="0" smtClean="0"/>
              <a:t> продавали на ярмарке, а деньги  от продажи шли на приданое, поэтому «свистульки» считались завидными невестами.</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320040"/>
            <a:ext cx="7519736" cy="1143000"/>
          </a:xfrm>
        </p:spPr>
        <p:txBody>
          <a:bodyPr>
            <a:normAutofit fontScale="90000"/>
          </a:bodyPr>
          <a:lstStyle/>
          <a:p>
            <a:r>
              <a:rPr lang="ru-RU" dirty="0" err="1" smtClean="0"/>
              <a:t>Богородская</a:t>
            </a:r>
            <a:r>
              <a:rPr lang="ru-RU" dirty="0" smtClean="0"/>
              <a:t/>
            </a:r>
            <a:br>
              <a:rPr lang="ru-RU" dirty="0" smtClean="0"/>
            </a:br>
            <a:r>
              <a:rPr lang="ru-RU" dirty="0" smtClean="0"/>
              <a:t> игрушка</a:t>
            </a:r>
            <a:endParaRPr lang="ru-RU" dirty="0"/>
          </a:p>
        </p:txBody>
      </p:sp>
      <p:pic>
        <p:nvPicPr>
          <p:cNvPr id="5" name="Содержимое 4" descr="1.jpg"/>
          <p:cNvPicPr>
            <a:picLocks noGrp="1" noChangeAspect="1"/>
          </p:cNvPicPr>
          <p:nvPr>
            <p:ph sz="half" idx="1"/>
          </p:nvPr>
        </p:nvPicPr>
        <p:blipFill>
          <a:blip r:embed="rId2" cstate="print"/>
          <a:stretch>
            <a:fillRect/>
          </a:stretch>
        </p:blipFill>
        <p:spPr>
          <a:xfrm>
            <a:off x="179512" y="1628800"/>
            <a:ext cx="3456384" cy="230425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 name="Содержимое 3"/>
          <p:cNvSpPr>
            <a:spLocks noGrp="1"/>
          </p:cNvSpPr>
          <p:nvPr>
            <p:ph sz="half" idx="2"/>
          </p:nvPr>
        </p:nvSpPr>
        <p:spPr>
          <a:xfrm>
            <a:off x="3491880" y="188640"/>
            <a:ext cx="4680520" cy="6480720"/>
          </a:xfrm>
        </p:spPr>
        <p:txBody>
          <a:bodyPr>
            <a:noAutofit/>
          </a:bodyPr>
          <a:lstStyle/>
          <a:p>
            <a:r>
              <a:rPr lang="ru-RU" sz="1600" dirty="0" smtClean="0"/>
              <a:t>Существует несколько легенд о появлении </a:t>
            </a:r>
            <a:r>
              <a:rPr lang="ru-RU" sz="1600" dirty="0" err="1" smtClean="0"/>
              <a:t>богородской</a:t>
            </a:r>
            <a:r>
              <a:rPr lang="ru-RU" sz="1600" dirty="0" smtClean="0"/>
              <a:t> игрушки. В одной говорится, что в деревеньке, расположенной недалеко от Сергиева Посада, крестьянка сделала для своих детей куклу из щепки. Когда кукла наскучила детям, отец отвез ее на ярмарку, где она приглянулась купцу. Купец попросил крестьянина сделать побольше таких игрушек. Так жители деревни </a:t>
            </a:r>
            <a:r>
              <a:rPr lang="ru-RU" sz="1600" dirty="0" err="1" smtClean="0"/>
              <a:t>Богородское</a:t>
            </a:r>
            <a:r>
              <a:rPr lang="ru-RU" sz="1600" dirty="0" smtClean="0"/>
              <a:t> занялись изготовлением деревянных игрушек. По другой легенде первым делать деревянные игрушки стал Сергей Радонежский, чтобы дарить их </a:t>
            </a:r>
            <a:r>
              <a:rPr lang="ru-RU" sz="1600" dirty="0" err="1" smtClean="0"/>
              <a:t>детям.Так</a:t>
            </a:r>
            <a:r>
              <a:rPr lang="ru-RU" sz="1600" dirty="0" smtClean="0"/>
              <a:t> или иначе, но на развитие народного промысла в селе </a:t>
            </a:r>
            <a:r>
              <a:rPr lang="ru-RU" sz="1600" dirty="0" err="1" smtClean="0"/>
              <a:t>Богородское</a:t>
            </a:r>
            <a:r>
              <a:rPr lang="ru-RU" sz="1600" dirty="0" smtClean="0"/>
              <a:t> большое влияние оказал Троице-Сергиев монастырь с развитым резным делом и налаженным сбытом деревянных игрушек.</a:t>
            </a:r>
          </a:p>
          <a:p>
            <a:r>
              <a:rPr lang="ru-RU" sz="1600" dirty="0" smtClean="0"/>
              <a:t>Кроме ярко расписанных статичных фигурок людей и животных </a:t>
            </a:r>
            <a:r>
              <a:rPr lang="ru-RU" sz="1600" dirty="0" err="1" smtClean="0"/>
              <a:t>богородцы</a:t>
            </a:r>
            <a:r>
              <a:rPr lang="ru-RU" sz="1600" dirty="0" smtClean="0"/>
              <a:t> научились делать динамичные фигурки. Это были и гарцующие гусары, щеголеватые офицеры, курочки, клюющие зернышки.</a:t>
            </a:r>
            <a:endParaRPr lang="ru-RU" sz="1600" dirty="0"/>
          </a:p>
        </p:txBody>
      </p:sp>
      <p:pic>
        <p:nvPicPr>
          <p:cNvPr id="6" name="Рисунок 5" descr="1.jpg"/>
          <p:cNvPicPr>
            <a:picLocks noChangeAspect="1"/>
          </p:cNvPicPr>
          <p:nvPr/>
        </p:nvPicPr>
        <p:blipFill>
          <a:blip r:embed="rId3" cstate="print"/>
          <a:stretch>
            <a:fillRect/>
          </a:stretch>
        </p:blipFill>
        <p:spPr>
          <a:xfrm>
            <a:off x="683568" y="4221088"/>
            <a:ext cx="2647423" cy="198106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Соломенная</a:t>
            </a:r>
            <a:br>
              <a:rPr lang="ru-RU" dirty="0" smtClean="0"/>
            </a:br>
            <a:r>
              <a:rPr lang="ru-RU" dirty="0" smtClean="0"/>
              <a:t> кукла</a:t>
            </a:r>
            <a:endParaRPr lang="ru-RU" dirty="0"/>
          </a:p>
        </p:txBody>
      </p:sp>
      <p:pic>
        <p:nvPicPr>
          <p:cNvPr id="5" name="Содержимое 4" descr="1.jpg"/>
          <p:cNvPicPr>
            <a:picLocks noGrp="1" noChangeAspect="1"/>
          </p:cNvPicPr>
          <p:nvPr>
            <p:ph sz="half" idx="1"/>
          </p:nvPr>
        </p:nvPicPr>
        <p:blipFill>
          <a:blip r:embed="rId2" cstate="print"/>
          <a:stretch>
            <a:fillRect/>
          </a:stretch>
        </p:blipFill>
        <p:spPr>
          <a:xfrm>
            <a:off x="251520" y="2060848"/>
            <a:ext cx="3744416" cy="2808312"/>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 name="Содержимое 3"/>
          <p:cNvSpPr>
            <a:spLocks noGrp="1"/>
          </p:cNvSpPr>
          <p:nvPr>
            <p:ph sz="half" idx="2"/>
          </p:nvPr>
        </p:nvSpPr>
        <p:spPr>
          <a:xfrm>
            <a:off x="3995936" y="188640"/>
            <a:ext cx="4104456" cy="6408712"/>
          </a:xfrm>
        </p:spPr>
        <p:txBody>
          <a:bodyPr>
            <a:normAutofit fontScale="62500" lnSpcReduction="20000"/>
          </a:bodyPr>
          <a:lstStyle/>
          <a:p>
            <a:r>
              <a:rPr lang="ru-RU" dirty="0" smtClean="0"/>
              <a:t>Сооружая </a:t>
            </a:r>
            <a:r>
              <a:rPr lang="ru-RU" b="1" dirty="0" smtClean="0"/>
              <a:t>ритуальные фигуры из соломы</a:t>
            </a:r>
            <a:r>
              <a:rPr lang="ru-RU" dirty="0" smtClean="0"/>
              <a:t>, люди подметили ее </a:t>
            </a:r>
            <a:r>
              <a:rPr lang="ru-RU" b="1" dirty="0" smtClean="0"/>
              <a:t>декоративные свойства</a:t>
            </a:r>
            <a:r>
              <a:rPr lang="ru-RU" dirty="0" smtClean="0"/>
              <a:t>: легкость в </a:t>
            </a:r>
            <a:r>
              <a:rPr lang="ru-RU" b="1" dirty="0" smtClean="0"/>
              <a:t>плетении</a:t>
            </a:r>
            <a:r>
              <a:rPr lang="ru-RU" dirty="0" smtClean="0"/>
              <a:t>, возможность инкрустирования ею. Народные умельцы создают короба, корзины, коврики, ширмы. Но особым спросом пользуется именно </a:t>
            </a:r>
            <a:r>
              <a:rPr lang="ru-RU" b="1" dirty="0" smtClean="0"/>
              <a:t>соломенная кукла</a:t>
            </a:r>
            <a:r>
              <a:rPr lang="ru-RU" dirty="0" smtClean="0"/>
              <a:t>! </a:t>
            </a:r>
          </a:p>
          <a:p>
            <a:r>
              <a:rPr lang="ru-RU" dirty="0" smtClean="0"/>
              <a:t>Изначальным предназначением кукол из соломы была </a:t>
            </a:r>
            <a:r>
              <a:rPr lang="ru-RU" b="1" dirty="0" smtClean="0"/>
              <a:t>магическая роль </a:t>
            </a:r>
            <a:r>
              <a:rPr lang="ru-RU" dirty="0" smtClean="0"/>
              <a:t>жертвования  земным и водным стихиям и божествам, затем, своеобразного</a:t>
            </a:r>
            <a:r>
              <a:rPr lang="ru-RU" b="1" dirty="0" smtClean="0"/>
              <a:t> оберега</a:t>
            </a:r>
            <a:r>
              <a:rPr lang="ru-RU" dirty="0" smtClean="0"/>
              <a:t> от сглаза и дурных дел, Именно поэтому каждому </a:t>
            </a:r>
            <a:r>
              <a:rPr lang="ru-RU" b="1" dirty="0" smtClean="0"/>
              <a:t>ребенку</a:t>
            </a:r>
            <a:r>
              <a:rPr lang="ru-RU" dirty="0" smtClean="0"/>
              <a:t> родители и давали такую куклу, чтобы она была с ним везде и всегда. Ну а дети – есть дети, как не поиграть с такой </a:t>
            </a:r>
            <a:r>
              <a:rPr lang="ru-RU" b="1" dirty="0" smtClean="0"/>
              <a:t>замечательной куклой</a:t>
            </a:r>
            <a:r>
              <a:rPr lang="ru-RU" dirty="0" smtClean="0"/>
              <a:t>. Из этих игр и сложилась вторая функция – </a:t>
            </a:r>
            <a:r>
              <a:rPr lang="ru-RU" b="1" dirty="0" smtClean="0"/>
              <a:t>общения и игры</a:t>
            </a:r>
            <a:r>
              <a:rPr lang="ru-RU" dirty="0" smtClean="0"/>
              <a:t>. </a:t>
            </a:r>
          </a:p>
          <a:p>
            <a:r>
              <a:rPr lang="ru-RU" dirty="0" smtClean="0"/>
              <a:t>В </a:t>
            </a:r>
            <a:r>
              <a:rPr lang="ru-RU" b="1" dirty="0" smtClean="0"/>
              <a:t>поделках из соломки</a:t>
            </a:r>
            <a:r>
              <a:rPr lang="ru-RU" dirty="0" smtClean="0"/>
              <a:t> живет ее душа, они приносят удачу и счастье всем, кто хоть раз соприкоснется с ними.</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anim calcmode="lin" valueType="num">
                                      <p:cBhvr>
                                        <p:cTn id="2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Фарфоровая</a:t>
            </a:r>
            <a:br>
              <a:rPr lang="ru-RU" dirty="0" smtClean="0"/>
            </a:br>
            <a:r>
              <a:rPr lang="ru-RU" dirty="0" smtClean="0"/>
              <a:t> кукла</a:t>
            </a:r>
            <a:endParaRPr lang="ru-RU" dirty="0"/>
          </a:p>
        </p:txBody>
      </p:sp>
      <p:pic>
        <p:nvPicPr>
          <p:cNvPr id="5" name="Содержимое 4" descr="1.jpg"/>
          <p:cNvPicPr>
            <a:picLocks noGrp="1" noChangeAspect="1"/>
          </p:cNvPicPr>
          <p:nvPr>
            <p:ph sz="half" idx="1"/>
          </p:nvPr>
        </p:nvPicPr>
        <p:blipFill>
          <a:blip r:embed="rId2" cstate="print"/>
          <a:stretch>
            <a:fillRect/>
          </a:stretch>
        </p:blipFill>
        <p:spPr>
          <a:xfrm>
            <a:off x="323528" y="1556792"/>
            <a:ext cx="3427581" cy="403244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 name="Содержимое 3"/>
          <p:cNvSpPr>
            <a:spLocks noGrp="1"/>
          </p:cNvSpPr>
          <p:nvPr>
            <p:ph sz="half" idx="2"/>
          </p:nvPr>
        </p:nvSpPr>
        <p:spPr>
          <a:xfrm>
            <a:off x="3707904" y="188640"/>
            <a:ext cx="4320480" cy="6480720"/>
          </a:xfrm>
        </p:spPr>
        <p:txBody>
          <a:bodyPr>
            <a:normAutofit fontScale="62500" lnSpcReduction="20000"/>
          </a:bodyPr>
          <a:lstStyle/>
          <a:p>
            <a:r>
              <a:rPr lang="ru-RU" dirty="0" smtClean="0"/>
              <a:t>Любимой игрушкой у всех девочек является  </a:t>
            </a:r>
            <a:r>
              <a:rPr lang="ru-RU" b="1" dirty="0" smtClean="0"/>
              <a:t>кукла</a:t>
            </a:r>
            <a:r>
              <a:rPr lang="ru-RU" dirty="0" smtClean="0"/>
              <a:t>. Самые красивые куклы </a:t>
            </a:r>
            <a:r>
              <a:rPr lang="ru-RU" b="1" dirty="0" smtClean="0"/>
              <a:t>фарфоровые</a:t>
            </a:r>
            <a:r>
              <a:rPr lang="ru-RU" dirty="0" smtClean="0"/>
              <a:t>.  Они очень красивы и изящны. </a:t>
            </a:r>
            <a:r>
              <a:rPr lang="ru-RU" b="1" dirty="0" smtClean="0"/>
              <a:t>Фарфоровая кукла</a:t>
            </a:r>
            <a:r>
              <a:rPr lang="ru-RU" dirty="0" smtClean="0"/>
              <a:t> будет идеальным подарком не только для маленькой принцессы, но и для девочки-подростка.</a:t>
            </a:r>
          </a:p>
          <a:p>
            <a:r>
              <a:rPr lang="ru-RU" dirty="0" smtClean="0"/>
              <a:t>Первые </a:t>
            </a:r>
            <a:r>
              <a:rPr lang="ru-RU" b="1" dirty="0" smtClean="0"/>
              <a:t>фарфоровые куклы</a:t>
            </a:r>
            <a:r>
              <a:rPr lang="ru-RU" dirty="0" smtClean="0"/>
              <a:t> появились в 19 веке. Причем использовании обожженный неглазированный фарфор, так как он больше всего похож на кожу человека. Производили </a:t>
            </a:r>
            <a:r>
              <a:rPr lang="ru-RU" b="1" dirty="0" smtClean="0"/>
              <a:t>фарфоровые куклы</a:t>
            </a:r>
            <a:r>
              <a:rPr lang="ru-RU" dirty="0" smtClean="0"/>
              <a:t> в Германии, Дании и Франции</a:t>
            </a:r>
          </a:p>
          <a:p>
            <a:r>
              <a:rPr lang="ru-RU" dirty="0" smtClean="0"/>
              <a:t>Позже появились более дешевые и доступные тряпичные и </a:t>
            </a:r>
            <a:r>
              <a:rPr lang="ru-RU" b="1" dirty="0" smtClean="0"/>
              <a:t>пластмассовые куклы</a:t>
            </a:r>
            <a:r>
              <a:rPr lang="ru-RU" dirty="0" smtClean="0"/>
              <a:t>. Но им не удалось обойти по популярности и красоте, по реалистичности фарфоровых соперниц. Именно </a:t>
            </a:r>
            <a:r>
              <a:rPr lang="ru-RU" b="1" dirty="0" smtClean="0"/>
              <a:t>фарфоровые куклы</a:t>
            </a:r>
            <a:r>
              <a:rPr lang="ru-RU" dirty="0" smtClean="0"/>
              <a:t> будоражат воображение всех девочек: у них большие глаза, длинные пушистые ресницы, сказочные платья принцесс…  Даже взрослая девушка будет рада </a:t>
            </a:r>
            <a:r>
              <a:rPr lang="ru-RU" b="1" dirty="0" smtClean="0"/>
              <a:t>фарфоровой кукле</a:t>
            </a:r>
            <a:r>
              <a:rPr lang="ru-RU" dirty="0" smtClean="0"/>
              <a:t>!</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anim calcmode="lin" valueType="num">
                                      <p:cBhvr>
                                        <p:cTn id="2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596792"/>
          </a:xfrm>
        </p:spPr>
        <p:txBody>
          <a:bodyPr>
            <a:normAutofit fontScale="90000"/>
          </a:bodyPr>
          <a:lstStyle/>
          <a:p>
            <a:r>
              <a:rPr lang="ru-RU" dirty="0" err="1" smtClean="0"/>
              <a:t>Нингё</a:t>
            </a:r>
            <a:r>
              <a:rPr lang="ru-RU" dirty="0" smtClean="0"/>
              <a:t> – </a:t>
            </a:r>
            <a:br>
              <a:rPr lang="ru-RU" dirty="0" smtClean="0"/>
            </a:br>
            <a:r>
              <a:rPr lang="ru-RU" dirty="0" smtClean="0"/>
              <a:t>японские</a:t>
            </a:r>
            <a:br>
              <a:rPr lang="ru-RU" dirty="0" smtClean="0"/>
            </a:br>
            <a:r>
              <a:rPr lang="ru-RU" dirty="0" smtClean="0"/>
              <a:t> куклы</a:t>
            </a:r>
            <a:endParaRPr lang="ru-RU" dirty="0"/>
          </a:p>
        </p:txBody>
      </p:sp>
      <p:pic>
        <p:nvPicPr>
          <p:cNvPr id="5" name="Содержимое 4" descr="1.jpg"/>
          <p:cNvPicPr>
            <a:picLocks noGrp="1" noChangeAspect="1"/>
          </p:cNvPicPr>
          <p:nvPr>
            <p:ph sz="half" idx="1"/>
          </p:nvPr>
        </p:nvPicPr>
        <p:blipFill>
          <a:blip r:embed="rId2" cstate="print"/>
          <a:stretch>
            <a:fillRect/>
          </a:stretch>
        </p:blipFill>
        <p:spPr>
          <a:xfrm>
            <a:off x="251519" y="2132856"/>
            <a:ext cx="4192871" cy="331236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 name="Содержимое 3"/>
          <p:cNvSpPr>
            <a:spLocks noGrp="1"/>
          </p:cNvSpPr>
          <p:nvPr>
            <p:ph sz="half" idx="2"/>
          </p:nvPr>
        </p:nvSpPr>
        <p:spPr>
          <a:xfrm>
            <a:off x="4178808" y="188640"/>
            <a:ext cx="3777568" cy="6408712"/>
          </a:xfrm>
        </p:spPr>
        <p:txBody>
          <a:bodyPr>
            <a:normAutofit fontScale="70000" lnSpcReduction="20000"/>
          </a:bodyPr>
          <a:lstStyle/>
          <a:p>
            <a:r>
              <a:rPr lang="ru-RU" dirty="0" smtClean="0"/>
              <a:t>В Японии к куклам особое отношение. Если во всем мире они считаются детской забавой, то в Японии </a:t>
            </a:r>
            <a:r>
              <a:rPr lang="ru-RU" b="1" dirty="0" smtClean="0"/>
              <a:t>куклы</a:t>
            </a:r>
            <a:r>
              <a:rPr lang="ru-RU" dirty="0" smtClean="0"/>
              <a:t> никогда не были  игрушками как таковыми, а имели особое религиозное и мистическое значение. Не случайно одно из названий Японии – «страна десяти тысяч кукол». Для жителей этого островного государства</a:t>
            </a:r>
            <a:r>
              <a:rPr lang="ru-RU" b="1" dirty="0" smtClean="0"/>
              <a:t> куклы</a:t>
            </a:r>
            <a:r>
              <a:rPr lang="ru-RU" dirty="0" smtClean="0"/>
              <a:t> всегда являлись талисманами приносящими удачу, красоту и здоровье. Поэтому </a:t>
            </a:r>
            <a:r>
              <a:rPr lang="ru-RU" b="1" dirty="0" smtClean="0"/>
              <a:t>кукла</a:t>
            </a:r>
            <a:r>
              <a:rPr lang="ru-RU" dirty="0" smtClean="0"/>
              <a:t> до сих пор считается одним из лучших подарков.</a:t>
            </a:r>
          </a:p>
          <a:p>
            <a:r>
              <a:rPr lang="ru-RU" dirty="0" smtClean="0"/>
              <a:t>Изготавливают японских кукол из различных материалов – дерева, бумаги, тканей, глины, даже из живых цветов. </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80</TotalTime>
  <Words>605</Words>
  <Application>Microsoft Office PowerPoint</Application>
  <PresentationFormat>Экран (4:3)</PresentationFormat>
  <Paragraphs>41</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Изящная</vt:lpstr>
      <vt:lpstr>Игрушки народов мира</vt:lpstr>
      <vt:lpstr>Традиционные ремёсла</vt:lpstr>
      <vt:lpstr>Слайд 3</vt:lpstr>
      <vt:lpstr> Дымковская  игрушка</vt:lpstr>
      <vt:lpstr>Филимоновская  игрушка</vt:lpstr>
      <vt:lpstr>Богородская  игрушка</vt:lpstr>
      <vt:lpstr>Соломенная  кукла</vt:lpstr>
      <vt:lpstr>Фарфоровая  кукла</vt:lpstr>
      <vt:lpstr>Нингё –  японские  куклы</vt:lpstr>
      <vt:lpstr>Домашнее задание</vt:lpstr>
      <vt:lpstr>Нецке</vt:lpstr>
      <vt:lpstr>матрёшка</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Игрушки народов мира</dc:title>
  <dc:creator>1</dc:creator>
  <cp:lastModifiedBy>1</cp:lastModifiedBy>
  <cp:revision>7</cp:revision>
  <dcterms:created xsi:type="dcterms:W3CDTF">2012-12-12T16:26:56Z</dcterms:created>
  <dcterms:modified xsi:type="dcterms:W3CDTF">2013-01-23T07:19:24Z</dcterms:modified>
</cp:coreProperties>
</file>