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0"/>
  </p:notes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1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428CD2-D425-437D-BABB-D248D295DA5A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F3B0B2C-8601-495B-B71E-A944913FD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C8979E-885B-4551-8DAE-71178D1FE6B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5F97D-1127-4A0F-B118-BC9D159E81CD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6D396-5796-4ADC-BF90-9566C7BD8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E4343-689D-46BE-982B-9FA1002A6515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7BB28-89B8-4A53-8FF9-020509151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1F279-8218-4470-90F1-9552B650018F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CA091-165C-4A0C-A811-90524BFE0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84308-6BDB-4EC4-A536-A6AE3686DF47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3256E-0576-498E-AD6F-E78FFB6977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63071-59F4-4CBE-829B-FE307B1DED5E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705E0-C709-4A78-8619-C000F4567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D39DC-59DD-45CF-B135-444B47191837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C2072-B601-4EB6-A581-57F17D3EB9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8AAF1-91ED-4124-BB82-EF6950BB4019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55416-9B9C-4B70-9892-406ECDFBD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6D4C4-3209-47B8-9654-5F465B84664C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2FBF3-7197-4898-A972-2195AE478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045E1-34CC-426D-853E-97521EF4E2AB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5A0D1-C64F-42EE-B494-AF5D779A3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04F2E-EDED-4916-A4B7-B7A0868DF24A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93710-0C30-4586-B9B0-ABC0A1340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841D1-FBDC-44B6-85DA-316257544CD8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2403C-255D-43F8-B684-0F5B6868BA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09919D4-6220-41B6-8AB3-C9779208BC92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D7819F4-FAE6-4CC1-8E0D-AAA90EA50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21" r:id="rId9"/>
    <p:sldLayoutId id="2147483719" r:id="rId10"/>
    <p:sldLayoutId id="21474837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Мораль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750" y="785813"/>
            <a:ext cx="7777163" cy="22145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Мораль – правила поведения, принимаемые и одобряемые обществом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75" y="3071813"/>
            <a:ext cx="3000375" cy="2286000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Моральные нормы  основаны на представлении людей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о добре и зле, хорошем и плохом, о справедливости, чести, совести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14688" y="4786313"/>
            <a:ext cx="3000375" cy="1928812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Норма морали – это образец поведения, признанный обязательным в обществе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86500" y="3000375"/>
            <a:ext cx="2857500" cy="2286000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Нормы морали  регулируют поведение людей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771775" y="908050"/>
            <a:ext cx="3214688" cy="13684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Моральные  нормы</a:t>
            </a:r>
          </a:p>
        </p:txBody>
      </p:sp>
      <p:cxnSp>
        <p:nvCxnSpPr>
          <p:cNvPr id="4" name="Прямая со стрелкой 3"/>
          <p:cNvCxnSpPr>
            <a:stCxn id="2" idx="2"/>
          </p:cNvCxnSpPr>
          <p:nvPr/>
        </p:nvCxnSpPr>
        <p:spPr>
          <a:xfrm flipH="1">
            <a:off x="1187450" y="2276475"/>
            <a:ext cx="3192463" cy="22320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2" idx="2"/>
            <a:endCxn id="29" idx="0"/>
          </p:cNvCxnSpPr>
          <p:nvPr/>
        </p:nvCxnSpPr>
        <p:spPr>
          <a:xfrm flipH="1">
            <a:off x="2312988" y="2276475"/>
            <a:ext cx="2066925" cy="29527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2" idx="2"/>
          </p:cNvCxnSpPr>
          <p:nvPr/>
        </p:nvCxnSpPr>
        <p:spPr>
          <a:xfrm flipH="1">
            <a:off x="4211638" y="2276475"/>
            <a:ext cx="168275" cy="35290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>
            <a:off x="4379913" y="2276475"/>
            <a:ext cx="1200150" cy="2808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2"/>
            <a:endCxn id="25" idx="0"/>
          </p:cNvCxnSpPr>
          <p:nvPr/>
        </p:nvCxnSpPr>
        <p:spPr>
          <a:xfrm>
            <a:off x="4379913" y="2276475"/>
            <a:ext cx="2892425" cy="34559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427538" y="2276475"/>
            <a:ext cx="3024187" cy="22320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142875" y="4157663"/>
            <a:ext cx="2052638" cy="1214437"/>
          </a:xfrm>
          <a:prstGeom prst="ellipse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не завидуй</a:t>
            </a:r>
          </a:p>
        </p:txBody>
      </p:sp>
      <p:sp>
        <p:nvSpPr>
          <p:cNvPr id="24" name="Овал 23"/>
          <p:cNvSpPr/>
          <p:nvPr/>
        </p:nvSpPr>
        <p:spPr>
          <a:xfrm>
            <a:off x="4427538" y="4868863"/>
            <a:ext cx="2520950" cy="998537"/>
          </a:xfrm>
          <a:prstGeom prst="ellipse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Не жадничай</a:t>
            </a:r>
          </a:p>
        </p:txBody>
      </p:sp>
      <p:sp>
        <p:nvSpPr>
          <p:cNvPr id="25" name="Овал 24"/>
          <p:cNvSpPr/>
          <p:nvPr/>
        </p:nvSpPr>
        <p:spPr>
          <a:xfrm>
            <a:off x="5651500" y="5732463"/>
            <a:ext cx="3241675" cy="912812"/>
          </a:xfrm>
          <a:prstGeom prst="ellipse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Помогай нуждающимся</a:t>
            </a:r>
          </a:p>
        </p:txBody>
      </p:sp>
      <p:sp>
        <p:nvSpPr>
          <p:cNvPr id="26" name="Овал 25"/>
          <p:cNvSpPr/>
          <p:nvPr/>
        </p:nvSpPr>
        <p:spPr>
          <a:xfrm>
            <a:off x="6372225" y="4149725"/>
            <a:ext cx="2709863" cy="850900"/>
          </a:xfrm>
          <a:prstGeom prst="ellipse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Не предавай</a:t>
            </a:r>
          </a:p>
        </p:txBody>
      </p:sp>
      <p:sp>
        <p:nvSpPr>
          <p:cNvPr id="28" name="Овал 27"/>
          <p:cNvSpPr/>
          <p:nvPr/>
        </p:nvSpPr>
        <p:spPr>
          <a:xfrm>
            <a:off x="2987675" y="5589588"/>
            <a:ext cx="2382838" cy="982662"/>
          </a:xfrm>
          <a:prstGeom prst="ellipse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Уважай старших</a:t>
            </a:r>
          </a:p>
        </p:txBody>
      </p:sp>
      <p:sp>
        <p:nvSpPr>
          <p:cNvPr id="29" name="Овал 28"/>
          <p:cNvSpPr/>
          <p:nvPr/>
        </p:nvSpPr>
        <p:spPr>
          <a:xfrm>
            <a:off x="1285875" y="5229225"/>
            <a:ext cx="2052638" cy="1214438"/>
          </a:xfrm>
          <a:prstGeom prst="ellipse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Не обижай слабых</a:t>
            </a:r>
          </a:p>
        </p:txBody>
      </p:sp>
      <p:cxnSp>
        <p:nvCxnSpPr>
          <p:cNvPr id="39" name="Прямая со стрелкой 38"/>
          <p:cNvCxnSpPr>
            <a:stCxn id="2" idx="2"/>
          </p:cNvCxnSpPr>
          <p:nvPr/>
        </p:nvCxnSpPr>
        <p:spPr>
          <a:xfrm flipH="1">
            <a:off x="1258888" y="2276475"/>
            <a:ext cx="3121025" cy="10080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0" y="2728913"/>
            <a:ext cx="2052638" cy="1214437"/>
          </a:xfrm>
          <a:prstGeom prst="ellipse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Не  лги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50" y="500063"/>
          <a:ext cx="7715304" cy="5889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2571768"/>
                <a:gridCol w="2571768"/>
              </a:tblGrid>
              <a:tr h="42862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Линии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сравнения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Мораль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Право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764721">
                <a:tc>
                  <a:txBody>
                    <a:bodyPr/>
                    <a:lstStyle/>
                    <a:p>
                      <a:r>
                        <a:rPr lang="ru-RU" dirty="0" smtClean="0"/>
                        <a:t>Кем установлены?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Обществом</a:t>
                      </a:r>
                      <a:endParaRPr lang="ru-R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Государством</a:t>
                      </a:r>
                      <a:endParaRPr lang="ru-RU" sz="1600" dirty="0"/>
                    </a:p>
                  </a:txBody>
                  <a:tcPr>
                    <a:noFill/>
                  </a:tcPr>
                </a:tc>
              </a:tr>
              <a:tr h="764721">
                <a:tc>
                  <a:txBody>
                    <a:bodyPr/>
                    <a:lstStyle/>
                    <a:p>
                      <a:r>
                        <a:rPr lang="ru-RU" dirty="0" smtClean="0"/>
                        <a:t>Где записаны?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Нигде, передаются устно из поколения в поколение</a:t>
                      </a:r>
                      <a:endParaRPr lang="ru-R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законах – Уголовный кодекс, Административный кодекс, Семейный кодекс, Закон об образовании и др.</a:t>
                      </a:r>
                      <a:endParaRPr lang="ru-RU" sz="1600" dirty="0"/>
                    </a:p>
                  </a:txBody>
                  <a:tcPr>
                    <a:noFill/>
                  </a:tcPr>
                </a:tc>
              </a:tr>
              <a:tr h="764721">
                <a:tc>
                  <a:txBody>
                    <a:bodyPr/>
                    <a:lstStyle/>
                    <a:p>
                      <a:r>
                        <a:rPr lang="ru-RU" dirty="0" smtClean="0"/>
                        <a:t>Кем охраняются?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Общественным</a:t>
                      </a:r>
                      <a:r>
                        <a:rPr lang="ru-RU" sz="1600" baseline="0" dirty="0" smtClean="0"/>
                        <a:t> мнением</a:t>
                      </a:r>
                      <a:endParaRPr lang="ru-R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Государством – милиция, армия, спец.службы</a:t>
                      </a:r>
                      <a:endParaRPr lang="ru-RU" sz="1600" dirty="0"/>
                    </a:p>
                  </a:txBody>
                  <a:tcPr>
                    <a:noFill/>
                  </a:tcPr>
                </a:tc>
              </a:tr>
              <a:tr h="764721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бывает за нарушение?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Осуждение со стороны людей.</a:t>
                      </a:r>
                      <a:endParaRPr lang="ru-R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Штраф, лишение свободы, исправительные работы и др.</a:t>
                      </a:r>
                      <a:endParaRPr lang="ru-RU" sz="1600" dirty="0"/>
                    </a:p>
                  </a:txBody>
                  <a:tcPr>
                    <a:noFill/>
                  </a:tcPr>
                </a:tc>
              </a:tr>
              <a:tr h="764721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 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Нельзя лгать, завидовать, обижать слабых.</a:t>
                      </a:r>
                      <a:r>
                        <a:rPr lang="ru-RU" sz="1600" baseline="0" dirty="0" smtClean="0"/>
                        <a:t> Нужно уважать людей, помогать, говорить правду и др.</a:t>
                      </a:r>
                      <a:endParaRPr lang="ru-R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Нельзя красть, бить человека. Хранить оружие, переходить улицу на красный сигнал светофора</a:t>
                      </a:r>
                      <a:r>
                        <a:rPr lang="ru-RU" sz="1600" baseline="0" dirty="0" smtClean="0"/>
                        <a:t> и др.</a:t>
                      </a:r>
                      <a:endParaRPr lang="ru-RU" sz="16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9388" y="1643063"/>
            <a:ext cx="8785225" cy="34417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Право – правила поведения, которые установило государство, их исполнение обеспечивает государство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755650" y="692150"/>
            <a:ext cx="7715250" cy="528637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Объясни пословицы: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«Доброму  Бог помогает»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«За добро добром платят»</a:t>
            </a:r>
          </a:p>
          <a:p>
            <a:pPr marL="742950" indent="-7429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«Добрый скорее дело сделает, чем сердитый»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28625" y="1071563"/>
            <a:ext cx="8358188" cy="4500562"/>
          </a:xfrm>
          <a:prstGeom prst="ellipse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u="sng" dirty="0">
                <a:solidFill>
                  <a:srgbClr val="FF0000"/>
                </a:solidFill>
              </a:rPr>
              <a:t>Продолжите фразы: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i="1" u="sng" dirty="0">
              <a:solidFill>
                <a:srgbClr val="FF0000"/>
              </a:solidFill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«Человека в обществе будут уважать за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…»</a:t>
            </a: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«Всеобщее осуждение в обществе   вызывает…»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38" y="857250"/>
            <a:ext cx="7000875" cy="107156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Приведи примеры</a:t>
            </a:r>
            <a:endParaRPr lang="ru-RU" sz="4000" b="1" i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1908175" y="2636838"/>
            <a:ext cx="2789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rgbClr val="002060"/>
                </a:solidFill>
              </a:rPr>
              <a:t>Проявления ЗЛА</a:t>
            </a:r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4643438" y="2636838"/>
            <a:ext cx="3781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rgbClr val="002060"/>
                </a:solidFill>
              </a:rPr>
              <a:t>Проявления  ДОБРА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3455988" y="1700213"/>
            <a:ext cx="1187450" cy="936625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643438" y="1700213"/>
            <a:ext cx="1296987" cy="936625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1476375" y="2924175"/>
            <a:ext cx="1835150" cy="1368425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TextBox 10"/>
          <p:cNvSpPr txBox="1">
            <a:spLocks noChangeArrowheads="1"/>
          </p:cNvSpPr>
          <p:nvPr/>
        </p:nvSpPr>
        <p:spPr bwMode="auto">
          <a:xfrm>
            <a:off x="900113" y="4149725"/>
            <a:ext cx="1439862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002060"/>
                </a:solidFill>
              </a:rPr>
              <a:t>В жизни</a:t>
            </a:r>
          </a:p>
          <a:p>
            <a:r>
              <a:rPr lang="ru-RU" sz="2000" b="1" i="1">
                <a:solidFill>
                  <a:srgbClr val="002060"/>
                </a:solidFill>
              </a:rPr>
              <a:t>________________________</a:t>
            </a:r>
          </a:p>
        </p:txBody>
      </p:sp>
      <p:sp>
        <p:nvSpPr>
          <p:cNvPr id="10249" name="TextBox 11"/>
          <p:cNvSpPr txBox="1">
            <a:spLocks noChangeArrowheads="1"/>
          </p:cNvSpPr>
          <p:nvPr/>
        </p:nvSpPr>
        <p:spPr bwMode="auto">
          <a:xfrm>
            <a:off x="2987675" y="4149725"/>
            <a:ext cx="1512888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002060"/>
                </a:solidFill>
              </a:rPr>
              <a:t>В сказках</a:t>
            </a:r>
          </a:p>
          <a:p>
            <a:r>
              <a:rPr lang="ru-RU" sz="2000" b="1" i="1">
                <a:solidFill>
                  <a:srgbClr val="002060"/>
                </a:solidFill>
              </a:rPr>
              <a:t>___________________________</a:t>
            </a:r>
          </a:p>
        </p:txBody>
      </p:sp>
      <p:sp>
        <p:nvSpPr>
          <p:cNvPr id="10250" name="TextBox 12"/>
          <p:cNvSpPr txBox="1">
            <a:spLocks noChangeArrowheads="1"/>
          </p:cNvSpPr>
          <p:nvPr/>
        </p:nvSpPr>
        <p:spPr bwMode="auto">
          <a:xfrm>
            <a:off x="4932363" y="4076700"/>
            <a:ext cx="12239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002060"/>
                </a:solidFill>
              </a:rPr>
              <a:t>В жизни</a:t>
            </a:r>
          </a:p>
          <a:p>
            <a:r>
              <a:rPr lang="ru-RU" sz="2000" b="1" i="1">
                <a:solidFill>
                  <a:srgbClr val="002060"/>
                </a:solidFill>
              </a:rPr>
              <a:t>_____________________</a:t>
            </a:r>
          </a:p>
        </p:txBody>
      </p:sp>
      <p:sp>
        <p:nvSpPr>
          <p:cNvPr id="10251" name="TextBox 14"/>
          <p:cNvSpPr txBox="1">
            <a:spLocks noChangeArrowheads="1"/>
          </p:cNvSpPr>
          <p:nvPr/>
        </p:nvSpPr>
        <p:spPr bwMode="auto">
          <a:xfrm>
            <a:off x="6443663" y="4076700"/>
            <a:ext cx="14414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002060"/>
                </a:solidFill>
              </a:rPr>
              <a:t>В сказках</a:t>
            </a:r>
          </a:p>
          <a:p>
            <a:r>
              <a:rPr lang="ru-RU" sz="2000" b="1" i="1">
                <a:solidFill>
                  <a:srgbClr val="002060"/>
                </a:solidFill>
              </a:rPr>
              <a:t>________________________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6084888" y="2997200"/>
            <a:ext cx="1150937" cy="1152525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5435600" y="2997200"/>
            <a:ext cx="649288" cy="1152525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348038" y="2924175"/>
            <a:ext cx="647700" cy="1296988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247</Words>
  <Application>Microsoft Office PowerPoint</Application>
  <PresentationFormat>Экран (4:3)</PresentationFormat>
  <Paragraphs>54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Constantia</vt:lpstr>
      <vt:lpstr>Wingdings 2</vt:lpstr>
      <vt:lpstr>Times New Roman</vt:lpstr>
      <vt:lpstr>Поток</vt:lpstr>
      <vt:lpstr>Мораль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Мораль</dc:title>
  <dc:creator>Kamenka School</dc:creator>
  <cp:lastModifiedBy>Алёна</cp:lastModifiedBy>
  <cp:revision>15</cp:revision>
  <dcterms:created xsi:type="dcterms:W3CDTF">2010-04-05T13:00:39Z</dcterms:created>
  <dcterms:modified xsi:type="dcterms:W3CDTF">2012-12-23T10:00:08Z</dcterms:modified>
</cp:coreProperties>
</file>