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B5F2-602F-49C5-AC89-D0F784389792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7418FE4-9ED7-44D4-95BB-9BA933B4426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B5F2-602F-49C5-AC89-D0F784389792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8FE4-9ED7-44D4-95BB-9BA933B44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B5F2-602F-49C5-AC89-D0F784389792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8FE4-9ED7-44D4-95BB-9BA933B44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B5F2-602F-49C5-AC89-D0F784389792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8FE4-9ED7-44D4-95BB-9BA933B442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B5F2-602F-49C5-AC89-D0F784389792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418FE4-9ED7-44D4-95BB-9BA933B442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B5F2-602F-49C5-AC89-D0F784389792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8FE4-9ED7-44D4-95BB-9BA933B4426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B5F2-602F-49C5-AC89-D0F784389792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8FE4-9ED7-44D4-95BB-9BA933B4426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B5F2-602F-49C5-AC89-D0F784389792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8FE4-9ED7-44D4-95BB-9BA933B44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B5F2-602F-49C5-AC89-D0F784389792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8FE4-9ED7-44D4-95BB-9BA933B44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B5F2-602F-49C5-AC89-D0F784389792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8FE4-9ED7-44D4-95BB-9BA933B4426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B5F2-602F-49C5-AC89-D0F784389792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418FE4-9ED7-44D4-95BB-9BA933B4426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ABB5F2-602F-49C5-AC89-D0F784389792}" type="datetimeFigureOut">
              <a:rPr lang="ru-RU" smtClean="0"/>
              <a:t>25.01.2013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7418FE4-9ED7-44D4-95BB-9BA933B442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file:///C:\Users\&#1058;&#1072;&#1090;&#1100;&#1103;&#1085;&#1072;\Documents\&#1055;&#1088;&#1086;&#1075;&#1088;&#1072;&#1084;&#1084;&#1099;%202012-13%20&#1075;\&#1048;&#1089;&#1082;&#1091;&#1089;&#1089;&#1090;&#1074;&#1086;%208%20&#1082;&#1083;&#1072;&#1089;&#1089;&#1089;\&#1048;&#1089;&#1082;&#1091;&#1089;&#1089;&#1090;&#1074;&#1086;%20&#1082;&#1072;&#1082;%20&#1091;&#1085;&#1080;&#1074;&#1077;&#1088;&#1089;&#1072;&#1083;&#1100;&#1085;&#1099;&#1081;%20&#1089;&#1087;&#1086;&#1089;&#1086;&#1073;%20&#1086;&#1073;&#1097;&#1077;&#1085;&#1080;&#1103;\07%20-%20&#1059;.%20&#1064;&#1077;&#1082;&#1089;&#1087;&#1080;&#1088;%20%20&#1057;&#1086;&#1085;&#1077;&#1090;%2090%20%20%20%20.mp3" TargetMode="External"/><Relationship Id="rId7" Type="http://schemas.openxmlformats.org/officeDocument/2006/relationships/image" Target="../media/image8.png"/><Relationship Id="rId2" Type="http://schemas.openxmlformats.org/officeDocument/2006/relationships/audio" Target="file:///C:\Users\&#1058;&#1072;&#1090;&#1100;&#1103;&#1085;&#1072;\Documents\&#1055;&#1088;&#1086;&#1075;&#1088;&#1072;&#1084;&#1084;&#1099;%202012-13%20&#1075;\&#1048;&#1089;&#1082;&#1091;&#1089;&#1089;&#1090;&#1074;&#1086;%208%20&#1082;&#1083;&#1072;&#1089;&#1089;&#1089;\&#1048;&#1089;&#1082;&#1091;&#1089;&#1089;&#1090;&#1074;&#1086;%20&#1082;&#1072;&#1082;%20&#1091;&#1085;&#1080;&#1074;&#1077;&#1088;&#1089;&#1072;&#1083;&#1100;&#1085;&#1099;&#1081;%20&#1089;&#1087;&#1086;&#1089;&#1086;&#1073;%20&#1086;&#1073;&#1097;&#1077;&#1085;&#1080;&#1103;\06%20-%20&#1059;.%20&#1064;&#1077;&#1082;&#1089;&#1087;&#1080;&#1088;%20%20&#1057;&#1086;&#1085;&#1077;&#1090;%2090%20%20%20%20%20%20%20%20.mp3" TargetMode="External"/><Relationship Id="rId1" Type="http://schemas.openxmlformats.org/officeDocument/2006/relationships/audio" Target="file:///C:\Users\&#1058;&#1072;&#1090;&#1100;&#1103;&#1085;&#1072;\Documents\&#1055;&#1088;&#1086;&#1075;&#1088;&#1072;&#1084;&#1084;&#1099;%202012-13%20&#1075;\&#1048;&#1089;&#1082;&#1091;&#1089;&#1089;&#1090;&#1074;&#1086;%208%20&#1082;&#1083;&#1072;&#1089;&#1089;&#1089;\&#1048;&#1089;&#1082;&#1091;&#1089;&#1089;&#1090;&#1074;&#1086;%20&#1082;&#1072;&#1082;%20&#1091;&#1085;&#1080;&#1074;&#1077;&#1088;&#1089;&#1072;&#1083;&#1100;&#1085;&#1099;&#1081;%20&#1089;&#1087;&#1086;&#1089;&#1086;&#1073;%20&#1086;&#1073;&#1097;&#1077;&#1085;&#1080;&#1103;\05%20-%20&#1059;.%20&#1064;&#1077;&#1082;&#1089;&#1087;&#1080;&#1088;%20%20&#1057;&#1086;&#1085;&#1077;&#1090;%2090%20%20%20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Искусство художественного </a:t>
            </a:r>
            <a:br>
              <a:rPr lang="ru-RU" dirty="0" smtClean="0"/>
            </a:br>
            <a:r>
              <a:rPr lang="ru-RU" dirty="0" smtClean="0"/>
              <a:t>перевода — искусство общения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548680"/>
            <a:ext cx="8136904" cy="500553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Большим вкладом в распространение литературных памятников является деятельность  переводчиков прозы и поэзии.      А. Пушкин назвал переводчиков «почтовыми лошадьми просвещения»</a:t>
            </a:r>
            <a:endParaRPr lang="ru-RU" sz="3200" dirty="0"/>
          </a:p>
        </p:txBody>
      </p:sp>
      <p:pic>
        <p:nvPicPr>
          <p:cNvPr id="58370" name="Picture 2" descr="http://www.intelligent-translate.ru/uploads/images/perevod_stih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4890" y="3212976"/>
            <a:ext cx="5004501" cy="3347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3163067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779912" y="1700808"/>
            <a:ext cx="53640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Над любой вершиной </a:t>
            </a:r>
            <a:br>
              <a:rPr lang="ru-RU" sz="2800" dirty="0" smtClean="0"/>
            </a:br>
            <a:r>
              <a:rPr lang="ru-RU" sz="2800" dirty="0" smtClean="0"/>
              <a:t>Покой, </a:t>
            </a:r>
            <a:br>
              <a:rPr lang="ru-RU" sz="2800" dirty="0" smtClean="0"/>
            </a:br>
            <a:r>
              <a:rPr lang="ru-RU" sz="2800" dirty="0" smtClean="0"/>
              <a:t>Меж крон единый </a:t>
            </a:r>
            <a:br>
              <a:rPr lang="ru-RU" sz="2800" dirty="0" smtClean="0"/>
            </a:br>
            <a:r>
              <a:rPr lang="ru-RU" sz="2800" dirty="0" smtClean="0"/>
              <a:t>Вздох такой, </a:t>
            </a:r>
            <a:br>
              <a:rPr lang="ru-RU" sz="2800" dirty="0" smtClean="0"/>
            </a:br>
            <a:r>
              <a:rPr lang="ru-RU" sz="2800" dirty="0" smtClean="0"/>
              <a:t>Что еле внемлешь; </a:t>
            </a:r>
            <a:br>
              <a:rPr lang="ru-RU" sz="2800" dirty="0" smtClean="0"/>
            </a:br>
            <a:r>
              <a:rPr lang="ru-RU" sz="2800" dirty="0" smtClean="0"/>
              <a:t>И пташки умолкли средь бора. </a:t>
            </a:r>
            <a:br>
              <a:rPr lang="ru-RU" sz="2800" dirty="0" smtClean="0"/>
            </a:br>
            <a:r>
              <a:rPr lang="ru-RU" sz="2800" dirty="0" smtClean="0"/>
              <a:t>Жди лишь и скоро </a:t>
            </a:r>
            <a:br>
              <a:rPr lang="ru-RU" sz="2800" dirty="0" smtClean="0"/>
            </a:br>
            <a:r>
              <a:rPr lang="ru-RU" sz="2800" dirty="0" smtClean="0"/>
              <a:t>Тоже задремлешь. 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5805264"/>
            <a:ext cx="3672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Й. </a:t>
            </a:r>
            <a:r>
              <a:rPr lang="ru-RU" dirty="0" err="1" smtClean="0"/>
              <a:t>Штилер</a:t>
            </a:r>
            <a:r>
              <a:rPr lang="ru-RU" dirty="0" smtClean="0"/>
              <a:t>. Портрет И. Гете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779912" y="83671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«Ночная песнь странника»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052736"/>
            <a:ext cx="3319007" cy="445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7544" y="1412776"/>
            <a:ext cx="42484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Горные вершины</a:t>
            </a:r>
          </a:p>
          <a:p>
            <a:r>
              <a:rPr lang="ru-RU" sz="2800" dirty="0" smtClean="0"/>
              <a:t>Спят во тьме ночной;</a:t>
            </a:r>
          </a:p>
          <a:p>
            <a:r>
              <a:rPr lang="ru-RU" sz="2800" dirty="0" smtClean="0"/>
              <a:t>Тихие долины</a:t>
            </a:r>
          </a:p>
          <a:p>
            <a:r>
              <a:rPr lang="ru-RU" sz="2800" dirty="0" smtClean="0"/>
              <a:t>Полны свежей мглой;</a:t>
            </a:r>
          </a:p>
          <a:p>
            <a:endParaRPr lang="ru-RU" sz="2800" dirty="0" smtClean="0"/>
          </a:p>
          <a:p>
            <a:r>
              <a:rPr lang="ru-RU" sz="2800" dirty="0" smtClean="0"/>
              <a:t>Не пылит дорога,</a:t>
            </a:r>
          </a:p>
          <a:p>
            <a:r>
              <a:rPr lang="ru-RU" sz="2800" dirty="0" smtClean="0"/>
              <a:t>Не дрожат листы…</a:t>
            </a:r>
          </a:p>
          <a:p>
            <a:r>
              <a:rPr lang="ru-RU" sz="2800" dirty="0" smtClean="0"/>
              <a:t>Подожди немного,</a:t>
            </a:r>
          </a:p>
          <a:p>
            <a:r>
              <a:rPr lang="ru-RU" sz="2800" dirty="0" smtClean="0"/>
              <a:t>Отдохнешь и ты.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5877272"/>
            <a:ext cx="5298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П. Заболоцкий. Портрет М. Ю. Лермонтова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20688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«Ночная песнь странника»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Какую мысль хотел донести до читателя поэт в этом лирическом стихотворении-пейзаже? Какое эмоциональное состояние передает поэт читателям? Как состояние природы в этом стихотворении влияет на чувства и мысли человека?</a:t>
            </a:r>
          </a:p>
          <a:p>
            <a:r>
              <a:rPr lang="ru-RU" sz="2400" dirty="0" smtClean="0"/>
              <a:t>• Какие интонации голоса, динамику, темп нужно выбрать для выразительного чтения стихотворения? Попробуйте пластичными движениями рук передать образный строй стихотворения?</a:t>
            </a:r>
          </a:p>
          <a:p>
            <a:r>
              <a:rPr lang="ru-RU" sz="2400" dirty="0" smtClean="0"/>
              <a:t>• Послушайте два романса русских композиторов, сочиненных на это стихотворение, — А. Варламова и А. Рубинштейна. Найдите разницу в трактовке стихотворения композиторами.</a:t>
            </a:r>
          </a:p>
          <a:p>
            <a:r>
              <a:rPr lang="ru-RU" sz="2400" dirty="0" smtClean="0"/>
              <a:t>• Сравните язык стихотворения  и  романсов. Найдите сходство и различие в особенностях языка при передаче содержания этих произведений искусства.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Переводы сонетов Уильяма Шекспира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96752"/>
            <a:ext cx="38884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Сонет </a:t>
            </a:r>
            <a:r>
              <a:rPr lang="ru-RU" sz="2400" dirty="0" smtClean="0"/>
              <a:t>–лирическое стихотворение из четырнадцати строк (два четверостишия и два трехстишия) с определенной рифмой. Сонеты Шекспира –классические </a:t>
            </a:r>
          </a:p>
          <a:p>
            <a:r>
              <a:rPr lang="ru-RU" sz="2400" dirty="0" smtClean="0"/>
              <a:t>образцы английского сонета, состоящего из трех четверостиший, не связанных сквозными рифмами, и одного двустишия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196752"/>
            <a:ext cx="420494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779912" y="6237312"/>
            <a:ext cx="5364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Низвестный</a:t>
            </a:r>
            <a:r>
              <a:rPr lang="ru-RU" dirty="0" smtClean="0"/>
              <a:t> художник. Портрет  У. Шекспира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Сравните содержание и эмоциональный строй двух переводов сонета 90. Найдите в них общее и различное. Какой из переводов понравился вам больше? Почему?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412776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Уж если ты разлюбишь — так теперь, </a:t>
            </a:r>
          </a:p>
          <a:p>
            <a:r>
              <a:rPr lang="ru-RU" dirty="0" smtClean="0"/>
              <a:t>Теперь, когда весь мир со мной в раздоре.</a:t>
            </a:r>
          </a:p>
          <a:p>
            <a:r>
              <a:rPr lang="ru-RU" dirty="0" smtClean="0"/>
              <a:t>Будь самой горькой из моих потерь,</a:t>
            </a:r>
          </a:p>
          <a:p>
            <a:r>
              <a:rPr lang="ru-RU" dirty="0" smtClean="0"/>
              <a:t>Но только не последней каплей горя!</a:t>
            </a:r>
          </a:p>
          <a:p>
            <a:endParaRPr lang="ru-RU" dirty="0" smtClean="0"/>
          </a:p>
          <a:p>
            <a:r>
              <a:rPr lang="ru-RU" dirty="0" smtClean="0"/>
              <a:t>И если скорбь дано мне превозмочь,</a:t>
            </a:r>
          </a:p>
          <a:p>
            <a:r>
              <a:rPr lang="ru-RU" dirty="0" smtClean="0"/>
              <a:t>Не наноси удара из засады.</a:t>
            </a:r>
          </a:p>
          <a:p>
            <a:r>
              <a:rPr lang="ru-RU" dirty="0" smtClean="0"/>
              <a:t>Пусть бурная не разрешится ночь </a:t>
            </a:r>
          </a:p>
          <a:p>
            <a:r>
              <a:rPr lang="ru-RU" dirty="0" smtClean="0"/>
              <a:t>Дождливым утром — </a:t>
            </a:r>
            <a:r>
              <a:rPr lang="ru-RU" dirty="0" err="1" smtClean="0"/>
              <a:t>утром</a:t>
            </a:r>
            <a:r>
              <a:rPr lang="ru-RU" dirty="0" smtClean="0"/>
              <a:t> без отрады.</a:t>
            </a:r>
          </a:p>
          <a:p>
            <a:endParaRPr lang="ru-RU" dirty="0" smtClean="0"/>
          </a:p>
          <a:p>
            <a:r>
              <a:rPr lang="ru-RU" dirty="0" smtClean="0"/>
              <a:t>Оставь меня, но не в последний миг,</a:t>
            </a:r>
          </a:p>
          <a:p>
            <a:r>
              <a:rPr lang="ru-RU" dirty="0" smtClean="0"/>
              <a:t>Когда от мелких бед я ослабею.</a:t>
            </a:r>
          </a:p>
          <a:p>
            <a:r>
              <a:rPr lang="ru-RU" dirty="0" smtClean="0"/>
              <a:t>Оставь сейчас, чтоб сразу я постиг,</a:t>
            </a:r>
          </a:p>
          <a:p>
            <a:r>
              <a:rPr lang="ru-RU" dirty="0" smtClean="0"/>
              <a:t>Что это горе всех невзгод больнее,</a:t>
            </a:r>
          </a:p>
          <a:p>
            <a:endParaRPr lang="ru-RU" dirty="0" smtClean="0"/>
          </a:p>
          <a:p>
            <a:r>
              <a:rPr lang="ru-RU" dirty="0" smtClean="0"/>
              <a:t>Что нет невзгод, а есть одна беда —</a:t>
            </a:r>
          </a:p>
          <a:p>
            <a:r>
              <a:rPr lang="ru-RU" dirty="0" smtClean="0"/>
              <a:t>Твоей любви лишиться навсегда.</a:t>
            </a:r>
          </a:p>
          <a:p>
            <a:pPr algn="r"/>
            <a:r>
              <a:rPr lang="ru-RU" dirty="0" smtClean="0"/>
              <a:t>Перевод С. Маршака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48478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Что ж, ненавидь, коль хочешь! Но сейчас,</a:t>
            </a:r>
          </a:p>
          <a:p>
            <a:r>
              <a:rPr lang="ru-RU" dirty="0" smtClean="0"/>
              <a:t>Сейчас, когда грозит мне злобой небо.</a:t>
            </a:r>
          </a:p>
          <a:p>
            <a:r>
              <a:rPr lang="ru-RU" dirty="0" smtClean="0"/>
              <a:t>Согни меня, с судьбой объединяясь,</a:t>
            </a:r>
          </a:p>
          <a:p>
            <a:r>
              <a:rPr lang="ru-RU" dirty="0" smtClean="0"/>
              <a:t>Но лишь бы твой удар последним не был.</a:t>
            </a:r>
          </a:p>
          <a:p>
            <a:endParaRPr lang="ru-RU" dirty="0" smtClean="0"/>
          </a:p>
          <a:p>
            <a:r>
              <a:rPr lang="ru-RU" dirty="0" smtClean="0"/>
              <a:t>Ах, если сердцем я осилю зло, </a:t>
            </a:r>
          </a:p>
          <a:p>
            <a:r>
              <a:rPr lang="ru-RU" dirty="0" smtClean="0"/>
              <a:t>Ему немедля ты явись на смену.</a:t>
            </a:r>
          </a:p>
          <a:p>
            <a:r>
              <a:rPr lang="ru-RU" dirty="0" smtClean="0"/>
              <a:t>Чтобы за бурной ночью не пришло</a:t>
            </a:r>
          </a:p>
          <a:p>
            <a:r>
              <a:rPr lang="ru-RU" dirty="0" smtClean="0"/>
              <a:t>С дождями утро, — доверши измену.</a:t>
            </a:r>
          </a:p>
          <a:p>
            <a:endParaRPr lang="ru-RU" dirty="0" smtClean="0"/>
          </a:p>
          <a:p>
            <a:r>
              <a:rPr lang="ru-RU" dirty="0" smtClean="0"/>
              <a:t>И уходи! Но только не тогда,</a:t>
            </a:r>
          </a:p>
          <a:p>
            <a:r>
              <a:rPr lang="ru-RU" dirty="0" smtClean="0"/>
              <a:t>Когда все беды наигрались мною.</a:t>
            </a:r>
          </a:p>
          <a:p>
            <a:r>
              <a:rPr lang="ru-RU" dirty="0" smtClean="0"/>
              <a:t>Уйди сейчас, чтоб первая беда</a:t>
            </a:r>
          </a:p>
          <a:p>
            <a:r>
              <a:rPr lang="ru-RU" dirty="0" smtClean="0"/>
              <a:t>Была страшней всех посланных судьбою.</a:t>
            </a:r>
          </a:p>
          <a:p>
            <a:endParaRPr lang="ru-RU" dirty="0" smtClean="0"/>
          </a:p>
          <a:p>
            <a:r>
              <a:rPr lang="ru-RU" dirty="0" smtClean="0"/>
              <a:t>И после жесточайшей из утрат</a:t>
            </a:r>
          </a:p>
          <a:p>
            <a:r>
              <a:rPr lang="ru-RU" dirty="0" smtClean="0"/>
              <a:t>Другие станут легче во сто крат.</a:t>
            </a:r>
          </a:p>
          <a:p>
            <a:pPr algn="r"/>
            <a:r>
              <a:rPr lang="ru-RU" dirty="0" smtClean="0"/>
              <a:t>Перевод А. </a:t>
            </a:r>
            <a:r>
              <a:rPr lang="ru-RU" dirty="0" err="1" smtClean="0"/>
              <a:t>Финкеля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48464" cy="445536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Послушайте три музыкальные версии Сонета № 90 — Д. </a:t>
            </a:r>
            <a:r>
              <a:rPr lang="ru-RU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Кабалевского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,Б. Горбоноса и С.Никитина (перевод </a:t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 Маршака). Какие чувства вызвала у вас прослушанная музыка? В чем различие прочтения текста сонета композиторами и исполнителями?</a:t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Какую из исполнительских трактовок можно отнести к жанру серьезной музыки, какую — к легкой? Благодаря каким средствам музыкальной выразительности вы смогли определить принадлежность этих сочинений к тому или иному жанру?  В какой интерпретации вы услышали полное слияние слов и музыки?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05 - У. Шекспир  Сонет 90  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691680" y="5373216"/>
            <a:ext cx="576064" cy="5760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602128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Д.Кабалевский</a:t>
            </a:r>
            <a:endParaRPr lang="ru-RU" sz="2400" dirty="0" smtClean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</p:txBody>
      </p:sp>
      <p:pic>
        <p:nvPicPr>
          <p:cNvPr id="5" name="06 - У. Шекспир  Сонет 90        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4355976" y="5373216"/>
            <a:ext cx="576064" cy="57606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07904" y="6021288"/>
            <a:ext cx="1701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Б. Горбонос</a:t>
            </a:r>
            <a:endParaRPr lang="ru-RU" dirty="0"/>
          </a:p>
        </p:txBody>
      </p:sp>
      <p:pic>
        <p:nvPicPr>
          <p:cNvPr id="7" name="07 - У. Шекспир  Сонет 90    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 cstate="print"/>
          <a:stretch>
            <a:fillRect/>
          </a:stretch>
        </p:blipFill>
        <p:spPr>
          <a:xfrm>
            <a:off x="6876256" y="5301208"/>
            <a:ext cx="576064" cy="57606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516216" y="5949280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С.Никитин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509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910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2758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</TotalTime>
  <Words>501</Words>
  <Application>Microsoft Office PowerPoint</Application>
  <PresentationFormat>Экран (4:3)</PresentationFormat>
  <Paragraphs>65</Paragraphs>
  <Slides>8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Искусство художественного  перевода — искусство общения</vt:lpstr>
      <vt:lpstr>Слайд 2</vt:lpstr>
      <vt:lpstr>Слайд 3</vt:lpstr>
      <vt:lpstr>Слайд 4</vt:lpstr>
      <vt:lpstr>Слайд 5</vt:lpstr>
      <vt:lpstr>Переводы сонетов Уильяма Шекспира</vt:lpstr>
      <vt:lpstr>Сравните содержание и эмоциональный строй двух переводов сонета 90. Найдите в них общее и различное. Какой из переводов понравился вам больше? Почему?</vt:lpstr>
      <vt:lpstr>Послушайте три музыкальные версии Сонета № 90 — Д. Кабалевского ,Б. Горбоноса и С.Никитина (перевод  С. Маршака). Какие чувства вызвала у вас прослушанная музыка? В чем различие прочтения текста сонета композиторами и исполнителями?  Какую из исполнительских трактовок можно отнести к жанру серьезной музыки, какую — к легкой? Благодаря каким средствам музыкальной выразительности вы смогли определить принадлежность этих сочинений к тому или иному жанру?  В какой интерпретации вы услышали полное слияние слов и музыки?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Искусство художественного  перевода — искусство общения</dc:title>
  <dc:creator>Татьяна</dc:creator>
  <cp:lastModifiedBy>Татьяна</cp:lastModifiedBy>
  <cp:revision>1</cp:revision>
  <dcterms:created xsi:type="dcterms:W3CDTF">2013-01-25T16:41:04Z</dcterms:created>
  <dcterms:modified xsi:type="dcterms:W3CDTF">2013-01-25T16:45:57Z</dcterms:modified>
</cp:coreProperties>
</file>