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73" r:id="rId10"/>
    <p:sldId id="274" r:id="rId11"/>
    <p:sldId id="264" r:id="rId12"/>
    <p:sldId id="266" r:id="rId13"/>
    <p:sldId id="272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C30"/>
    <a:srgbClr val="CCFF99"/>
    <a:srgbClr val="B7E080"/>
    <a:srgbClr val="FBFFE1"/>
    <a:srgbClr val="DBF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0;&#1072;&#1090;&#1103;\Desktop\&#1069;&#1090;&#1102;&#1076;%20&#1089;%20&#1078;&#1077;&#1083;&#1077;&#1079;&#1085;&#1086;&#1081;%20&#1076;&#1086;&#1088;&#1086;&#1075;&#1086;&#1081;,%20-%20&#1064;&#1077;&#1092;&#1092;&#1077;&#1088;%20&#1055;&#1100;&#1077;&#1088;%20(Pierre%20Schaeffer)%20-%20&#1089;&#1083;&#1091;&#1096;&#1072;&#1090;&#1100;%20&#1086;&#1085;&#1083;&#1072;&#1081;&#1085;,%20&#1089;&#1082;&#1072;&#1095;&#1072;&#1090;&#1100;%20&#1073;&#1077;&#1089;&#1087;&#1083;&#1072;&#1090;&#1085;&#1086;%20mp3.ht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0;&#1072;&#1090;&#1103;\Desktop\&#1052;&#1061;&#1050;%20&#1087;&#1088;&#1080;&#1088;&#1086;&#1076;&#1072;%20&#1080;%20&#1095;&#1077;&#1083;&#1086;&#1074;&#1077;&#1082;\vivaldi_-_vremena_goda_zima_(zaycev.net)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7E080"/>
            </a:gs>
            <a:gs pos="8000">
              <a:srgbClr val="FBFFE1"/>
            </a:gs>
            <a:gs pos="19000">
              <a:srgbClr val="B7E080"/>
            </a:gs>
            <a:gs pos="70000">
              <a:srgbClr val="92D050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9001000" cy="4293096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Быть может, вся природа – мозаика цветов?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Быть может, вся природа –различность голосов?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Быть может, вся природа- лишь числа и черты?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Быть может, вся природа- желанье красоты?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 мысли нет орудья измерить глубину,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Нет сил , чтобы замедлить бегущую весну.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К. Бальмонт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0" y="188640"/>
            <a:ext cx="6715172" cy="1872208"/>
          </a:xfrm>
          <a:prstGeom prst="round2SameRect">
            <a:avLst>
              <a:gd name="adj1" fmla="val 20908"/>
              <a:gd name="adj2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6C3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Человек в мире природы.</a:t>
            </a:r>
            <a:r>
              <a:rPr lang="ru-RU" dirty="0" smtClean="0">
                <a:solidFill>
                  <a:srgbClr val="226C30"/>
                </a:solidFill>
              </a:rPr>
              <a:t> Взгляд через века.</a:t>
            </a:r>
            <a:br>
              <a:rPr lang="ru-RU" dirty="0" smtClean="0">
                <a:solidFill>
                  <a:srgbClr val="226C30"/>
                </a:solidFill>
              </a:rPr>
            </a:b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26C3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тро в сосновом лес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33" r="4833"/>
          <a:stretch>
            <a:fillRect/>
          </a:stretch>
        </p:blipFill>
        <p:spPr>
          <a:xfrm>
            <a:off x="-161764" y="0"/>
            <a:ext cx="93057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6165304"/>
            <a:ext cx="3419872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«Утро в сосновом лесу»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492919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spc="200" dirty="0" smtClean="0">
                <a:ln w="12700">
                  <a:solidFill>
                    <a:srgbClr val="226C30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И.Бунин «Листопад» </a:t>
            </a:r>
            <a:endParaRPr lang="ru-RU" sz="3600" b="1" spc="200" dirty="0">
              <a:ln w="12700">
                <a:solidFill>
                  <a:srgbClr val="226C30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9" name="Содержимое 168"/>
          <p:cNvSpPr>
            <a:spLocks noGrp="1"/>
          </p:cNvSpPr>
          <p:nvPr>
            <p:ph type="body" sz="half" idx="2"/>
          </p:nvPr>
        </p:nvSpPr>
        <p:spPr>
          <a:xfrm>
            <a:off x="1792288" y="5429264"/>
            <a:ext cx="5486400" cy="7429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</p:txBody>
      </p: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3" name="Волна 182"/>
          <p:cNvSpPr/>
          <p:nvPr/>
        </p:nvSpPr>
        <p:spPr>
          <a:xfrm>
            <a:off x="251520" y="260648"/>
            <a:ext cx="6768752" cy="115212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Лес, точно терем расписной,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85" name="Волна 184"/>
          <p:cNvSpPr/>
          <p:nvPr/>
        </p:nvSpPr>
        <p:spPr>
          <a:xfrm>
            <a:off x="899592" y="1484784"/>
            <a:ext cx="6768752" cy="115212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Лиловый , золотой, багряный,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86" name="Волна 185"/>
          <p:cNvSpPr/>
          <p:nvPr/>
        </p:nvSpPr>
        <p:spPr>
          <a:xfrm>
            <a:off x="1619672" y="2636912"/>
            <a:ext cx="6768752" cy="115212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Веселой, пестрою стеной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87" name="Волна 186"/>
          <p:cNvSpPr/>
          <p:nvPr/>
        </p:nvSpPr>
        <p:spPr>
          <a:xfrm>
            <a:off x="2051720" y="3717032"/>
            <a:ext cx="6768752" cy="115212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Стоит над светлою поляной.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3" grpId="0" animBg="1"/>
      <p:bldP spid="185" grpId="0" animBg="1"/>
      <p:bldP spid="186" grpId="0" animBg="1"/>
      <p:bldP spid="1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К.Хокусай</a:t>
            </a: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1142976" y="3857628"/>
            <a:ext cx="7772400" cy="1500187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7" name="Фигура, имеющая форму буквы L 15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Фигура, имеющая форму буквы L 162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68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79" name="Прямоугольник 178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9" name="Рисунок 168" descr="36 втдов фудз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6191250" cy="4162425"/>
          </a:xfrm>
          <a:prstGeom prst="rect">
            <a:avLst/>
          </a:prstGeom>
        </p:spPr>
      </p:pic>
      <p:pic>
        <p:nvPicPr>
          <p:cNvPr id="183" name="Рисунок 182" descr="bob_black_11_Katsushika_Hokus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348880"/>
            <a:ext cx="4788024" cy="319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ЦУС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00241" cy="5229200"/>
          </a:xfrm>
          <a:prstGeom prst="rect">
            <a:avLst/>
          </a:prstGeom>
        </p:spPr>
      </p:pic>
      <p:pic>
        <p:nvPicPr>
          <p:cNvPr id="5" name="Рисунок 4" descr="мир зыбкой гармон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068960"/>
            <a:ext cx="5715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r"/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Я. </a:t>
            </a:r>
            <a:r>
              <a:rPr lang="ru-RU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Акахито</a:t>
            </a: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1142976" y="3857628"/>
            <a:ext cx="7772400" cy="1500187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7" name="Фигура, имеющая форму буквы L 15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Фигура, имеющая форму буквы L 162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68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79" name="Прямоугольник 178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Волна 168"/>
          <p:cNvSpPr/>
          <p:nvPr/>
        </p:nvSpPr>
        <p:spPr>
          <a:xfrm>
            <a:off x="323528" y="188640"/>
            <a:ext cx="6480720" cy="108012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Из уст в уста пойдет рассказ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83" name="Волна 182"/>
          <p:cNvSpPr/>
          <p:nvPr/>
        </p:nvSpPr>
        <p:spPr>
          <a:xfrm>
            <a:off x="1187624" y="1556792"/>
            <a:ext cx="6192688" cy="108012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О красоте твоей,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85" name="Волна 184"/>
          <p:cNvSpPr/>
          <p:nvPr/>
        </p:nvSpPr>
        <p:spPr>
          <a:xfrm>
            <a:off x="1619672" y="2888940"/>
            <a:ext cx="6264696" cy="108012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Из уст в уста, из века в век…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86" name="Волна 185"/>
          <p:cNvSpPr/>
          <p:nvPr/>
        </p:nvSpPr>
        <p:spPr>
          <a:xfrm>
            <a:off x="2483768" y="4077072"/>
            <a:ext cx="5760640" cy="108012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Высокая вершина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Фудзи</a:t>
            </a:r>
            <a:r>
              <a:rPr lang="ru-RU" sz="3600" b="1" i="1" dirty="0" smtClean="0">
                <a:solidFill>
                  <a:schemeClr val="bg1"/>
                </a:solidFill>
              </a:rPr>
              <a:t>!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69" grpId="0" animBg="1"/>
      <p:bldP spid="183" grpId="0" animBg="1"/>
      <p:bldP spid="185" grpId="0" animBg="1"/>
      <p:bldP spid="1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591848" cy="4968552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00B050"/>
                </a:solidFill>
              </a:rPr>
              <a:t>Лист рефлексии.</a:t>
            </a:r>
          </a:p>
          <a:p>
            <a:pPr lvl="0"/>
            <a:r>
              <a:rPr lang="ru-RU" sz="3200" b="1" i="1" dirty="0" smtClean="0">
                <a:solidFill>
                  <a:schemeClr val="tx1"/>
                </a:solidFill>
              </a:rPr>
              <a:t>1.Я узнал что…</a:t>
            </a:r>
          </a:p>
          <a:p>
            <a:pPr lvl="0"/>
            <a:r>
              <a:rPr lang="ru-RU" sz="3200" b="1" i="1" dirty="0" smtClean="0">
                <a:solidFill>
                  <a:schemeClr val="tx1"/>
                </a:solidFill>
              </a:rPr>
              <a:t>2.Я нашел подтверждение тому, что…</a:t>
            </a:r>
          </a:p>
          <a:p>
            <a:pPr lvl="0"/>
            <a:r>
              <a:rPr lang="ru-RU" sz="3200" b="1" i="1" dirty="0" smtClean="0">
                <a:solidFill>
                  <a:schemeClr val="tx1"/>
                </a:solidFill>
              </a:rPr>
              <a:t>3.Мне понравилось…</a:t>
            </a:r>
          </a:p>
          <a:p>
            <a:pPr lvl="0"/>
            <a:r>
              <a:rPr lang="ru-RU" sz="3200" b="1" i="1" dirty="0" smtClean="0">
                <a:solidFill>
                  <a:schemeClr val="tx1"/>
                </a:solidFill>
              </a:rPr>
              <a:t>4.Я разочарован тем, что…</a:t>
            </a:r>
          </a:p>
          <a:p>
            <a:pPr lvl="0"/>
            <a:r>
              <a:rPr lang="ru-RU" sz="3200" b="1" i="1" dirty="0" smtClean="0">
                <a:solidFill>
                  <a:schemeClr val="tx1"/>
                </a:solidFill>
              </a:rPr>
              <a:t>5.Самым важным для меня было…</a:t>
            </a:r>
          </a:p>
          <a:p>
            <a:pPr lvl="0"/>
            <a:r>
              <a:rPr lang="ru-RU" sz="3200" b="1" i="1" dirty="0" smtClean="0">
                <a:solidFill>
                  <a:schemeClr val="tx1"/>
                </a:solidFill>
              </a:rPr>
              <a:t>6.Вошел в роль и почувствовал, что…</a:t>
            </a:r>
          </a:p>
          <a:p>
            <a:pPr lvl="0"/>
            <a:r>
              <a:rPr lang="ru-RU" sz="3200" b="1" i="1" dirty="0" smtClean="0">
                <a:solidFill>
                  <a:schemeClr val="tx1"/>
                </a:solidFill>
              </a:rPr>
              <a:t>7.На месте учителя я бы…</a:t>
            </a:r>
          </a:p>
          <a:p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57" name="Фигура, имеющая форму буквы L 15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Фигура, имеющая форму буквы L 162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68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79" name="Прямоугольник 178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1142976" y="1340769"/>
            <a:ext cx="7772400" cy="3024336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Домашнее задание</a:t>
            </a: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С.90-97,с. 97 в. </a:t>
            </a:r>
            <a:r>
              <a:rPr lang="ru-RU" sz="3600" b="1" i="1" smtClean="0">
                <a:solidFill>
                  <a:srgbClr val="00B050"/>
                </a:solidFill>
              </a:rPr>
              <a:t>1-3 </a:t>
            </a:r>
            <a:r>
              <a:rPr lang="ru-RU" sz="3600" b="1" i="1" dirty="0" smtClean="0">
                <a:solidFill>
                  <a:srgbClr val="00B050"/>
                </a:solidFill>
              </a:rPr>
              <a:t>+конспект.</a:t>
            </a: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Индивидуальная творческая подготовка.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157" name="Фигура, имеющая форму буквы L 15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Фигура, имеющая форму буквы L 162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68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79" name="Прямоугольник 178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7E080"/>
            </a:gs>
            <a:gs pos="8000">
              <a:srgbClr val="FBFFE1"/>
            </a:gs>
            <a:gs pos="19000">
              <a:srgbClr val="B7E080"/>
            </a:gs>
            <a:gs pos="70000">
              <a:srgbClr val="92D050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052736"/>
            <a:ext cx="8229600" cy="4464496"/>
          </a:xfrm>
        </p:spPr>
        <p:txBody>
          <a:bodyPr>
            <a:normAutofit/>
          </a:bodyPr>
          <a:lstStyle/>
          <a:p>
            <a:r>
              <a:rPr lang="ru-RU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endParaRPr lang="ru-RU" b="1" spc="200" dirty="0">
              <a:ln w="29210">
                <a:solidFill>
                  <a:srgbClr val="226C30"/>
                </a:solidFill>
              </a:ln>
              <a:gradFill flip="none" rotWithShape="1">
                <a:gsLst>
                  <a:gs pos="0">
                    <a:srgbClr val="CCFF99">
                      <a:shade val="30000"/>
                      <a:satMod val="115000"/>
                    </a:srgbClr>
                  </a:gs>
                  <a:gs pos="50000">
                    <a:srgbClr val="CCFF99">
                      <a:shade val="67500"/>
                      <a:satMod val="115000"/>
                    </a:srgbClr>
                  </a:gs>
                  <a:gs pos="100000">
                    <a:srgbClr val="CCFF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9" name="Содержимое 168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3672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Природа – сфинкс .  И тем она верней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Своим искусом губит человека,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Что, может статься, никакой от века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Загадки нет и не было у ней.</a:t>
            </a:r>
          </a:p>
          <a:p>
            <a:pPr algn="r">
              <a:buNone/>
            </a:pPr>
            <a:endParaRPr lang="ru-RU" sz="36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Ф.И.Тютчев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3" name="Группа 16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87" name="Прямоугольник 186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7E080"/>
            </a:gs>
            <a:gs pos="8000">
              <a:srgbClr val="FBFFE1"/>
            </a:gs>
            <a:gs pos="19000">
              <a:srgbClr val="B7E080"/>
            </a:gs>
            <a:gs pos="70000">
              <a:srgbClr val="92D050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М.Дудин</a:t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1151112" y="620688"/>
            <a:ext cx="7992888" cy="475252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Полуотравленная</a:t>
            </a:r>
            <a:r>
              <a:rPr lang="ru-RU" sz="3600" dirty="0" smtClean="0">
                <a:solidFill>
                  <a:schemeClr val="tx1"/>
                </a:solidFill>
              </a:rPr>
              <a:t> газом,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По нефтяным болотам – вплавь.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Куда ты рвешься? Где твой разум?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Взгляни  в себя разумным глазом,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Нельзя же все богатства разом-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Чуть-чуть грядущему оставь!</a:t>
            </a:r>
          </a:p>
        </p:txBody>
      </p:sp>
      <p:sp>
        <p:nvSpPr>
          <p:cNvPr id="157" name="Фигура, имеющая форму буквы L 15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Фигура, имеющая форму буквы L 162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9" name="Группа 168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79" name="Прямоугольник 178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2" action="ppaction://hlinkfile"/>
              </a:rPr>
              <a:t>Урбанистический</a:t>
            </a:r>
            <a:r>
              <a:rPr lang="ru-RU" dirty="0" smtClean="0">
                <a:solidFill>
                  <a:srgbClr val="FF0000"/>
                </a:solidFill>
              </a:rPr>
              <a:t> грохот.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1142976" y="3857628"/>
            <a:ext cx="7772400" cy="1500187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pPr algn="r"/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7" name="Фигура, имеющая форму буквы L 15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Фигура, имеющая форму буквы L 162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68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79" name="Прямоугольник 178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182" descr="анри матис радость жизни.jpg"/>
          <p:cNvPicPr>
            <a:picLocks noChangeAspect="1"/>
          </p:cNvPicPr>
          <p:nvPr/>
        </p:nvPicPr>
        <p:blipFill>
          <a:blip r:embed="rId2" cstate="print"/>
          <a:srcRect r="37850"/>
          <a:stretch>
            <a:fillRect/>
          </a:stretch>
        </p:blipFill>
        <p:spPr>
          <a:xfrm>
            <a:off x="1809440" y="0"/>
            <a:ext cx="5525120" cy="6083300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Анри </a:t>
            </a:r>
            <a:r>
              <a:rPr lang="ru-RU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Матисс</a:t>
            </a:r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«Радость жизни»</a:t>
            </a: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1142976" y="3857628"/>
            <a:ext cx="7772400" cy="1500187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7" name="Фигура, имеющая форму буквы L 15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Фигура, имеющая форму буквы L 162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68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79" name="Прямоугольник 178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А.К.Толстой «Иоанн </a:t>
            </a:r>
            <a:r>
              <a:rPr lang="ru-RU" dirty="0" err="1" smtClean="0">
                <a:solidFill>
                  <a:srgbClr val="00B0F0"/>
                </a:solidFill>
              </a:rPr>
              <a:t>Дамаскин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9144000" cy="5400600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>
            <a:noAutofit/>
          </a:bodyPr>
          <a:lstStyle/>
          <a:p>
            <a:pPr algn="r"/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57" name="Фигура, имеющая форму буквы L 15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Фигура, имеющая форму буквы L 162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68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79" name="Прямоугольник 178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179512" y="260648"/>
            <a:ext cx="417646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Благословляю вас, леса,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Долины, нивы, горы, воды,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Благословляю я свободу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голубые небеса!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967536" y="2132856"/>
            <a:ext cx="417646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</a:rPr>
              <a:t>И посох мой благословляю,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эту бедную суму,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степь от края и до края,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солнца свет и ночи тьму,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1979712" y="1052736"/>
            <a:ext cx="417646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И одинокую тропинку,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 коей, нищий, я иду,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в поле каждую былинку,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в небе каждую звезду!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69" grpId="0" animBg="1"/>
      <p:bldP spid="183" grpId="0" animBg="1"/>
      <p:bldP spid="1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7E080"/>
            </a:gs>
            <a:gs pos="8000">
              <a:srgbClr val="FBFFE1"/>
            </a:gs>
            <a:gs pos="19000">
              <a:srgbClr val="B7E080"/>
            </a:gs>
            <a:gs pos="70000">
              <a:srgbClr val="92D050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492919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4581128"/>
            <a:ext cx="7278688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spc="200" dirty="0" smtClean="0">
                <a:ln w="12700">
                  <a:solidFill>
                    <a:srgbClr val="226C30"/>
                  </a:solidFill>
                </a:ln>
                <a:solidFill>
                  <a:srgbClr val="0070C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«Сторожка в лесу» И. Шишкин</a:t>
            </a:r>
            <a:endParaRPr lang="ru-RU" sz="2800" b="1" spc="200" dirty="0">
              <a:ln w="12700">
                <a:solidFill>
                  <a:srgbClr val="226C30"/>
                </a:solidFill>
              </a:ln>
              <a:solidFill>
                <a:srgbClr val="0070C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85" name="Рисунок 184" descr="462px-Сторожка_в_лесу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077" b="21077"/>
          <a:stretch>
            <a:fillRect/>
          </a:stretch>
        </p:blipFill>
        <p:spPr>
          <a:xfrm>
            <a:off x="179512" y="188640"/>
            <a:ext cx="6480720" cy="4860540"/>
          </a:xfrm>
        </p:spPr>
      </p:pic>
      <p:sp>
        <p:nvSpPr>
          <p:cNvPr id="169" name="Содержимое 168"/>
          <p:cNvSpPr>
            <a:spLocks noGrp="1"/>
          </p:cNvSpPr>
          <p:nvPr>
            <p:ph type="body" sz="half" idx="2"/>
          </p:nvPr>
        </p:nvSpPr>
        <p:spPr>
          <a:xfrm>
            <a:off x="1792288" y="5429264"/>
            <a:ext cx="5486400" cy="7429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3" name="vivaldi_-_vremena_goda_zim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492919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200" dirty="0" smtClean="0">
                <a:ln w="12700">
                  <a:solidFill>
                    <a:srgbClr val="226C30"/>
                  </a:solidFill>
                </a:ln>
                <a:solidFill>
                  <a:srgbClr val="0070C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«Березовый лес»</a:t>
            </a:r>
            <a:endParaRPr lang="ru-RU" b="1" spc="200" dirty="0">
              <a:ln w="12700">
                <a:solidFill>
                  <a:srgbClr val="226C30"/>
                </a:solidFill>
              </a:ln>
              <a:solidFill>
                <a:srgbClr val="0070C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83" name="Рисунок 182" descr="800px-Берёзовый_лес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33" r="7833"/>
          <a:stretch>
            <a:fillRect/>
          </a:stretch>
        </p:blipFill>
        <p:spPr>
          <a:xfrm>
            <a:off x="323527" y="332656"/>
            <a:ext cx="5856651" cy="4392488"/>
          </a:xfrm>
        </p:spPr>
      </p:pic>
      <p:sp>
        <p:nvSpPr>
          <p:cNvPr id="169" name="Содержимое 168"/>
          <p:cNvSpPr>
            <a:spLocks noGrp="1"/>
          </p:cNvSpPr>
          <p:nvPr>
            <p:ph type="body" sz="half" idx="2"/>
          </p:nvPr>
        </p:nvSpPr>
        <p:spPr>
          <a:xfrm>
            <a:off x="1792288" y="5429264"/>
            <a:ext cx="5486400" cy="7429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58006"/>
          </a:xfrm>
        </p:spPr>
        <p:txBody>
          <a:bodyPr/>
          <a:lstStyle/>
          <a:p>
            <a:r>
              <a:rPr lang="ru-RU" dirty="0" smtClean="0"/>
              <a:t>«Ручей в березовом лесу»</a:t>
            </a:r>
            <a:endParaRPr lang="ru-RU" dirty="0"/>
          </a:p>
        </p:txBody>
      </p:sp>
      <p:pic>
        <p:nvPicPr>
          <p:cNvPr id="5" name="Рисунок 4" descr="ручей в березовол лес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33" r="4833"/>
          <a:stretch>
            <a:fillRect/>
          </a:stretch>
        </p:blipFill>
        <p:spPr>
          <a:xfrm>
            <a:off x="539552" y="104509"/>
            <a:ext cx="7416824" cy="5562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5733256"/>
            <a:ext cx="55446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«Ручей в березовом лесу»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ловек в мире приро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человек в мире природы</Template>
  <TotalTime>247</TotalTime>
  <Words>350</Words>
  <Application>Microsoft Office PowerPoint</Application>
  <PresentationFormat>Экран (4:3)</PresentationFormat>
  <Paragraphs>64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человек в мире природы</vt:lpstr>
      <vt:lpstr>Человек в мире природы. Взгляд через века. </vt:lpstr>
      <vt:lpstr> </vt:lpstr>
      <vt:lpstr>М.Дудин </vt:lpstr>
      <vt:lpstr>Урбанистический грохот. </vt:lpstr>
      <vt:lpstr>Анри Матисс «Радость жизни»</vt:lpstr>
      <vt:lpstr>А.К.Толстой «Иоанн Дамаскин» </vt:lpstr>
      <vt:lpstr>«Сторожка в лесу» И. Шишкин</vt:lpstr>
      <vt:lpstr>«Березовый лес»</vt:lpstr>
      <vt:lpstr>Слайд 9</vt:lpstr>
      <vt:lpstr>Слайд 10</vt:lpstr>
      <vt:lpstr>И.Бунин «Листопад» </vt:lpstr>
      <vt:lpstr>К.Хокусай</vt:lpstr>
      <vt:lpstr>Слайд 13</vt:lpstr>
      <vt:lpstr>Я. Акахито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мире природы. Взгляд через века.</dc:title>
  <dc:creator>Катя</dc:creator>
  <cp:lastModifiedBy>Катя</cp:lastModifiedBy>
  <cp:revision>32</cp:revision>
  <dcterms:created xsi:type="dcterms:W3CDTF">2012-03-08T14:36:52Z</dcterms:created>
  <dcterms:modified xsi:type="dcterms:W3CDTF">2012-03-23T19:37:50Z</dcterms:modified>
</cp:coreProperties>
</file>