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ShowLst>
    <p:custShow name="Произвольный показ 1" id="0">
      <p:sldLst>
        <p:sld r:id="rId4"/>
        <p:sld r:id="rId10"/>
        <p:sld r:id="rId6"/>
        <p:sld r:id="rId7"/>
        <p:sld r:id="rId11"/>
        <p:sld r:id="rId12"/>
        <p:sld r:id="rId13"/>
        <p:sld r:id="rId1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3C09D1-F261-493A-A7D7-3393FDFE10BE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2BF22D-25E2-4B0D-9E30-DC4F37EEA96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netua.com/upload/content/b2/d0/b_15440_picture.jpg" TargetMode="External"/><Relationship Id="rId13" Type="http://schemas.openxmlformats.org/officeDocument/2006/relationships/hyperlink" Target="http://licey344.narod.ru/Dnevnik/sl16.GIF" TargetMode="External"/><Relationship Id="rId3" Type="http://schemas.openxmlformats.org/officeDocument/2006/relationships/hyperlink" Target="http://www.virtualacademy.ru/wysiwyg/uploads/images/97.jpg" TargetMode="External"/><Relationship Id="rId7" Type="http://schemas.openxmlformats.org/officeDocument/2006/relationships/hyperlink" Target="http://talk.readmas.ru/images/kompyuternye_igry_za_i_protiv.jpg" TargetMode="External"/><Relationship Id="rId12" Type="http://schemas.openxmlformats.org/officeDocument/2006/relationships/hyperlink" Target="http://i.allday.ru/uploads/posts/2009-08/1249473995_child_44.jpg" TargetMode="External"/><Relationship Id="rId2" Type="http://schemas.openxmlformats.org/officeDocument/2006/relationships/hyperlink" Target="http://letopisi.ru/images/a/a5/Ela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static.slando.com/photos/live/78/remont-pk-udalenie-sms-bannerov_31952178_1_F.jpg" TargetMode="External"/><Relationship Id="rId11" Type="http://schemas.openxmlformats.org/officeDocument/2006/relationships/hyperlink" Target="http://club.samomu.ru/attachments/Image/12345678.jpg" TargetMode="External"/><Relationship Id="rId5" Type="http://schemas.openxmlformats.org/officeDocument/2006/relationships/hyperlink" Target="http://zona-k.ru/uploads/posts/2010-02/1266838927_picture.jpg" TargetMode="External"/><Relationship Id="rId10" Type="http://schemas.openxmlformats.org/officeDocument/2006/relationships/hyperlink" Target="http://education.simcat.ru/school8/img/1286821770_spit.jpg" TargetMode="External"/><Relationship Id="rId4" Type="http://schemas.openxmlformats.org/officeDocument/2006/relationships/hyperlink" Target="http://allhelper.ru/wp-content/uploads/2011/10/tired_at_PC.jpg" TargetMode="External"/><Relationship Id="rId9" Type="http://schemas.openxmlformats.org/officeDocument/2006/relationships/hyperlink" Target="http://www.doc.ic.ac.uk/news/effects/images/1265037907-istockimagebackpain.jpg" TargetMode="External"/><Relationship Id="rId14" Type="http://schemas.openxmlformats.org/officeDocument/2006/relationships/hyperlink" Target="http://f.mypage.ru/f1f97c8856fd71ac14c13c09f3dacbd3_05b3b44a4c68f16603c302927dc185c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Влияние компьютера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на здоровье ребенка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0466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Муниципальное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«Средняя общеобразовательная школа с.Горяйновка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Духовницкого района Саратовской области»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79467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Исследовательская работа 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4797152"/>
            <a:ext cx="4103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Выполнена учителем информатики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ервой квалификационной категории </a:t>
            </a:r>
          </a:p>
          <a:p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Спицыной Еленой Александровной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600851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2012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153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675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Многие подростки не отдают себе отчета в том, что их заинтересованность компьютерными развлечениями стала чрезмерной. Поэтому родителям необходимо создать условия для безопасного взаимодействия ребенка и компьютера.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86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964305">
                    <a:lumMod val="60000"/>
                    <a:lumOff val="40000"/>
                  </a:srgbClr>
                </a:solidFill>
                <a:latin typeface="Arial Black" pitchFamily="34" charset="0"/>
              </a:rPr>
              <a:t>Организация учебной и досуговой  деятельности дома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3668" y="2397081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 Уменьшить вредное влияние неудобной позы: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72000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</a:t>
            </a:r>
            <a:r>
              <a:rPr lang="ru-RU" sz="1600" b="1" dirty="0" smtClean="0">
                <a:solidFill>
                  <a:srgbClr val="7030A0"/>
                </a:solidFill>
              </a:rPr>
              <a:t>равильно подобрать рабочую мебель</a:t>
            </a:r>
          </a:p>
          <a:p>
            <a:pPr marL="72000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д</a:t>
            </a:r>
            <a:r>
              <a:rPr lang="ru-RU" sz="1600" b="1" dirty="0" smtClean="0">
                <a:solidFill>
                  <a:srgbClr val="7030A0"/>
                </a:solidFill>
              </a:rPr>
              <a:t>елать перерывы через 15-20 минут работы за компьютером</a:t>
            </a:r>
          </a:p>
          <a:p>
            <a:pPr marL="72000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7030A0"/>
                </a:solidFill>
              </a:rPr>
              <a:t> устраивать разминки в перерывах между работой</a:t>
            </a:r>
          </a:p>
          <a:p>
            <a:pPr marL="720000"/>
            <a:endParaRPr lang="ru-RU" b="1" dirty="0" smtClean="0">
              <a:solidFill>
                <a:srgbClr val="7030A0"/>
              </a:solidFill>
            </a:endParaRPr>
          </a:p>
          <a:p>
            <a:pPr marL="254250"/>
            <a:endParaRPr lang="ru-RU" b="1" dirty="0" smtClean="0">
              <a:solidFill>
                <a:srgbClr val="7030A0"/>
              </a:solidFill>
            </a:endParaRPr>
          </a:p>
          <a:p>
            <a:pPr marL="254250"/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2. Профилактика зрительного утомления: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54000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п</a:t>
            </a:r>
            <a:r>
              <a:rPr lang="ru-RU" sz="1600" b="1" dirty="0" smtClean="0">
                <a:solidFill>
                  <a:srgbClr val="7030A0"/>
                </a:solidFill>
              </a:rPr>
              <a:t>равильная организация рабочего места</a:t>
            </a:r>
          </a:p>
          <a:p>
            <a:pPr marL="54000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о</a:t>
            </a:r>
            <a:r>
              <a:rPr lang="ru-RU" sz="1600" b="1" dirty="0" smtClean="0">
                <a:solidFill>
                  <a:srgbClr val="7030A0"/>
                </a:solidFill>
              </a:rPr>
              <a:t>птимальные настройки и чистота монитора</a:t>
            </a:r>
          </a:p>
          <a:p>
            <a:pPr marL="54000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с</a:t>
            </a:r>
            <a:r>
              <a:rPr lang="ru-RU" sz="1600" b="1" dirty="0" smtClean="0">
                <a:solidFill>
                  <a:srgbClr val="7030A0"/>
                </a:solidFill>
              </a:rPr>
              <a:t>облюдение расстояния между экраном монитора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и глазами</a:t>
            </a:r>
          </a:p>
          <a:p>
            <a:pPr marL="54000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в</a:t>
            </a:r>
            <a:r>
              <a:rPr lang="ru-RU" sz="1600" b="1" dirty="0" smtClean="0">
                <a:solidFill>
                  <a:srgbClr val="7030A0"/>
                </a:solidFill>
              </a:rPr>
              <a:t> перерывах  - гимнастика для глаз</a:t>
            </a:r>
          </a:p>
          <a:p>
            <a:pPr marL="54000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е</a:t>
            </a:r>
            <a:r>
              <a:rPr lang="ru-RU" sz="1600" b="1" dirty="0" smtClean="0">
                <a:solidFill>
                  <a:srgbClr val="7030A0"/>
                </a:solidFill>
              </a:rPr>
              <a:t>жедневная влажная уборка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853388"/>
            <a:ext cx="1511901" cy="151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935"/>
            <a:ext cx="16033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4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420888"/>
            <a:ext cx="69127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EB80A">
                    <a:lumMod val="75000"/>
                  </a:srgbClr>
                </a:solidFill>
                <a:latin typeface="Arial Black" pitchFamily="34" charset="0"/>
              </a:rPr>
              <a:t>3. Профилактика компьютерной зависимости:</a:t>
            </a:r>
            <a:br>
              <a:rPr lang="ru-RU" b="1" dirty="0" smtClean="0">
                <a:solidFill>
                  <a:srgbClr val="FEB80A">
                    <a:lumMod val="75000"/>
                  </a:srgbClr>
                </a:solidFill>
                <a:latin typeface="Arial Black" pitchFamily="34" charset="0"/>
              </a:rPr>
            </a:br>
            <a:endParaRPr lang="ru-RU" b="1" dirty="0" smtClean="0">
              <a:solidFill>
                <a:srgbClr val="FEB80A">
                  <a:lumMod val="75000"/>
                </a:srgbClr>
              </a:solidFill>
              <a:latin typeface="Arial Black" pitchFamily="34" charset="0"/>
            </a:endParaRPr>
          </a:p>
          <a:p>
            <a:pPr marL="540000" lvl="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контроль за содержанием игр и направленностью сайтов</a:t>
            </a:r>
          </a:p>
          <a:p>
            <a:pPr marL="540000" lvl="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установка программы фильтрации информации, поступающей из Интернет</a:t>
            </a:r>
          </a:p>
          <a:p>
            <a:pPr marL="540000" lvl="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  <a:latin typeface="Arial Black" pitchFamily="34" charset="0"/>
              </a:rPr>
              <a:t>р</a:t>
            </a: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азвитие у ребенка навыков самоконтроля</a:t>
            </a:r>
          </a:p>
          <a:p>
            <a:pPr marL="540000" lvl="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  <a:latin typeface="Arial Black" pitchFamily="34" charset="0"/>
              </a:rPr>
              <a:t>у</a:t>
            </a: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становить время работы</a:t>
            </a:r>
            <a:b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за компьютером - не более 2-х часов в день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9083" y="188640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964305">
                    <a:lumMod val="60000"/>
                    <a:lumOff val="40000"/>
                  </a:srgbClr>
                </a:solidFill>
                <a:latin typeface="Arial Black" pitchFamily="34" charset="0"/>
              </a:rPr>
              <a:t>Организация учебной и досуговой  деятельности дома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46" y="5229200"/>
            <a:ext cx="1993404" cy="1495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52" y="202392"/>
            <a:ext cx="18954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Black" pitchFamily="34" charset="0"/>
              </a:rPr>
              <a:t>Признаки компьютерной зависимости</a:t>
            </a:r>
            <a:endParaRPr lang="ru-RU" sz="2400" dirty="0">
              <a:solidFill>
                <a:srgbClr val="964305">
                  <a:lumMod val="60000"/>
                  <a:lumOff val="40000"/>
                </a:srgb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340768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если ребенок ест, пьет чай, готовит уроки у компьютера;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провел хотя бы одну ночь у компьютера;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прогулял школу – сидел за компьютером;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приходит домой, и сразу к компьютеру;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забыл поесть, почистить зубы (раньше такого не наблюдалось);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пребывает в плохом, раздраженном настроении, не может ничем заняться,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компьютер сломался;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конфликтует, угрожает, шантажирует в ответ на запрет сидеть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компьютером;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низилась успеваемость.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4797152"/>
            <a:ext cx="1749841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116" y="234888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Ребенок должен чувствовать себя хозяином компьютера, а не наоборот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0456" y="99219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Black" pitchFamily="34" charset="0"/>
              </a:rPr>
              <a:t>Важно помнить:</a:t>
            </a:r>
            <a:endParaRPr lang="ru-RU" sz="3600" dirty="0">
              <a:solidFill>
                <a:srgbClr val="964305">
                  <a:lumMod val="60000"/>
                  <a:lumOff val="40000"/>
                </a:srgb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42173"/>
            <a:ext cx="5261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dirty="0">
                <a:solidFill>
                  <a:srgbClr val="7030A0"/>
                </a:solidFill>
                <a:latin typeface="Arial Black" pitchFamily="34" charset="0"/>
              </a:rPr>
              <a:t>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93096"/>
            <a:ext cx="2945904" cy="22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Интернет-ресурсы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895342"/>
            <a:ext cx="792088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letopisi.ru/images/a/a5/Elat.JPG</a:t>
            </a:r>
            <a:endParaRPr lang="ru-RU" sz="14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http://www.virtualacademy.ru/wysiwyg/uploads/images/97.jpg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allhelper.ru/wp-content/uploads/2011/10/tired_at_PC.jpg</a:t>
            </a:r>
            <a:endParaRPr lang="ru-RU" sz="14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zona-k.ru/uploads/posts/2010-02/1266838927_picture.jpg</a:t>
            </a:r>
            <a:endParaRPr lang="ru-RU" sz="14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1.static.slando.com/photos/live/78/remont-pk-udalenie-sms-bannerov_31952178_1_F.jpg</a:t>
            </a:r>
            <a:endParaRPr lang="ru-RU" sz="14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http://talk.readmas.ru/images/kompyuternye_igry_za_i_protiv.jpg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http://internetua.com/upload/content/b2/d0/b_15440_picture.jpg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http://www.doc.ic.ac.uk/news/effects/images/1265037907-istockimagebackpain.jpg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education.simcat.ru/school8/img/1286821770_spit.jpg</a:t>
            </a:r>
            <a:endParaRPr lang="ru-RU" sz="14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club.samomu.ru/attachments/Image/12345678.jpg</a:t>
            </a:r>
            <a:endParaRPr lang="ru-RU" sz="14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2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2"/>
              </a:rPr>
              <a:t>i.allday.ru/uploads/posts/2009-08/1249473995_child_44.jpg</a:t>
            </a:r>
            <a:endParaRPr lang="ru-RU" sz="1400" u="sng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3"/>
              </a:rPr>
              <a:t>http://licey344.narod.ru/Dnevnik/sl16.GIF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4"/>
              </a:rPr>
              <a:t>http://f.mypage.ru/f1f97c8856fd71ac14c13c09f3dacbd3_05b3b44a4c68f16603c302927dc185c7.jpg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609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Актуальность  темы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284" y="980728"/>
            <a:ext cx="8100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 Black" pitchFamily="34" charset="0"/>
              </a:rPr>
              <a:t>Стремительное внедрение ИКТ во все сферы жизни и деятельности.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Black" pitchFamily="34" charset="0"/>
              </a:rPr>
              <a:t>Рост уровня заболеваемости среди детей и подростков.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Black" pitchFamily="34" charset="0"/>
              </a:rPr>
              <a:t>Вытеснение компьютером из жизни детей чтения книг, прогулок,  реального общения.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Black" pitchFamily="34" charset="0"/>
              </a:rPr>
              <a:t>Появление компьютерной зависимости в результате чрезмерного увлечения компьютерными играми.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Black" pitchFamily="34" charset="0"/>
              </a:rPr>
              <a:t>Неконтролируемый поток информации из сети Интернет.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3" y="3212976"/>
            <a:ext cx="3557191" cy="23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573016"/>
            <a:ext cx="45815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5224183" cy="31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80" y="3140968"/>
            <a:ext cx="5248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908720"/>
            <a:ext cx="68407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Цель работы: определить влияние компьютера на здоровье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детей</a:t>
            </a:r>
          </a:p>
          <a:p>
            <a:endParaRPr lang="ru-RU" dirty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Задачи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•	изучить литературу по данной теме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•	определить вредные факторы,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влияющие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 здоровье детей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•	провести анкетирование детей и  опрос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родителей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использованию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компьютера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•	дать рекомендации применения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различных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технологий по сохранению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здоровья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 работе за компьютером.</a:t>
            </a:r>
          </a:p>
        </p:txBody>
      </p:sp>
    </p:spTree>
    <p:extLst>
      <p:ext uri="{BB962C8B-B14F-4D97-AF65-F5344CB8AC3E}">
        <p14:creationId xmlns:p14="http://schemas.microsoft.com/office/powerpoint/2010/main" val="35382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344816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25425" lvl="0" indent="-342900" algn="ctr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/>
              </a:rPr>
              <a:t>Факторы, связанные с длительной работой на 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/>
              </a:rPr>
              <a:t>компьютере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  <a:ea typeface="Times New Roman"/>
              </a:rPr>
              <a:t>:</a:t>
            </a:r>
            <a:endParaRPr lang="ru-RU" sz="2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  <a:ea typeface="Times New Roman"/>
            </a:endParaRPr>
          </a:p>
          <a:p>
            <a:pPr marL="342900" marR="225425" lvl="0" indent="-342900" algn="ctr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Font typeface="+mj-lt"/>
              <a:buAutoNum type="arabicPeriod"/>
            </a:pPr>
            <a:endParaRPr lang="ru-RU" sz="2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  <a:ea typeface="Times New Roman"/>
            </a:endParaRPr>
          </a:p>
          <a:p>
            <a:pPr marL="342900" marR="225425" lvl="0" indent="-34290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/>
              </a:rPr>
              <a:t>Стесненная поза, сидячее положение в течение длительного времени;</a:t>
            </a:r>
          </a:p>
          <a:p>
            <a:pPr marL="342900" marR="225425" lvl="0" indent="-34290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/>
              </a:rPr>
              <a:t>Воздействие электромагнитного излучения;</a:t>
            </a:r>
          </a:p>
          <a:p>
            <a:pPr marL="342900" marR="225425" lvl="0" indent="-34290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/>
              </a:rPr>
              <a:t>Утомление глаз, нагрузка на зрение;</a:t>
            </a:r>
          </a:p>
          <a:p>
            <a:pPr marL="342900" marR="225425" lvl="0" indent="-34290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/>
              </a:rPr>
              <a:t>Стресс при потере информации;</a:t>
            </a:r>
          </a:p>
          <a:p>
            <a:pPr marL="342900" marR="225425" lvl="0" indent="-34290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/>
              </a:rPr>
              <a:t>Психические расстройства;</a:t>
            </a:r>
          </a:p>
          <a:p>
            <a:pPr marL="342900" marR="225425" lvl="0" indent="-342900">
              <a:lnSpc>
                <a:spcPct val="150000"/>
              </a:lnSpc>
              <a:spcBef>
                <a:spcPts val="15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/>
              </a:rPr>
              <a:t>Компьютерная зависимость.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40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6192688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5425" lvl="0" algn="ctr">
              <a:lnSpc>
                <a:spcPct val="150000"/>
              </a:lnSpc>
              <a:spcBef>
                <a:spcPts val="150"/>
              </a:spcBef>
            </a:pPr>
            <a:r>
              <a:rPr lang="ru-RU" sz="5400" b="1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Black" pitchFamily="34" charset="0"/>
                <a:ea typeface="Times New Roman"/>
              </a:rPr>
              <a:t>Как сохранить здоровье ребенка</a:t>
            </a:r>
          </a:p>
          <a:p>
            <a:pPr marR="225425" lvl="0" algn="ctr">
              <a:lnSpc>
                <a:spcPct val="150000"/>
              </a:lnSpc>
              <a:spcBef>
                <a:spcPts val="150"/>
              </a:spcBef>
            </a:pPr>
            <a:r>
              <a:rPr lang="ru-RU" sz="8800" b="1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Black" pitchFamily="34" charset="0"/>
                <a:ea typeface="Times New Roman"/>
              </a:rPr>
              <a:t>?</a:t>
            </a:r>
            <a:endParaRPr lang="ru-RU" sz="8800" b="1" dirty="0">
              <a:solidFill>
                <a:srgbClr val="964305">
                  <a:lumMod val="60000"/>
                  <a:lumOff val="40000"/>
                </a:srgbClr>
              </a:solidFill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7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676" y="26064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Организация учебно-воспитательного процесса в школе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830308"/>
            <a:ext cx="748883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Самое главное условие – это соблюдение санитарных норм и правил, предъявляемых к условиям обучения в общеобразовательных учреждениях,  гигиенических требований к персональным электронно-вычислительным машинам и организации работы в компьютерном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классе:</a:t>
            </a:r>
          </a:p>
          <a:p>
            <a:pPr marL="987425" lvl="0" indent="-363538">
              <a:spcAft>
                <a:spcPts val="0"/>
              </a:spcAft>
              <a:buSzPts val="1400"/>
              <a:buFont typeface="Courier New" pitchFamily="49" charset="0"/>
              <a:buChar char="o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Правильная организация рабочих мест;</a:t>
            </a:r>
          </a:p>
          <a:p>
            <a:pPr marL="987425" lvl="0" indent="-363538">
              <a:spcAft>
                <a:spcPts val="0"/>
              </a:spcAft>
              <a:buSzPts val="1400"/>
              <a:buFont typeface="Courier New" pitchFamily="49" charset="0"/>
              <a:buChar char="o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Контроль за уровнем освещенности;</a:t>
            </a:r>
          </a:p>
          <a:p>
            <a:pPr marL="987425" lvl="0" indent="-363538">
              <a:spcAft>
                <a:spcPts val="0"/>
              </a:spcAft>
              <a:buSzPts val="1400"/>
              <a:buFont typeface="Courier New" pitchFamily="49" charset="0"/>
              <a:buChar char="o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Приобретение специальной мебели;</a:t>
            </a:r>
          </a:p>
          <a:p>
            <a:pPr marL="987425" lvl="0" indent="-363538">
              <a:spcAft>
                <a:spcPts val="0"/>
              </a:spcAft>
              <a:buSzPts val="1400"/>
              <a:buFont typeface="Courier New" pitchFamily="49" charset="0"/>
              <a:buChar char="o"/>
            </a:pPr>
            <a:r>
              <a:rPr lang="ru-RU" dirty="0" smtClean="0">
                <a:latin typeface="Times New Roman"/>
                <a:ea typeface="Times New Roman"/>
              </a:rPr>
              <a:t>Соблюдение </a:t>
            </a:r>
            <a:r>
              <a:rPr lang="ru-RU" dirty="0">
                <a:latin typeface="Times New Roman"/>
                <a:ea typeface="Times New Roman"/>
              </a:rPr>
              <a:t>воздушно-теплового режима (оптимальная температура 19- 21</a:t>
            </a:r>
            <a:r>
              <a:rPr lang="ru-RU" baseline="30000" dirty="0">
                <a:latin typeface="Times New Roman"/>
                <a:ea typeface="Times New Roman"/>
              </a:rPr>
              <a:t>0</a:t>
            </a:r>
            <a:r>
              <a:rPr lang="ru-RU" dirty="0">
                <a:latin typeface="Times New Roman"/>
                <a:ea typeface="Times New Roman"/>
              </a:rPr>
              <a:t>С, относительная влажность 50-60%). Обязательное проветривание кабинета или использование системы </a:t>
            </a:r>
            <a:r>
              <a:rPr lang="ru-RU" dirty="0" smtClean="0">
                <a:latin typeface="Times New Roman"/>
                <a:ea typeface="Times New Roman"/>
              </a:rPr>
              <a:t>кондиционирования;</a:t>
            </a:r>
          </a:p>
          <a:p>
            <a:pPr marL="987425" lvl="0" indent="-363538">
              <a:spcAft>
                <a:spcPts val="0"/>
              </a:spcAft>
              <a:buSzPts val="1400"/>
              <a:buFont typeface="Courier New" pitchFamily="49" charset="0"/>
              <a:buChar char="o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Контроль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над уровнем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шума;</a:t>
            </a:r>
          </a:p>
          <a:p>
            <a:pPr marL="987425" lvl="0" indent="-363538">
              <a:spcAft>
                <a:spcPts val="0"/>
              </a:spcAft>
              <a:buSzPts val="1400"/>
              <a:buFont typeface="Courier New" pitchFamily="49" charset="0"/>
              <a:buChar char="o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Ежедневная влажная уборка;</a:t>
            </a:r>
          </a:p>
          <a:p>
            <a:pPr marL="987425" lvl="0" indent="-363538">
              <a:spcAft>
                <a:spcPts val="0"/>
              </a:spcAft>
              <a:buSzPts val="1400"/>
              <a:buFont typeface="Courier New" pitchFamily="49" charset="0"/>
              <a:buChar char="o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Контроль за соблюдением правил поведения и техники безопасности.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8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964305">
                    <a:lumMod val="60000"/>
                    <a:lumOff val="40000"/>
                  </a:srgbClr>
                </a:solidFill>
                <a:latin typeface="Arial Black" pitchFamily="34" charset="0"/>
              </a:rPr>
              <a:t>Использование здоровьесберегающих образовательных технологий </a:t>
            </a:r>
            <a:endParaRPr lang="ru-RU" sz="2400" dirty="0">
              <a:solidFill>
                <a:srgbClr val="964305">
                  <a:lumMod val="60000"/>
                  <a:lumOff val="40000"/>
                </a:srgb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9064" y="2204864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Создание благоприятного психологического климата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Снятие эмоционального напряжения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Контроль за правильной посадкой ученика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Систематическое проведение гимнастики для глаз и упражнений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для снятия мышечного напряжения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Эстетическое оформление кабинета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dirty="0" smtClean="0">
              <a:solidFill>
                <a:srgbClr val="964305">
                  <a:lumMod val="60000"/>
                  <a:lumOff val="40000"/>
                </a:srgbClr>
              </a:solidFill>
              <a:latin typeface="Arial Black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Результаты анкетирования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9742"/>
            <a:ext cx="4729199" cy="251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60" y="1772393"/>
            <a:ext cx="3843164" cy="270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4" y="4509120"/>
            <a:ext cx="3856779" cy="231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62" y="4869160"/>
            <a:ext cx="2889999" cy="173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430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18</cp:revision>
  <dcterms:created xsi:type="dcterms:W3CDTF">2012-02-06T08:26:44Z</dcterms:created>
  <dcterms:modified xsi:type="dcterms:W3CDTF">2012-10-13T06:54:17Z</dcterms:modified>
</cp:coreProperties>
</file>