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F10A0-A912-4359-A9C2-B7C6E13EAA3B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B17D0-4071-46F0-AAEA-108AED415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B17D0-4071-46F0-AAEA-108AED4159AF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B17D0-4071-46F0-AAEA-108AED4159AF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9AA5-085B-499F-85D2-13501BC0185E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F994-8B23-4F47-A5A1-6C839BC463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9AA5-085B-499F-85D2-13501BC0185E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F994-8B23-4F47-A5A1-6C839BC463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9AA5-085B-499F-85D2-13501BC0185E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F994-8B23-4F47-A5A1-6C839BC463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9AA5-085B-499F-85D2-13501BC0185E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F994-8B23-4F47-A5A1-6C839BC463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9AA5-085B-499F-85D2-13501BC0185E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F994-8B23-4F47-A5A1-6C839BC463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9AA5-085B-499F-85D2-13501BC0185E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F994-8B23-4F47-A5A1-6C839BC463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9AA5-085B-499F-85D2-13501BC0185E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F994-8B23-4F47-A5A1-6C839BC463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9AA5-085B-499F-85D2-13501BC0185E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F994-8B23-4F47-A5A1-6C839BC463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9AA5-085B-499F-85D2-13501BC0185E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F994-8B23-4F47-A5A1-6C839BC463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9AA5-085B-499F-85D2-13501BC0185E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F994-8B23-4F47-A5A1-6C839BC463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9AA5-085B-499F-85D2-13501BC0185E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CEAF994-8B23-4F47-A5A1-6C839BC463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FC9AA5-085B-499F-85D2-13501BC0185E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EAF994-8B23-4F47-A5A1-6C839BC4633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slow">
    <p:wedg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4929221"/>
          </a:xfrm>
        </p:spPr>
        <p:txBody>
          <a:bodyPr/>
          <a:lstStyle/>
          <a:p>
            <a:r>
              <a:rPr lang="ru-RU" dirty="0" smtClean="0"/>
              <a:t>Современные педагогические технологии, их результативность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714612" y="6143644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Блинова</a:t>
            </a:r>
            <a:r>
              <a:rPr lang="ru-RU" dirty="0" smtClean="0"/>
              <a:t> Г.А., </a:t>
            </a:r>
            <a:r>
              <a:rPr lang="ru-RU" smtClean="0"/>
              <a:t>учитель химии-биологии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Развивающее</a:t>
            </a:r>
          </a:p>
          <a:p>
            <a:pPr algn="ctr">
              <a:buNone/>
            </a:pPr>
            <a:r>
              <a:rPr lang="ru-RU" sz="6000" dirty="0" smtClean="0"/>
              <a:t> обучение</a:t>
            </a:r>
            <a:endParaRPr lang="ru-RU" sz="6000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714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Для того чтобы урок сделать развивающим, учитель должен: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заменить </a:t>
            </a:r>
            <a:r>
              <a:rPr lang="ru-RU" dirty="0"/>
              <a:t>репродуктивную вопросно-ответную систему урока и типы заданий на более сложные, выполнение которых задействует самые разнообразные психические качества (память, внимание, мышление, речь и др.). Этому способствуют проблемные вопросы, поисковые задания, задания на наблюдения, решение практичес­ких задач, выполнение исследовательских заданий и др</a:t>
            </a:r>
            <a:r>
              <a:rPr lang="ru-RU" dirty="0" smtClean="0"/>
              <a:t>.;</a:t>
            </a:r>
          </a:p>
          <a:p>
            <a:pPr lvl="0">
              <a:buNone/>
            </a:pPr>
            <a:endParaRPr lang="ru-RU" dirty="0"/>
          </a:p>
          <a:p>
            <a:pPr lvl="0"/>
            <a:r>
              <a:rPr lang="ru-RU" dirty="0"/>
              <a:t>изменить характер изложения нового материала и превратить его в проблемное, эвристическое, стимулирующее учащихся к поиску</a:t>
            </a:r>
            <a:r>
              <a:rPr lang="ru-RU" dirty="0" smtClean="0"/>
              <a:t>;</a:t>
            </a:r>
          </a:p>
          <a:p>
            <a:pPr lvl="0">
              <a:buNone/>
            </a:pPr>
            <a:endParaRPr lang="ru-RU" dirty="0"/>
          </a:p>
          <a:p>
            <a:r>
              <a:rPr lang="ru-RU" dirty="0" smtClean="0"/>
              <a:t>вовлечь </a:t>
            </a:r>
            <a:r>
              <a:rPr lang="ru-RU" dirty="0"/>
              <a:t>учащихся в самоуправление и </a:t>
            </a:r>
            <a:r>
              <a:rPr lang="ru-RU" dirty="0" err="1"/>
              <a:t>саморегуляцию</a:t>
            </a:r>
            <a:r>
              <a:rPr lang="ru-RU" dirty="0"/>
              <a:t> познава­тельных процессов на уроке, привлекая их к постановке задач урока, разработке плана его проведения, контролю и самоконт­ролю, к оцениванию, </a:t>
            </a:r>
            <a:r>
              <a:rPr lang="ru-RU" dirty="0" err="1"/>
              <a:t>самооцениванию</a:t>
            </a:r>
            <a:r>
              <a:rPr lang="ru-RU" dirty="0"/>
              <a:t> и </a:t>
            </a:r>
            <a:r>
              <a:rPr lang="ru-RU" dirty="0" err="1"/>
              <a:t>взаимооцениванию</a:t>
            </a:r>
            <a:r>
              <a:rPr lang="ru-RU" dirty="0"/>
              <a:t> результатов деятельности. Учащиеся могут выступать лаборан­тами, ассистентами, помощниками </a:t>
            </a:r>
            <a:r>
              <a:rPr lang="ru-RU" dirty="0" err="1" smtClean="0"/>
              <a:t>учителя,консультантами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8800" dirty="0"/>
              <a:t>Проблемное </a:t>
            </a:r>
            <a:r>
              <a:rPr lang="ru-RU" sz="8800" dirty="0" smtClean="0"/>
              <a:t>обучение</a:t>
            </a:r>
            <a:endParaRPr lang="ru-RU" sz="8800" dirty="0"/>
          </a:p>
          <a:p>
            <a:endParaRPr lang="ru-RU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Проблема </a:t>
            </a:r>
            <a:r>
              <a:rPr lang="ru-RU" dirty="0"/>
              <a:t>(от греч. </a:t>
            </a:r>
            <a:r>
              <a:rPr lang="en-US" b="1" i="1" dirty="0" err="1"/>
              <a:t>problema</a:t>
            </a:r>
            <a:r>
              <a:rPr lang="ru-RU" b="1" i="1" dirty="0"/>
              <a:t> — </a:t>
            </a:r>
            <a:r>
              <a:rPr lang="ru-RU" dirty="0"/>
              <a:t>задача) — «сложный вопрос, задача, требующая решения» (</a:t>
            </a:r>
            <a:r>
              <a:rPr lang="ru-RU" dirty="0" smtClean="0"/>
              <a:t>С.И</a:t>
            </a:r>
            <a:r>
              <a:rPr lang="ru-RU" dirty="0"/>
              <a:t>. Ожегов). Проблема может быть научной и учебной.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В настоящее время под проблемным обучением понимается такая организация учебного процесса, которая предполагает создание под руководством учителя проблемных ситуаций и активную самостоя­тельную деятельность учащихся по их разрешению.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Данный вид обучения: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направлен на самостоятельный поиск учащимися новых поня­тий и способов действий;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предполагает последовательное и целенаправленное выдвиже­ние перед учащимися познавательных проблем, разрешение которых (под руководством учителя) приводит к активному ус­воению новых знаний;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обеспечивает особый способ мышления, прочность знаний и творческое их применение в практической деятельности.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Технологическая схема проблемного обучения такова: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учитель создает проблемную ситуацию, </a:t>
            </a:r>
          </a:p>
          <a:p>
            <a:r>
              <a:rPr lang="ru-RU" dirty="0"/>
              <a:t> </a:t>
            </a:r>
            <a:r>
              <a:rPr lang="ru-RU" dirty="0" smtClean="0"/>
              <a:t>  направляет </a:t>
            </a:r>
            <a:r>
              <a:rPr lang="ru-RU" dirty="0"/>
              <a:t>учащихся на ее решение, 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ор­ганизует </a:t>
            </a:r>
            <a:r>
              <a:rPr lang="ru-RU" dirty="0"/>
              <a:t>поиск решения и применение полученных знаний в </a:t>
            </a:r>
            <a:r>
              <a:rPr lang="ru-RU" dirty="0" smtClean="0"/>
              <a:t>решении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практических </a:t>
            </a:r>
            <a:r>
              <a:rPr lang="ru-RU" dirty="0"/>
              <a:t>задач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Таким </a:t>
            </a:r>
            <a:r>
              <a:rPr lang="ru-RU" dirty="0"/>
              <a:t>образом, ребенок ставится в позицию субъекта своего обучения и, как результат, у него образуются новые знания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Он овладевает новыми способами действия.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Осуществление проблемного обучения возможно при следующих условиях:</a:t>
            </a:r>
          </a:p>
          <a:p>
            <a:pPr lvl="0"/>
            <a:r>
              <a:rPr lang="ru-RU" dirty="0"/>
              <a:t>наличие проблемной ситуации;</a:t>
            </a:r>
          </a:p>
          <a:p>
            <a:pPr lvl="0"/>
            <a:r>
              <a:rPr lang="ru-RU" dirty="0"/>
              <a:t>готовность ученика к поиску решения;</a:t>
            </a:r>
          </a:p>
          <a:p>
            <a:pPr lvl="0"/>
            <a:r>
              <a:rPr lang="ru-RU" dirty="0"/>
              <a:t>возможность неоднозначного пути решения.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962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Этапы осуществления проблемного обучения: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Первый </a:t>
            </a:r>
            <a:r>
              <a:rPr lang="ru-RU" b="1" dirty="0"/>
              <a:t>этап </a:t>
            </a:r>
            <a:r>
              <a:rPr lang="ru-RU" dirty="0"/>
              <a:t>- подготовка к восприятию проблемы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dirty="0"/>
              <a:t>Второй этап </a:t>
            </a:r>
            <a:r>
              <a:rPr lang="ru-RU" dirty="0"/>
              <a:t>— создание проблемной ситуации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dirty="0"/>
              <a:t>Третий этап </a:t>
            </a:r>
            <a:r>
              <a:rPr lang="ru-RU" dirty="0"/>
              <a:t>- формулирование </a:t>
            </a:r>
            <a:r>
              <a:rPr lang="ru-RU" dirty="0" smtClean="0"/>
              <a:t>проблемы.</a:t>
            </a:r>
          </a:p>
          <a:p>
            <a:pPr>
              <a:buNone/>
            </a:pPr>
            <a:r>
              <a:rPr lang="ru-RU" b="1" dirty="0"/>
              <a:t>Четвертый этап </a:t>
            </a:r>
            <a:r>
              <a:rPr lang="ru-RU" dirty="0"/>
              <a:t>— процесс решения проблемы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dirty="0"/>
              <a:t>Пятый этап </a:t>
            </a:r>
            <a:r>
              <a:rPr lang="ru-RU" dirty="0"/>
              <a:t>- доказательство правильности избранного решения, подтверждение его, если возможно, на практике.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/>
              <a:t>Кооперации </a:t>
            </a:r>
            <a:endParaRPr lang="ru-RU" sz="7200" b="1" dirty="0" smtClean="0"/>
          </a:p>
          <a:p>
            <a:pPr algn="ctr">
              <a:buNone/>
            </a:pPr>
            <a:r>
              <a:rPr lang="ru-RU" sz="7200" b="1" dirty="0" smtClean="0"/>
              <a:t>в </a:t>
            </a:r>
            <a:r>
              <a:rPr lang="ru-RU" sz="7200" b="1" dirty="0"/>
              <a:t>обучении</a:t>
            </a:r>
            <a:endParaRPr lang="ru-RU" sz="7200" dirty="0"/>
          </a:p>
          <a:p>
            <a:endParaRPr lang="ru-RU" sz="4000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«Технология» - это детально прописанный путь осуществления той или иной деятельности в рамках выбранного метода.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247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Деятельность в условиях кооперации обеспечивает: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Более </a:t>
            </a:r>
            <a:r>
              <a:rPr lang="ru-RU" dirty="0"/>
              <a:t>высокий уровень результативности и продуктивности </a:t>
            </a:r>
            <a:r>
              <a:rPr lang="ru-RU" dirty="0" smtClean="0"/>
              <a:t>учебного процесс.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ru-RU" dirty="0"/>
              <a:t>Формирование более дружественной, доброжелательной обстанов­ки в классе.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ru-RU" dirty="0"/>
              <a:t>Повышение самооценки и коммуникационной компетентности школьников и, в конечном счете, большее психическое здоровье учащихся.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0" dirty="0" smtClean="0"/>
              <a:t>Проектное</a:t>
            </a:r>
          </a:p>
          <a:p>
            <a:pPr algn="ctr">
              <a:buNone/>
            </a:pPr>
            <a:r>
              <a:rPr lang="ru-RU" sz="8000" dirty="0" smtClean="0"/>
              <a:t> обучение</a:t>
            </a:r>
            <a:endParaRPr lang="ru-RU" sz="8000" dirty="0"/>
          </a:p>
          <a:p>
            <a:pPr algn="ctr"/>
            <a:endParaRPr lang="ru-RU" sz="8000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9390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Основные требования к использованию проектной деятельности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/>
          </a:p>
          <a:p>
            <a:pPr lvl="0"/>
            <a:r>
              <a:rPr lang="ru-RU" dirty="0"/>
              <a:t>Наличие значимой в исследовательском, творческом плане проблемы или задачи, требующей поиска для её решения.</a:t>
            </a:r>
          </a:p>
          <a:p>
            <a:pPr lvl="0"/>
            <a:r>
              <a:rPr lang="ru-RU" dirty="0"/>
              <a:t>Проблема, затронутая в работе, должна быть, как правило, оригинальной.</a:t>
            </a:r>
          </a:p>
          <a:p>
            <a:pPr lvl="0"/>
            <a:r>
              <a:rPr lang="ru-RU" dirty="0"/>
              <a:t>В основе деятельности должна быть самостоятельная работа учащихся.</a:t>
            </a:r>
          </a:p>
          <a:p>
            <a:pPr lvl="0"/>
            <a:r>
              <a:rPr lang="ru-RU" dirty="0"/>
              <a:t>Использование исследовательских методов.</a:t>
            </a:r>
          </a:p>
          <a:p>
            <a:pPr lvl="0"/>
            <a:r>
              <a:rPr lang="ru-RU" dirty="0"/>
              <a:t>Выполненная работа должна демонстрировать глубину знания автором избранной области исследования.</a:t>
            </a:r>
          </a:p>
          <a:p>
            <a:pPr lvl="0"/>
            <a:r>
              <a:rPr lang="ru-RU" dirty="0"/>
              <a:t>Работа должна соответствовать установленным формальным критериям.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/>
              <a:t>Понятие </a:t>
            </a:r>
            <a:r>
              <a:rPr lang="ru-RU" sz="5400" dirty="0" smtClean="0"/>
              <a:t>информационной</a:t>
            </a:r>
          </a:p>
          <a:p>
            <a:pPr algn="ctr">
              <a:buNone/>
            </a:pPr>
            <a:r>
              <a:rPr lang="ru-RU" sz="5400" dirty="0" smtClean="0"/>
              <a:t> </a:t>
            </a:r>
            <a:r>
              <a:rPr lang="ru-RU" sz="5400" dirty="0"/>
              <a:t>(</a:t>
            </a:r>
            <a:r>
              <a:rPr lang="ru-RU" sz="5400" dirty="0" smtClean="0"/>
              <a:t>компьютерной</a:t>
            </a:r>
            <a:r>
              <a:rPr lang="ru-RU" sz="5400" dirty="0"/>
              <a:t>) технологии.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Компьютерные технологии - </a:t>
            </a:r>
            <a:r>
              <a:rPr lang="ru-RU" b="1" dirty="0"/>
              <a:t>это процессы </a:t>
            </a:r>
            <a:r>
              <a:rPr lang="ru-RU" b="1" dirty="0" smtClean="0"/>
              <a:t>подготовки </a:t>
            </a:r>
            <a:r>
              <a:rPr lang="ru-RU" b="1" dirty="0"/>
              <a:t>и передачи информации обучаемому, средством осуществ­ления которых является компьютер.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Можно </a:t>
            </a:r>
            <a:r>
              <a:rPr lang="ru-RU" b="1" dirty="0"/>
              <a:t>выделить, как минимум, три подхода к </a:t>
            </a:r>
            <a:r>
              <a:rPr lang="ru-RU" b="1" dirty="0" smtClean="0"/>
              <a:t>применению </a:t>
            </a:r>
            <a:r>
              <a:rPr lang="ru-RU" b="1" dirty="0"/>
              <a:t>компьютеров в обучении, которые широко применяются сегодня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/>
              <a:t>Речь идет о компьютере как хранилище (и источнике) </a:t>
            </a:r>
            <a:r>
              <a:rPr lang="ru-RU" b="1" dirty="0" smtClean="0"/>
              <a:t>информации</a:t>
            </a:r>
            <a:r>
              <a:rPr lang="ru-RU" b="1" dirty="0"/>
              <a:t>, о компьютере как развивающей среде, о компьютере как обучающем устройстве.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Результат использования современных технологий.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282" y="2071678"/>
          <a:ext cx="8358246" cy="664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  <a:gridCol w="6143668"/>
              </a:tblGrid>
              <a:tr h="22796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Технология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 использования технологии</a:t>
                      </a:r>
                      <a:endParaRPr lang="ru-RU" dirty="0"/>
                    </a:p>
                  </a:txBody>
                  <a:tcPr/>
                </a:tc>
              </a:tr>
              <a:tr h="227964">
                <a:tc>
                  <a:txBody>
                    <a:bodyPr/>
                    <a:lstStyle/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Развивающее обучение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Проблемное обучение </a:t>
                      </a: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Проектные методы обучения   </a:t>
                      </a: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Обучение в сотрудничестве (командная, групповая работа)</a:t>
                      </a: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Информационно-коммуникативные технологии</a:t>
                      </a: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Всестороннее гармоническое развитие личности ребенка, подготовка образовательной базы .</a:t>
                      </a: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Переход  на  уровень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социальнозначимых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результатов, формирование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учебно-познавательных, информационных, коммуникативных компетенций.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взаимоответственности, способности обучатся в силу собственных возможностей при поддержке своих товарищей.</a:t>
                      </a: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эффективности урока.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Развитие личности в школе идет на учебном занятии, поэтому задача педагога состоит в том, чтобы обеспечить включение каждого ребенка в разные виды деятельности. Правильно выбранная цель определяет отбор методов и форм организации учебно-познавательной деятельности учащихся…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Вспомним, что говорил король одной планеты в сказке </a:t>
            </a:r>
            <a:r>
              <a:rPr lang="ru-RU" dirty="0" err="1"/>
              <a:t>Антуана</a:t>
            </a:r>
            <a:r>
              <a:rPr lang="ru-RU" dirty="0"/>
              <a:t> де Сент-Экзюпери «Маленький принц»: «Если я повелю своему генералу обернуться морской чайкой, и если генерал не выполнит приказа, это будет не его вина, а моя». Что могут означать для нас эти слова?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Важнейшей </a:t>
            </a:r>
            <a:r>
              <a:rPr lang="ru-RU" dirty="0"/>
              <a:t>составляющей педагогического процесса должно стать личностно - ориентированное взаимодействие учителя с учениками, где бы обеспечивалось комфортное психологическое самочувствие обучающих и обучающихся, резкое снижение конфликтных ситуаций на уроках и во время воспитательной деятельности, где бы создавались благоприятные предпосылки для повышения уровня общекультурной подготовки; создавался благоприятный микроклимат в классе, </a:t>
            </a:r>
            <a:r>
              <a:rPr lang="ru-RU" dirty="0" smtClean="0"/>
              <a:t>школе.</a:t>
            </a: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785926"/>
            <a:ext cx="8229600" cy="4389120"/>
          </a:xfrm>
        </p:spPr>
        <p:txBody>
          <a:bodyPr/>
          <a:lstStyle/>
          <a:p>
            <a:r>
              <a:rPr lang="ru-RU" dirty="0"/>
              <a:t>«Педагогическая технология» - это такое построение деятельности учителя, в котором входящие в него действия представлены в определенной последовательности и предполагают достижения прогнозируемого результата.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Мы с вами делаем погоду в классе. Так давайте делать ее разумно, качественно и, по возможности, солнечно. И давайте делать только хорошую погоду!</a:t>
            </a:r>
            <a:endParaRPr lang="ru-RU"/>
          </a:p>
          <a:p>
            <a:pPr>
              <a:buNone/>
            </a:pPr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2000">
              <a:srgbClr val="DDEBCF">
                <a:alpha val="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200026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Критерии, которые и составляют сущность педагогической технологии: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однозначное </a:t>
            </a:r>
            <a:r>
              <a:rPr lang="ru-RU" dirty="0"/>
              <a:t>и строгое определение целей обучения (почему и для чего);</a:t>
            </a:r>
          </a:p>
          <a:p>
            <a:pPr lvl="0"/>
            <a:r>
              <a:rPr lang="ru-RU" dirty="0"/>
              <a:t>отбор и структура содержания (что);</a:t>
            </a:r>
          </a:p>
          <a:p>
            <a:pPr lvl="0"/>
            <a:r>
              <a:rPr lang="ru-RU" dirty="0"/>
              <a:t>оптимальная организация учебного процесса (как);</a:t>
            </a:r>
          </a:p>
          <a:p>
            <a:pPr lvl="0"/>
            <a:r>
              <a:rPr lang="ru-RU" dirty="0"/>
              <a:t>методы, приемы и средства обучения (с помощью чего);</a:t>
            </a:r>
          </a:p>
          <a:p>
            <a:pPr lvl="0"/>
            <a:r>
              <a:rPr lang="ru-RU" dirty="0"/>
              <a:t>а так же учет необходимого реального уровня квалификации учителя (кто);</a:t>
            </a:r>
          </a:p>
          <a:p>
            <a:pPr lvl="0"/>
            <a:r>
              <a:rPr lang="ru-RU" dirty="0"/>
              <a:t>и объективные методы оценки результатов обучения (так ли это).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2571768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4000" dirty="0" smtClean="0"/>
              <a:t>Поэтому среди приоритетных </a:t>
            </a:r>
            <a:br>
              <a:rPr lang="ru-RU" sz="4000" dirty="0" smtClean="0"/>
            </a:br>
            <a:r>
              <a:rPr lang="ru-RU" sz="4000" dirty="0" smtClean="0"/>
              <a:t>технологий выделяют:</a:t>
            </a:r>
            <a:r>
              <a:rPr lang="ru-RU" sz="5300" dirty="0" smtClean="0"/>
              <a:t/>
            </a:r>
            <a:br>
              <a:rPr lang="ru-RU" sz="53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/>
          </a:p>
          <a:p>
            <a:r>
              <a:rPr lang="ru-RU" u="sng" dirty="0"/>
              <a:t>традиционные технологии</a:t>
            </a:r>
            <a:r>
              <a:rPr lang="ru-RU" dirty="0"/>
              <a:t>: относя к традиционным технологиям различные виды учебных занятий, где может реализовываться любая система средств, обеспечивающих активность каждого ученика на основе </a:t>
            </a:r>
            <a:r>
              <a:rPr lang="ru-RU" dirty="0" err="1"/>
              <a:t>разноуровневого</a:t>
            </a:r>
            <a:r>
              <a:rPr lang="ru-RU" dirty="0"/>
              <a:t> подхода к содержанию, методам, формам организации учебно-познавательной деятельности, к уровню познавательной самостоятельности, переводу отношений учителя и ученика на паритетное и многое другое;</a:t>
            </a:r>
          </a:p>
          <a:p>
            <a:r>
              <a:rPr lang="ru-RU" u="sng" dirty="0"/>
              <a:t>игровые технологии;</a:t>
            </a:r>
            <a:endParaRPr lang="ru-RU" dirty="0"/>
          </a:p>
          <a:p>
            <a:r>
              <a:rPr lang="ru-RU" u="sng" dirty="0"/>
              <a:t>тестовые технологии;</a:t>
            </a:r>
            <a:endParaRPr lang="ru-RU" dirty="0"/>
          </a:p>
          <a:p>
            <a:r>
              <a:rPr lang="ru-RU" u="sng" dirty="0"/>
              <a:t>модульно-блочные технологии;</a:t>
            </a:r>
            <a:endParaRPr lang="ru-RU" dirty="0"/>
          </a:p>
          <a:p>
            <a:r>
              <a:rPr lang="ru-RU" u="sng" dirty="0"/>
              <a:t>технологии развивающего обучения;</a:t>
            </a:r>
            <a:endParaRPr lang="ru-RU" dirty="0"/>
          </a:p>
          <a:p>
            <a:r>
              <a:rPr lang="ru-RU" u="sng" dirty="0"/>
              <a:t>технологию проблемного обучения;</a:t>
            </a:r>
            <a:endParaRPr lang="ru-RU" dirty="0"/>
          </a:p>
          <a:p>
            <a:r>
              <a:rPr lang="ru-RU" u="sng" dirty="0"/>
              <a:t>технологию проектного обучения;</a:t>
            </a:r>
            <a:endParaRPr lang="ru-RU" dirty="0"/>
          </a:p>
          <a:p>
            <a:r>
              <a:rPr lang="ru-RU" u="sng" dirty="0"/>
              <a:t>компьютерные технологии;</a:t>
            </a:r>
            <a:endParaRPr lang="ru-RU" dirty="0"/>
          </a:p>
          <a:p>
            <a:r>
              <a:rPr lang="ru-RU" u="sng" dirty="0"/>
              <a:t>и др.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4400" dirty="0"/>
              <a:t>«Плохой учитель преподносит истину, хороший – учит её находить</a:t>
            </a:r>
            <a:r>
              <a:rPr lang="ru-RU" sz="4400" dirty="0" smtClean="0"/>
              <a:t>».</a:t>
            </a:r>
          </a:p>
          <a:p>
            <a:pPr algn="r">
              <a:buNone/>
            </a:pPr>
            <a:r>
              <a:rPr lang="ru-RU" sz="4400" dirty="0" smtClean="0"/>
              <a:t>А. </a:t>
            </a:r>
            <a:r>
              <a:rPr lang="ru-RU" sz="4400" dirty="0" err="1" smtClean="0"/>
              <a:t>Дистервег</a:t>
            </a:r>
            <a:endParaRPr lang="ru-RU" sz="4400" dirty="0"/>
          </a:p>
          <a:p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Задачи современных педагогических технологий  </a:t>
            </a:r>
            <a:r>
              <a:rPr lang="ru-RU" dirty="0" smtClean="0"/>
              <a:t>акцентируются:</a:t>
            </a:r>
          </a:p>
          <a:p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smtClean="0"/>
              <a:t>воспитании подлинно </a:t>
            </a:r>
            <a:r>
              <a:rPr lang="ru-RU" dirty="0"/>
              <a:t>свободной личности,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формировании у детей </a:t>
            </a:r>
            <a:r>
              <a:rPr lang="ru-RU" dirty="0" smtClean="0"/>
              <a:t>способности </a:t>
            </a:r>
            <a:r>
              <a:rPr lang="ru-RU" dirty="0"/>
              <a:t>самостоятельно мыслить, добывать и применять </a:t>
            </a:r>
            <a:r>
              <a:rPr lang="ru-RU" dirty="0" smtClean="0"/>
              <a:t>знания</a:t>
            </a:r>
            <a:r>
              <a:rPr lang="ru-RU" dirty="0"/>
              <a:t>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тщательно обдумывать принимаемые решения и чётко планировать </a:t>
            </a:r>
            <a:r>
              <a:rPr lang="ru-RU" dirty="0" smtClean="0"/>
              <a:t>действия; </a:t>
            </a:r>
          </a:p>
          <a:p>
            <a:pPr>
              <a:buNone/>
            </a:pPr>
            <a:r>
              <a:rPr lang="ru-RU" dirty="0" smtClean="0"/>
              <a:t>эффективно </a:t>
            </a:r>
            <a:r>
              <a:rPr lang="ru-RU" dirty="0"/>
              <a:t>сотрудничать в разнообразных по составу и профилю группах, быть открытыми для новых контактов и культурных связей.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Не </a:t>
            </a:r>
            <a:r>
              <a:rPr lang="ru-RU" dirty="0"/>
              <a:t>призывы к модернизации образовательного процесса, </a:t>
            </a: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не </a:t>
            </a:r>
            <a:r>
              <a:rPr lang="ru-RU" dirty="0"/>
              <a:t>разработка очередных программ совершенствования и развития обновляет школу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dirty="0"/>
              <a:t>Ее обновляет </a:t>
            </a:r>
            <a:r>
              <a:rPr lang="ru-RU" sz="4000" dirty="0"/>
              <a:t>учитель,</a:t>
            </a:r>
            <a:r>
              <a:rPr lang="ru-RU" dirty="0"/>
              <a:t> овладевший новыми технологиями обучения и </a:t>
            </a:r>
            <a:r>
              <a:rPr lang="ru-RU" dirty="0" smtClean="0"/>
              <a:t>воспитания.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      Современных </a:t>
            </a:r>
            <a:r>
              <a:rPr lang="ru-RU" dirty="0"/>
              <a:t>педагогических </a:t>
            </a:r>
            <a:r>
              <a:rPr lang="ru-RU" dirty="0" smtClean="0"/>
              <a:t>технологии.</a:t>
            </a:r>
            <a:endParaRPr lang="ru-RU" dirty="0"/>
          </a:p>
          <a:p>
            <a:endParaRPr lang="ru-RU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Развивающее </a:t>
            </a:r>
          </a:p>
          <a:p>
            <a:pPr lvl="0">
              <a:buNone/>
            </a:pPr>
            <a:r>
              <a:rPr lang="ru-RU" sz="2000" dirty="0" smtClean="0"/>
              <a:t>обучение                                                                                                            </a:t>
            </a:r>
            <a:r>
              <a:rPr lang="ru-RU" sz="2000" dirty="0"/>
              <a:t>Кооперация </a:t>
            </a:r>
            <a:endParaRPr lang="ru-RU" sz="2000" dirty="0" smtClean="0"/>
          </a:p>
          <a:p>
            <a:pPr lvl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                                                                 в                                           </a:t>
            </a:r>
          </a:p>
          <a:p>
            <a:pPr lvl="0">
              <a:buNone/>
            </a:pPr>
            <a:r>
              <a:rPr lang="ru-RU" sz="2000" dirty="0" smtClean="0"/>
              <a:t>                                                                                                                              обучении</a:t>
            </a:r>
            <a:r>
              <a:rPr lang="ru-RU" sz="2000" dirty="0"/>
              <a:t>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  <a:p>
            <a:pPr>
              <a:lnSpc>
                <a:spcPct val="110000"/>
              </a:lnSpc>
              <a:buNone/>
            </a:pPr>
            <a:r>
              <a:rPr lang="ru-RU" sz="2000" dirty="0" smtClean="0"/>
              <a:t>                                   Проблемное   </a:t>
            </a:r>
          </a:p>
          <a:p>
            <a:pPr>
              <a:lnSpc>
                <a:spcPct val="110000"/>
              </a:lnSpc>
              <a:buNone/>
            </a:pPr>
            <a:r>
              <a:rPr lang="ru-RU" sz="2000" dirty="0" smtClean="0"/>
              <a:t>                                         обучение                                           </a:t>
            </a:r>
            <a:r>
              <a:rPr lang="ru-RU" sz="2000" dirty="0"/>
              <a:t>Компьютерные </a:t>
            </a:r>
            <a:endParaRPr lang="ru-RU" sz="2000" dirty="0" smtClean="0"/>
          </a:p>
          <a:p>
            <a:pPr>
              <a:lnSpc>
                <a:spcPct val="110000"/>
              </a:lnSpc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                                           технологии.</a:t>
            </a:r>
          </a:p>
          <a:p>
            <a:pPr lvl="0">
              <a:lnSpc>
                <a:spcPct val="110000"/>
              </a:lnSpc>
              <a:buNone/>
            </a:pPr>
            <a:r>
              <a:rPr lang="ru-RU" sz="2000" dirty="0" smtClean="0"/>
              <a:t>                               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            Проектное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             </a:t>
            </a:r>
            <a:r>
              <a:rPr lang="ru-RU" sz="2000" dirty="0"/>
              <a:t>обучение.</a:t>
            </a:r>
          </a:p>
          <a:p>
            <a:pPr lvl="0">
              <a:buNone/>
            </a:pPr>
            <a:endParaRPr lang="ru-RU" sz="2000" dirty="0"/>
          </a:p>
          <a:p>
            <a:pPr>
              <a:buNone/>
            </a:pPr>
            <a:endParaRPr lang="ru-RU" sz="20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16200000" flipH="1">
            <a:off x="3214678" y="3500438"/>
            <a:ext cx="278608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2714612" y="2714620"/>
            <a:ext cx="164307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4786314" y="2571744"/>
            <a:ext cx="178595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1571604" y="2214554"/>
            <a:ext cx="85725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6572264" y="2143116"/>
            <a:ext cx="85725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1080</Words>
  <Application>Microsoft Office PowerPoint</Application>
  <PresentationFormat>Экран (4:3)</PresentationFormat>
  <Paragraphs>147</Paragraphs>
  <Slides>30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Поток</vt:lpstr>
      <vt:lpstr>Современные педагогические технологии, их результативность</vt:lpstr>
      <vt:lpstr>Слайд 2</vt:lpstr>
      <vt:lpstr>Слайд 3</vt:lpstr>
      <vt:lpstr>Критерии, которые и составляют сущность педагогической технологии: </vt:lpstr>
      <vt:lpstr>    Поэтому среди приоритетных  технологий выделяют: </vt:lpstr>
      <vt:lpstr>Слайд 6</vt:lpstr>
      <vt:lpstr>Слайд 7</vt:lpstr>
      <vt:lpstr>Слайд 8</vt:lpstr>
      <vt:lpstr>Слайд 9</vt:lpstr>
      <vt:lpstr>Слайд 10</vt:lpstr>
      <vt:lpstr> Для того чтобы урок сделать развивающим, учитель должен: </vt:lpstr>
      <vt:lpstr>Слайд 12</vt:lpstr>
      <vt:lpstr>Слайд 13</vt:lpstr>
      <vt:lpstr>Слайд 14</vt:lpstr>
      <vt:lpstr>Слайд 15</vt:lpstr>
      <vt:lpstr>Технологическая схема проблемного обучения такова:</vt:lpstr>
      <vt:lpstr>Слайд 17</vt:lpstr>
      <vt:lpstr> Этапы осуществления проблемного обучения: </vt:lpstr>
      <vt:lpstr>Слайд 19</vt:lpstr>
      <vt:lpstr> Деятельность в условиях кооперации обеспечивает:  </vt:lpstr>
      <vt:lpstr>Слайд 21</vt:lpstr>
      <vt:lpstr> Основные требования к использованию проектной деятельности: </vt:lpstr>
      <vt:lpstr>Слайд 23</vt:lpstr>
      <vt:lpstr>Слайд 24</vt:lpstr>
      <vt:lpstr>Слайд 25</vt:lpstr>
      <vt:lpstr>Результат использования современных технологий.</vt:lpstr>
      <vt:lpstr>Слайд 27</vt:lpstr>
      <vt:lpstr>Слайд 28</vt:lpstr>
      <vt:lpstr>Слайд 29</vt:lpstr>
      <vt:lpstr>Слайд 30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педагогические технологии, их результативность</dc:title>
  <dc:creator>Галина</dc:creator>
  <cp:lastModifiedBy>Галина</cp:lastModifiedBy>
  <cp:revision>18</cp:revision>
  <dcterms:created xsi:type="dcterms:W3CDTF">2009-11-01T16:24:24Z</dcterms:created>
  <dcterms:modified xsi:type="dcterms:W3CDTF">2012-08-19T13:29:24Z</dcterms:modified>
</cp:coreProperties>
</file>