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0FA33-C7D2-47A5-ACBB-E0A1D9E5B590}" type="doc">
      <dgm:prSet loTypeId="urn:microsoft.com/office/officeart/2005/8/layout/hierarchy5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D15290D-9B48-49C9-82CA-4D56C55CF06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Финансовый</a:t>
          </a:r>
        </a:p>
        <a:p>
          <a:r>
            <a:rPr lang="ru-RU" dirty="0" smtClean="0"/>
            <a:t> рынок</a:t>
          </a:r>
          <a:endParaRPr lang="ru-RU" dirty="0"/>
        </a:p>
      </dgm:t>
    </dgm:pt>
    <dgm:pt modelId="{2E807A8E-8E0E-42E9-BADD-36B20DDFCC88}" type="parTrans" cxnId="{84AD5F14-AF74-4479-9B40-985F65754229}">
      <dgm:prSet/>
      <dgm:spPr/>
      <dgm:t>
        <a:bodyPr/>
        <a:lstStyle/>
        <a:p>
          <a:endParaRPr lang="ru-RU"/>
        </a:p>
      </dgm:t>
    </dgm:pt>
    <dgm:pt modelId="{C284CB6D-B08C-4F5F-916F-04212316C672}" type="sibTrans" cxnId="{84AD5F14-AF74-4479-9B40-985F65754229}">
      <dgm:prSet/>
      <dgm:spPr/>
      <dgm:t>
        <a:bodyPr/>
        <a:lstStyle/>
        <a:p>
          <a:endParaRPr lang="ru-RU"/>
        </a:p>
      </dgm:t>
    </dgm:pt>
    <dgm:pt modelId="{B6E43038-F711-4FF4-B260-7CF699C9E727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Денежный рынок</a:t>
          </a:r>
          <a:endParaRPr lang="ru-RU" dirty="0"/>
        </a:p>
      </dgm:t>
    </dgm:pt>
    <dgm:pt modelId="{1C60542F-A132-4E8A-B4CB-D8E6012A81AE}" type="parTrans" cxnId="{3D1A66D5-9172-4587-A620-26581B2E8740}">
      <dgm:prSet/>
      <dgm:spPr/>
      <dgm:t>
        <a:bodyPr/>
        <a:lstStyle/>
        <a:p>
          <a:endParaRPr lang="ru-RU"/>
        </a:p>
      </dgm:t>
    </dgm:pt>
    <dgm:pt modelId="{42303C9B-EAFB-451B-AAB0-B2E4E9A5E545}" type="sibTrans" cxnId="{3D1A66D5-9172-4587-A620-26581B2E8740}">
      <dgm:prSet/>
      <dgm:spPr/>
      <dgm:t>
        <a:bodyPr/>
        <a:lstStyle/>
        <a:p>
          <a:endParaRPr lang="ru-RU"/>
        </a:p>
      </dgm:t>
    </dgm:pt>
    <dgm:pt modelId="{362DB4D6-3F98-45B3-AEBE-4EAC4C7E26DF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Учетный рынок</a:t>
          </a:r>
          <a:endParaRPr lang="ru-RU" dirty="0"/>
        </a:p>
      </dgm:t>
    </dgm:pt>
    <dgm:pt modelId="{DC9BB480-ADB0-43E5-B425-15A9495B3034}" type="parTrans" cxnId="{60FF7396-36B5-40C4-9AED-65F1A141DA93}">
      <dgm:prSet/>
      <dgm:spPr/>
      <dgm:t>
        <a:bodyPr/>
        <a:lstStyle/>
        <a:p>
          <a:endParaRPr lang="ru-RU"/>
        </a:p>
      </dgm:t>
    </dgm:pt>
    <dgm:pt modelId="{603CE222-9A1D-4CCE-8EBB-4D8FFF6B1DAB}" type="sibTrans" cxnId="{60FF7396-36B5-40C4-9AED-65F1A141DA93}">
      <dgm:prSet/>
      <dgm:spPr/>
      <dgm:t>
        <a:bodyPr/>
        <a:lstStyle/>
        <a:p>
          <a:endParaRPr lang="ru-RU"/>
        </a:p>
      </dgm:t>
    </dgm:pt>
    <dgm:pt modelId="{FF9E5AC3-E002-4C0A-A594-DDAD9A7D6B25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Межбанковский рынок</a:t>
          </a:r>
          <a:endParaRPr lang="ru-RU" dirty="0"/>
        </a:p>
      </dgm:t>
    </dgm:pt>
    <dgm:pt modelId="{91940235-CD88-4BCB-80B1-C53C5ED86223}" type="parTrans" cxnId="{7E488848-26F5-452E-8663-4431939DD09F}">
      <dgm:prSet/>
      <dgm:spPr/>
      <dgm:t>
        <a:bodyPr/>
        <a:lstStyle/>
        <a:p>
          <a:endParaRPr lang="ru-RU"/>
        </a:p>
      </dgm:t>
    </dgm:pt>
    <dgm:pt modelId="{42CEE9CF-3202-49E0-AF2B-10AE26A16A32}" type="sibTrans" cxnId="{7E488848-26F5-452E-8663-4431939DD09F}">
      <dgm:prSet/>
      <dgm:spPr/>
      <dgm:t>
        <a:bodyPr/>
        <a:lstStyle/>
        <a:p>
          <a:endParaRPr lang="ru-RU"/>
        </a:p>
      </dgm:t>
    </dgm:pt>
    <dgm:pt modelId="{DD75339A-E2E5-4E34-BB60-45FE2A8E833E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Рынок капиталов</a:t>
          </a:r>
          <a:endParaRPr lang="ru-RU" dirty="0"/>
        </a:p>
      </dgm:t>
    </dgm:pt>
    <dgm:pt modelId="{9DBAEA5B-5C61-4CB9-A48F-27FE2F577531}" type="parTrans" cxnId="{4EF5FE2C-B2A0-43EF-8C4F-26CC37642BB5}">
      <dgm:prSet/>
      <dgm:spPr/>
      <dgm:t>
        <a:bodyPr/>
        <a:lstStyle/>
        <a:p>
          <a:endParaRPr lang="ru-RU"/>
        </a:p>
      </dgm:t>
    </dgm:pt>
    <dgm:pt modelId="{68EF49CE-F918-44EA-A16B-4CE587007075}" type="sibTrans" cxnId="{4EF5FE2C-B2A0-43EF-8C4F-26CC37642BB5}">
      <dgm:prSet/>
      <dgm:spPr/>
      <dgm:t>
        <a:bodyPr/>
        <a:lstStyle/>
        <a:p>
          <a:endParaRPr lang="ru-RU"/>
        </a:p>
      </dgm:t>
    </dgm:pt>
    <dgm:pt modelId="{C68E5474-FD1B-4394-9BAF-B51CC87CF91E}">
      <dgm:prSet phldrT="[Текст]"/>
      <dgm:spPr/>
      <dgm:t>
        <a:bodyPr/>
        <a:lstStyle/>
        <a:p>
          <a:r>
            <a:rPr lang="ru-RU" dirty="0" smtClean="0"/>
            <a:t>Рынок ценных бумаг</a:t>
          </a:r>
          <a:endParaRPr lang="ru-RU" dirty="0"/>
        </a:p>
      </dgm:t>
    </dgm:pt>
    <dgm:pt modelId="{163C5A53-5C6F-4F5B-91BD-0D38E0345ADD}" type="parTrans" cxnId="{25D8063E-4034-4A83-90C1-E4DCC862788D}">
      <dgm:prSet/>
      <dgm:spPr/>
      <dgm:t>
        <a:bodyPr/>
        <a:lstStyle/>
        <a:p>
          <a:endParaRPr lang="ru-RU"/>
        </a:p>
      </dgm:t>
    </dgm:pt>
    <dgm:pt modelId="{C277CE58-B695-4249-AF0F-83231E318F2E}" type="sibTrans" cxnId="{25D8063E-4034-4A83-90C1-E4DCC862788D}">
      <dgm:prSet/>
      <dgm:spPr/>
      <dgm:t>
        <a:bodyPr/>
        <a:lstStyle/>
        <a:p>
          <a:endParaRPr lang="ru-RU"/>
        </a:p>
      </dgm:t>
    </dgm:pt>
    <dgm:pt modelId="{BA80E05F-659C-4F9D-9B8B-A623F631C952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Валютный рынок</a:t>
          </a:r>
          <a:endParaRPr lang="ru-RU" dirty="0"/>
        </a:p>
      </dgm:t>
    </dgm:pt>
    <dgm:pt modelId="{E85F36EF-DFEB-4DA6-8171-59057492BBD2}" type="parTrans" cxnId="{E09079A6-3BED-40F2-B64C-FEF688467841}">
      <dgm:prSet/>
      <dgm:spPr/>
      <dgm:t>
        <a:bodyPr/>
        <a:lstStyle/>
        <a:p>
          <a:endParaRPr lang="ru-RU"/>
        </a:p>
      </dgm:t>
    </dgm:pt>
    <dgm:pt modelId="{21607858-C102-4E97-82CE-AEC59F1A94E2}" type="sibTrans" cxnId="{E09079A6-3BED-40F2-B64C-FEF688467841}">
      <dgm:prSet/>
      <dgm:spPr/>
      <dgm:t>
        <a:bodyPr/>
        <a:lstStyle/>
        <a:p>
          <a:endParaRPr lang="ru-RU"/>
        </a:p>
      </dgm:t>
    </dgm:pt>
    <dgm:pt modelId="{27BACD54-3CFF-455F-BDC9-5CBAF1B75C3D}">
      <dgm:prSet/>
      <dgm:spPr/>
      <dgm:t>
        <a:bodyPr/>
        <a:lstStyle/>
        <a:p>
          <a:r>
            <a:rPr lang="ru-RU" dirty="0" smtClean="0"/>
            <a:t>Рынок среднесрочных и долгосрочных банковских кредитов</a:t>
          </a:r>
          <a:endParaRPr lang="ru-RU" dirty="0"/>
        </a:p>
      </dgm:t>
    </dgm:pt>
    <dgm:pt modelId="{F87D993F-74CA-4B3C-9909-B624B3C7BED9}" type="parTrans" cxnId="{85FA4397-45C2-4127-9D78-322A71E97881}">
      <dgm:prSet/>
      <dgm:spPr/>
      <dgm:t>
        <a:bodyPr/>
        <a:lstStyle/>
        <a:p>
          <a:endParaRPr lang="ru-RU"/>
        </a:p>
      </dgm:t>
    </dgm:pt>
    <dgm:pt modelId="{D3D49467-DF84-4BF9-A3B1-6649A4EDBE00}" type="sibTrans" cxnId="{85FA4397-45C2-4127-9D78-322A71E97881}">
      <dgm:prSet/>
      <dgm:spPr/>
      <dgm:t>
        <a:bodyPr/>
        <a:lstStyle/>
        <a:p>
          <a:endParaRPr lang="ru-RU"/>
        </a:p>
      </dgm:t>
    </dgm:pt>
    <dgm:pt modelId="{4D6C861C-D63E-4815-9E52-62252BF78FBF}" type="pres">
      <dgm:prSet presAssocID="{3370FA33-C7D2-47A5-ACBB-E0A1D9E5B59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347BBE-F54F-4CC0-9263-D101F9E9CEAA}" type="pres">
      <dgm:prSet presAssocID="{3370FA33-C7D2-47A5-ACBB-E0A1D9E5B590}" presName="hierFlow" presStyleCnt="0"/>
      <dgm:spPr/>
      <dgm:t>
        <a:bodyPr/>
        <a:lstStyle/>
        <a:p>
          <a:endParaRPr lang="ru-RU"/>
        </a:p>
      </dgm:t>
    </dgm:pt>
    <dgm:pt modelId="{864F218A-0534-439F-83B3-FC1EB03BB39B}" type="pres">
      <dgm:prSet presAssocID="{3370FA33-C7D2-47A5-ACBB-E0A1D9E5B590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20E02B-08F3-4BF4-8F02-97AFA957CA5D}" type="pres">
      <dgm:prSet presAssocID="{6D15290D-9B48-49C9-82CA-4D56C55CF06E}" presName="Name17" presStyleCnt="0"/>
      <dgm:spPr/>
      <dgm:t>
        <a:bodyPr/>
        <a:lstStyle/>
        <a:p>
          <a:endParaRPr lang="ru-RU"/>
        </a:p>
      </dgm:t>
    </dgm:pt>
    <dgm:pt modelId="{BA2315C6-E98D-4CA8-8B70-5F8A0FA35DE5}" type="pres">
      <dgm:prSet presAssocID="{6D15290D-9B48-49C9-82CA-4D56C55CF06E}" presName="level1Shape" presStyleLbl="node0" presStyleIdx="0" presStyleCnt="1" custScaleX="76967" custScaleY="146666" custLinFactNeighborX="-16111" custLinFactNeighborY="-771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73F8B0-65CA-40F5-AAE5-8A8C2C7A9163}" type="pres">
      <dgm:prSet presAssocID="{6D15290D-9B48-49C9-82CA-4D56C55CF06E}" presName="hierChild2" presStyleCnt="0"/>
      <dgm:spPr/>
      <dgm:t>
        <a:bodyPr/>
        <a:lstStyle/>
        <a:p>
          <a:endParaRPr lang="ru-RU"/>
        </a:p>
      </dgm:t>
    </dgm:pt>
    <dgm:pt modelId="{5AEAD1E3-538E-4275-A970-B7D7E5E98CA6}" type="pres">
      <dgm:prSet presAssocID="{1C60542F-A132-4E8A-B4CB-D8E6012A81AE}" presName="Name25" presStyleLbl="parChTrans1D2" presStyleIdx="0" presStyleCnt="2"/>
      <dgm:spPr/>
      <dgm:t>
        <a:bodyPr/>
        <a:lstStyle/>
        <a:p>
          <a:endParaRPr lang="ru-RU"/>
        </a:p>
      </dgm:t>
    </dgm:pt>
    <dgm:pt modelId="{0C56FE50-5FF4-4527-8850-9BB0D503CABF}" type="pres">
      <dgm:prSet presAssocID="{1C60542F-A132-4E8A-B4CB-D8E6012A81AE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E01B25A-A2D7-40A9-8490-8D6B2FB150CA}" type="pres">
      <dgm:prSet presAssocID="{B6E43038-F711-4FF4-B260-7CF699C9E727}" presName="Name30" presStyleCnt="0"/>
      <dgm:spPr/>
      <dgm:t>
        <a:bodyPr/>
        <a:lstStyle/>
        <a:p>
          <a:endParaRPr lang="ru-RU"/>
        </a:p>
      </dgm:t>
    </dgm:pt>
    <dgm:pt modelId="{B3DC2EA4-DB38-4876-B144-AC131AB239FD}" type="pres">
      <dgm:prSet presAssocID="{B6E43038-F711-4FF4-B260-7CF699C9E727}" presName="level2Shape" presStyleLbl="node2" presStyleIdx="0" presStyleCnt="2" custScaleX="69673" custScaleY="117685" custLinFactNeighborX="-22901" custLinFactNeighborY="-35132"/>
      <dgm:spPr/>
      <dgm:t>
        <a:bodyPr/>
        <a:lstStyle/>
        <a:p>
          <a:endParaRPr lang="ru-RU"/>
        </a:p>
      </dgm:t>
    </dgm:pt>
    <dgm:pt modelId="{C572C99D-8205-4327-8C2F-DC8D289608AA}" type="pres">
      <dgm:prSet presAssocID="{B6E43038-F711-4FF4-B260-7CF699C9E727}" presName="hierChild3" presStyleCnt="0"/>
      <dgm:spPr/>
      <dgm:t>
        <a:bodyPr/>
        <a:lstStyle/>
        <a:p>
          <a:endParaRPr lang="ru-RU"/>
        </a:p>
      </dgm:t>
    </dgm:pt>
    <dgm:pt modelId="{411C7A90-3761-4B6B-9D93-9EE309B16FE3}" type="pres">
      <dgm:prSet presAssocID="{DC9BB480-ADB0-43E5-B425-15A9495B3034}" presName="Name25" presStyleLbl="parChTrans1D3" presStyleIdx="0" presStyleCnt="5"/>
      <dgm:spPr/>
      <dgm:t>
        <a:bodyPr/>
        <a:lstStyle/>
        <a:p>
          <a:endParaRPr lang="ru-RU"/>
        </a:p>
      </dgm:t>
    </dgm:pt>
    <dgm:pt modelId="{61D70AE4-FC61-4212-96EE-8D68D609484D}" type="pres">
      <dgm:prSet presAssocID="{DC9BB480-ADB0-43E5-B425-15A9495B3034}" presName="connTx" presStyleLbl="parChTrans1D3" presStyleIdx="0" presStyleCnt="5"/>
      <dgm:spPr/>
      <dgm:t>
        <a:bodyPr/>
        <a:lstStyle/>
        <a:p>
          <a:endParaRPr lang="ru-RU"/>
        </a:p>
      </dgm:t>
    </dgm:pt>
    <dgm:pt modelId="{0C3E89FE-EA7A-4656-B362-0B8C2EB891FB}" type="pres">
      <dgm:prSet presAssocID="{362DB4D6-3F98-45B3-AEBE-4EAC4C7E26DF}" presName="Name30" presStyleCnt="0"/>
      <dgm:spPr/>
      <dgm:t>
        <a:bodyPr/>
        <a:lstStyle/>
        <a:p>
          <a:endParaRPr lang="ru-RU"/>
        </a:p>
      </dgm:t>
    </dgm:pt>
    <dgm:pt modelId="{F5AC4496-ECAB-414A-AE40-77771D31EE3B}" type="pres">
      <dgm:prSet presAssocID="{362DB4D6-3F98-45B3-AEBE-4EAC4C7E26DF}" presName="level2Shape" presStyleLbl="node3" presStyleIdx="0" presStyleCnt="5" custLinFactNeighborX="-4421" custLinFactNeighborY="-53254"/>
      <dgm:spPr/>
      <dgm:t>
        <a:bodyPr/>
        <a:lstStyle/>
        <a:p>
          <a:endParaRPr lang="ru-RU"/>
        </a:p>
      </dgm:t>
    </dgm:pt>
    <dgm:pt modelId="{2E260ACA-E2F4-4F8C-94B0-B8F7D88C7B4C}" type="pres">
      <dgm:prSet presAssocID="{362DB4D6-3F98-45B3-AEBE-4EAC4C7E26DF}" presName="hierChild3" presStyleCnt="0"/>
      <dgm:spPr/>
      <dgm:t>
        <a:bodyPr/>
        <a:lstStyle/>
        <a:p>
          <a:endParaRPr lang="ru-RU"/>
        </a:p>
      </dgm:t>
    </dgm:pt>
    <dgm:pt modelId="{BE11CF1A-99A8-421B-8BE5-04F0813E72CA}" type="pres">
      <dgm:prSet presAssocID="{91940235-CD88-4BCB-80B1-C53C5ED86223}" presName="Name25" presStyleLbl="parChTrans1D3" presStyleIdx="1" presStyleCnt="5"/>
      <dgm:spPr/>
      <dgm:t>
        <a:bodyPr/>
        <a:lstStyle/>
        <a:p>
          <a:endParaRPr lang="ru-RU"/>
        </a:p>
      </dgm:t>
    </dgm:pt>
    <dgm:pt modelId="{D978E853-662D-44E2-A853-D56690952C47}" type="pres">
      <dgm:prSet presAssocID="{91940235-CD88-4BCB-80B1-C53C5ED86223}" presName="connTx" presStyleLbl="parChTrans1D3" presStyleIdx="1" presStyleCnt="5"/>
      <dgm:spPr/>
      <dgm:t>
        <a:bodyPr/>
        <a:lstStyle/>
        <a:p>
          <a:endParaRPr lang="ru-RU"/>
        </a:p>
      </dgm:t>
    </dgm:pt>
    <dgm:pt modelId="{5EF36AA3-44EC-4978-A6BE-EB1CA62EB60E}" type="pres">
      <dgm:prSet presAssocID="{FF9E5AC3-E002-4C0A-A594-DDAD9A7D6B25}" presName="Name30" presStyleCnt="0"/>
      <dgm:spPr/>
      <dgm:t>
        <a:bodyPr/>
        <a:lstStyle/>
        <a:p>
          <a:endParaRPr lang="ru-RU"/>
        </a:p>
      </dgm:t>
    </dgm:pt>
    <dgm:pt modelId="{BB033A95-E023-4D7F-AE88-1207B7BA0BD0}" type="pres">
      <dgm:prSet presAssocID="{FF9E5AC3-E002-4C0A-A594-DDAD9A7D6B25}" presName="level2Shape" presStyleLbl="node3" presStyleIdx="1" presStyleCnt="5" custLinFactNeighborX="-4421" custLinFactNeighborY="-9328"/>
      <dgm:spPr/>
      <dgm:t>
        <a:bodyPr/>
        <a:lstStyle/>
        <a:p>
          <a:endParaRPr lang="ru-RU"/>
        </a:p>
      </dgm:t>
    </dgm:pt>
    <dgm:pt modelId="{2ABE1D92-CD35-4DAA-987F-C3EDE2259799}" type="pres">
      <dgm:prSet presAssocID="{FF9E5AC3-E002-4C0A-A594-DDAD9A7D6B25}" presName="hierChild3" presStyleCnt="0"/>
      <dgm:spPr/>
      <dgm:t>
        <a:bodyPr/>
        <a:lstStyle/>
        <a:p>
          <a:endParaRPr lang="ru-RU"/>
        </a:p>
      </dgm:t>
    </dgm:pt>
    <dgm:pt modelId="{5874D7C2-9ED0-4306-9FCE-E560F871E76A}" type="pres">
      <dgm:prSet presAssocID="{E85F36EF-DFEB-4DA6-8171-59057492BBD2}" presName="Name25" presStyleLbl="parChTrans1D3" presStyleIdx="2" presStyleCnt="5"/>
      <dgm:spPr/>
      <dgm:t>
        <a:bodyPr/>
        <a:lstStyle/>
        <a:p>
          <a:endParaRPr lang="ru-RU"/>
        </a:p>
      </dgm:t>
    </dgm:pt>
    <dgm:pt modelId="{F9DA7577-01DD-4743-B3B8-A92D83BE6E05}" type="pres">
      <dgm:prSet presAssocID="{E85F36EF-DFEB-4DA6-8171-59057492BBD2}" presName="connTx" presStyleLbl="parChTrans1D3" presStyleIdx="2" presStyleCnt="5"/>
      <dgm:spPr/>
      <dgm:t>
        <a:bodyPr/>
        <a:lstStyle/>
        <a:p>
          <a:endParaRPr lang="ru-RU"/>
        </a:p>
      </dgm:t>
    </dgm:pt>
    <dgm:pt modelId="{559B6ADA-1053-428F-B9FB-FCF3C6FDDACE}" type="pres">
      <dgm:prSet presAssocID="{BA80E05F-659C-4F9D-9B8B-A623F631C952}" presName="Name30" presStyleCnt="0"/>
      <dgm:spPr/>
      <dgm:t>
        <a:bodyPr/>
        <a:lstStyle/>
        <a:p>
          <a:endParaRPr lang="ru-RU"/>
        </a:p>
      </dgm:t>
    </dgm:pt>
    <dgm:pt modelId="{8AEE6F23-F4FB-4A03-B316-EA6DF2FDE4F8}" type="pres">
      <dgm:prSet presAssocID="{BA80E05F-659C-4F9D-9B8B-A623F631C952}" presName="level2Shape" presStyleLbl="node3" presStyleIdx="2" presStyleCnt="5" custLinFactNeighborX="-4421" custLinFactNeighborY="-10222"/>
      <dgm:spPr/>
      <dgm:t>
        <a:bodyPr/>
        <a:lstStyle/>
        <a:p>
          <a:endParaRPr lang="ru-RU"/>
        </a:p>
      </dgm:t>
    </dgm:pt>
    <dgm:pt modelId="{6583CC7B-F9BC-4C09-A16D-5FABED0C929A}" type="pres">
      <dgm:prSet presAssocID="{BA80E05F-659C-4F9D-9B8B-A623F631C952}" presName="hierChild3" presStyleCnt="0"/>
      <dgm:spPr/>
      <dgm:t>
        <a:bodyPr/>
        <a:lstStyle/>
        <a:p>
          <a:endParaRPr lang="ru-RU"/>
        </a:p>
      </dgm:t>
    </dgm:pt>
    <dgm:pt modelId="{6D6D5FE6-ED6E-4D47-9B1E-C172E74A4A21}" type="pres">
      <dgm:prSet presAssocID="{9DBAEA5B-5C61-4CB9-A48F-27FE2F577531}" presName="Name25" presStyleLbl="parChTrans1D2" presStyleIdx="1" presStyleCnt="2"/>
      <dgm:spPr/>
      <dgm:t>
        <a:bodyPr/>
        <a:lstStyle/>
        <a:p>
          <a:endParaRPr lang="ru-RU"/>
        </a:p>
      </dgm:t>
    </dgm:pt>
    <dgm:pt modelId="{B1DEB908-5DA2-41E2-B45B-3433B6577A6C}" type="pres">
      <dgm:prSet presAssocID="{9DBAEA5B-5C61-4CB9-A48F-27FE2F57753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63839C6-1236-460E-BB98-A0961254CE29}" type="pres">
      <dgm:prSet presAssocID="{DD75339A-E2E5-4E34-BB60-45FE2A8E833E}" presName="Name30" presStyleCnt="0"/>
      <dgm:spPr/>
      <dgm:t>
        <a:bodyPr/>
        <a:lstStyle/>
        <a:p>
          <a:endParaRPr lang="ru-RU"/>
        </a:p>
      </dgm:t>
    </dgm:pt>
    <dgm:pt modelId="{FAD67A2C-903E-4EBC-8B0B-AB0665ACD7D6}" type="pres">
      <dgm:prSet presAssocID="{DD75339A-E2E5-4E34-BB60-45FE2A8E833E}" presName="level2Shape" presStyleLbl="node2" presStyleIdx="1" presStyleCnt="2" custScaleX="62539" custScaleY="113407" custLinFactNeighborX="-22901" custLinFactNeighborY="-74956"/>
      <dgm:spPr/>
      <dgm:t>
        <a:bodyPr/>
        <a:lstStyle/>
        <a:p>
          <a:endParaRPr lang="ru-RU"/>
        </a:p>
      </dgm:t>
    </dgm:pt>
    <dgm:pt modelId="{7E1051FF-7D71-46DB-A09C-2D80E3104E3A}" type="pres">
      <dgm:prSet presAssocID="{DD75339A-E2E5-4E34-BB60-45FE2A8E833E}" presName="hierChild3" presStyleCnt="0"/>
      <dgm:spPr/>
      <dgm:t>
        <a:bodyPr/>
        <a:lstStyle/>
        <a:p>
          <a:endParaRPr lang="ru-RU"/>
        </a:p>
      </dgm:t>
    </dgm:pt>
    <dgm:pt modelId="{3FB9CCAC-E370-4A0B-B1CF-1BD4D0AD0EDC}" type="pres">
      <dgm:prSet presAssocID="{163C5A53-5C6F-4F5B-91BD-0D38E0345ADD}" presName="Name25" presStyleLbl="parChTrans1D3" presStyleIdx="3" presStyleCnt="5"/>
      <dgm:spPr/>
      <dgm:t>
        <a:bodyPr/>
        <a:lstStyle/>
        <a:p>
          <a:endParaRPr lang="ru-RU"/>
        </a:p>
      </dgm:t>
    </dgm:pt>
    <dgm:pt modelId="{051CD193-D711-412D-99D6-A0D912634D53}" type="pres">
      <dgm:prSet presAssocID="{163C5A53-5C6F-4F5B-91BD-0D38E0345ADD}" presName="connTx" presStyleLbl="parChTrans1D3" presStyleIdx="3" presStyleCnt="5"/>
      <dgm:spPr/>
      <dgm:t>
        <a:bodyPr/>
        <a:lstStyle/>
        <a:p>
          <a:endParaRPr lang="ru-RU"/>
        </a:p>
      </dgm:t>
    </dgm:pt>
    <dgm:pt modelId="{04A250F5-93C9-4E93-93CD-BAE7CFE5D1CC}" type="pres">
      <dgm:prSet presAssocID="{C68E5474-FD1B-4394-9BAF-B51CC87CF91E}" presName="Name30" presStyleCnt="0"/>
      <dgm:spPr/>
      <dgm:t>
        <a:bodyPr/>
        <a:lstStyle/>
        <a:p>
          <a:endParaRPr lang="ru-RU"/>
        </a:p>
      </dgm:t>
    </dgm:pt>
    <dgm:pt modelId="{6272D98E-05DF-45C4-82C9-F2F9CB9425E4}" type="pres">
      <dgm:prSet presAssocID="{C68E5474-FD1B-4394-9BAF-B51CC87CF91E}" presName="level2Shape" presStyleLbl="node3" presStyleIdx="3" presStyleCnt="5" custLinFactNeighborX="2960" custLinFactNeighborY="-15193"/>
      <dgm:spPr/>
      <dgm:t>
        <a:bodyPr/>
        <a:lstStyle/>
        <a:p>
          <a:endParaRPr lang="ru-RU"/>
        </a:p>
      </dgm:t>
    </dgm:pt>
    <dgm:pt modelId="{2026E9B7-C364-426B-9246-2B98CD4D1DE1}" type="pres">
      <dgm:prSet presAssocID="{C68E5474-FD1B-4394-9BAF-B51CC87CF91E}" presName="hierChild3" presStyleCnt="0"/>
      <dgm:spPr/>
      <dgm:t>
        <a:bodyPr/>
        <a:lstStyle/>
        <a:p>
          <a:endParaRPr lang="ru-RU"/>
        </a:p>
      </dgm:t>
    </dgm:pt>
    <dgm:pt modelId="{2CF41FEF-794E-42B9-B7FD-B8820E9573A3}" type="pres">
      <dgm:prSet presAssocID="{F87D993F-74CA-4B3C-9909-B624B3C7BED9}" presName="Name25" presStyleLbl="parChTrans1D3" presStyleIdx="4" presStyleCnt="5"/>
      <dgm:spPr/>
      <dgm:t>
        <a:bodyPr/>
        <a:lstStyle/>
        <a:p>
          <a:endParaRPr lang="ru-RU"/>
        </a:p>
      </dgm:t>
    </dgm:pt>
    <dgm:pt modelId="{F05182FE-E159-4066-84E2-D6DDC1F45B37}" type="pres">
      <dgm:prSet presAssocID="{F87D993F-74CA-4B3C-9909-B624B3C7BED9}" presName="connTx" presStyleLbl="parChTrans1D3" presStyleIdx="4" presStyleCnt="5"/>
      <dgm:spPr/>
      <dgm:t>
        <a:bodyPr/>
        <a:lstStyle/>
        <a:p>
          <a:endParaRPr lang="ru-RU"/>
        </a:p>
      </dgm:t>
    </dgm:pt>
    <dgm:pt modelId="{54249EA2-64D4-4346-8B6D-0D8FE1DAC289}" type="pres">
      <dgm:prSet presAssocID="{27BACD54-3CFF-455F-BDC9-5CBAF1B75C3D}" presName="Name30" presStyleCnt="0"/>
      <dgm:spPr/>
      <dgm:t>
        <a:bodyPr/>
        <a:lstStyle/>
        <a:p>
          <a:endParaRPr lang="ru-RU"/>
        </a:p>
      </dgm:t>
    </dgm:pt>
    <dgm:pt modelId="{68AE0F03-1274-4310-A1CF-BC9138F59821}" type="pres">
      <dgm:prSet presAssocID="{27BACD54-3CFF-455F-BDC9-5CBAF1B75C3D}" presName="level2Shape" presStyleLbl="node3" presStyleIdx="4" presStyleCnt="5" custLinFactNeighborX="2960" custLinFactNeighborY="-11901"/>
      <dgm:spPr/>
      <dgm:t>
        <a:bodyPr/>
        <a:lstStyle/>
        <a:p>
          <a:endParaRPr lang="ru-RU"/>
        </a:p>
      </dgm:t>
    </dgm:pt>
    <dgm:pt modelId="{AF401824-B761-4E9F-9685-C8E86F889887}" type="pres">
      <dgm:prSet presAssocID="{27BACD54-3CFF-455F-BDC9-5CBAF1B75C3D}" presName="hierChild3" presStyleCnt="0"/>
      <dgm:spPr/>
      <dgm:t>
        <a:bodyPr/>
        <a:lstStyle/>
        <a:p>
          <a:endParaRPr lang="ru-RU"/>
        </a:p>
      </dgm:t>
    </dgm:pt>
    <dgm:pt modelId="{5A38DC30-71D9-4C1A-89CD-4ED091E9CCB9}" type="pres">
      <dgm:prSet presAssocID="{3370FA33-C7D2-47A5-ACBB-E0A1D9E5B590}" presName="bgShapesFlow" presStyleCnt="0"/>
      <dgm:spPr/>
      <dgm:t>
        <a:bodyPr/>
        <a:lstStyle/>
        <a:p>
          <a:endParaRPr lang="ru-RU"/>
        </a:p>
      </dgm:t>
    </dgm:pt>
  </dgm:ptLst>
  <dgm:cxnLst>
    <dgm:cxn modelId="{94B52839-3BA1-4994-88A0-F2F545FB9EB8}" type="presOf" srcId="{E85F36EF-DFEB-4DA6-8171-59057492BBD2}" destId="{5874D7C2-9ED0-4306-9FCE-E560F871E76A}" srcOrd="0" destOrd="0" presId="urn:microsoft.com/office/officeart/2005/8/layout/hierarchy5"/>
    <dgm:cxn modelId="{D6C925C9-F214-4F8B-9EB0-F58B92B91DE2}" type="presOf" srcId="{91940235-CD88-4BCB-80B1-C53C5ED86223}" destId="{D978E853-662D-44E2-A853-D56690952C47}" srcOrd="1" destOrd="0" presId="urn:microsoft.com/office/officeart/2005/8/layout/hierarchy5"/>
    <dgm:cxn modelId="{25D8063E-4034-4A83-90C1-E4DCC862788D}" srcId="{DD75339A-E2E5-4E34-BB60-45FE2A8E833E}" destId="{C68E5474-FD1B-4394-9BAF-B51CC87CF91E}" srcOrd="0" destOrd="0" parTransId="{163C5A53-5C6F-4F5B-91BD-0D38E0345ADD}" sibTransId="{C277CE58-B695-4249-AF0F-83231E318F2E}"/>
    <dgm:cxn modelId="{E09079A6-3BED-40F2-B64C-FEF688467841}" srcId="{B6E43038-F711-4FF4-B260-7CF699C9E727}" destId="{BA80E05F-659C-4F9D-9B8B-A623F631C952}" srcOrd="2" destOrd="0" parTransId="{E85F36EF-DFEB-4DA6-8171-59057492BBD2}" sibTransId="{21607858-C102-4E97-82CE-AEC59F1A94E2}"/>
    <dgm:cxn modelId="{7EF93825-BDEC-4666-8AE5-B2A9F80989FD}" type="presOf" srcId="{F87D993F-74CA-4B3C-9909-B624B3C7BED9}" destId="{2CF41FEF-794E-42B9-B7FD-B8820E9573A3}" srcOrd="0" destOrd="0" presId="urn:microsoft.com/office/officeart/2005/8/layout/hierarchy5"/>
    <dgm:cxn modelId="{2641C46F-E86C-477D-AAA6-23573820F414}" type="presOf" srcId="{DC9BB480-ADB0-43E5-B425-15A9495B3034}" destId="{61D70AE4-FC61-4212-96EE-8D68D609484D}" srcOrd="1" destOrd="0" presId="urn:microsoft.com/office/officeart/2005/8/layout/hierarchy5"/>
    <dgm:cxn modelId="{BD3E8B54-5185-4C4E-885A-C90A417D77BF}" type="presOf" srcId="{DD75339A-E2E5-4E34-BB60-45FE2A8E833E}" destId="{FAD67A2C-903E-4EBC-8B0B-AB0665ACD7D6}" srcOrd="0" destOrd="0" presId="urn:microsoft.com/office/officeart/2005/8/layout/hierarchy5"/>
    <dgm:cxn modelId="{A7D6431E-BF9D-4E4B-B7D6-9A66D0BBB3C5}" type="presOf" srcId="{B6E43038-F711-4FF4-B260-7CF699C9E727}" destId="{B3DC2EA4-DB38-4876-B144-AC131AB239FD}" srcOrd="0" destOrd="0" presId="urn:microsoft.com/office/officeart/2005/8/layout/hierarchy5"/>
    <dgm:cxn modelId="{4EF5FE2C-B2A0-43EF-8C4F-26CC37642BB5}" srcId="{6D15290D-9B48-49C9-82CA-4D56C55CF06E}" destId="{DD75339A-E2E5-4E34-BB60-45FE2A8E833E}" srcOrd="1" destOrd="0" parTransId="{9DBAEA5B-5C61-4CB9-A48F-27FE2F577531}" sibTransId="{68EF49CE-F918-44EA-A16B-4CE587007075}"/>
    <dgm:cxn modelId="{9E046261-EF50-480B-8B25-A012308100E4}" type="presOf" srcId="{9DBAEA5B-5C61-4CB9-A48F-27FE2F577531}" destId="{B1DEB908-5DA2-41E2-B45B-3433B6577A6C}" srcOrd="1" destOrd="0" presId="urn:microsoft.com/office/officeart/2005/8/layout/hierarchy5"/>
    <dgm:cxn modelId="{9A5E1FE4-409E-43F6-AA86-71C87D684BB2}" type="presOf" srcId="{1C60542F-A132-4E8A-B4CB-D8E6012A81AE}" destId="{5AEAD1E3-538E-4275-A970-B7D7E5E98CA6}" srcOrd="0" destOrd="0" presId="urn:microsoft.com/office/officeart/2005/8/layout/hierarchy5"/>
    <dgm:cxn modelId="{31BEE137-D7AD-4D6B-8A8B-833FEE36E7DB}" type="presOf" srcId="{DC9BB480-ADB0-43E5-B425-15A9495B3034}" destId="{411C7A90-3761-4B6B-9D93-9EE309B16FE3}" srcOrd="0" destOrd="0" presId="urn:microsoft.com/office/officeart/2005/8/layout/hierarchy5"/>
    <dgm:cxn modelId="{0875120F-313A-458A-B6D4-75DBCEE7676E}" type="presOf" srcId="{E85F36EF-DFEB-4DA6-8171-59057492BBD2}" destId="{F9DA7577-01DD-4743-B3B8-A92D83BE6E05}" srcOrd="1" destOrd="0" presId="urn:microsoft.com/office/officeart/2005/8/layout/hierarchy5"/>
    <dgm:cxn modelId="{2DF57D55-D04D-4B53-B796-DBCA3517DD89}" type="presOf" srcId="{27BACD54-3CFF-455F-BDC9-5CBAF1B75C3D}" destId="{68AE0F03-1274-4310-A1CF-BC9138F59821}" srcOrd="0" destOrd="0" presId="urn:microsoft.com/office/officeart/2005/8/layout/hierarchy5"/>
    <dgm:cxn modelId="{C9125D3A-82DB-4227-B408-CDD2F141B60C}" type="presOf" srcId="{3370FA33-C7D2-47A5-ACBB-E0A1D9E5B590}" destId="{4D6C861C-D63E-4815-9E52-62252BF78FBF}" srcOrd="0" destOrd="0" presId="urn:microsoft.com/office/officeart/2005/8/layout/hierarchy5"/>
    <dgm:cxn modelId="{76D71584-6301-44CA-8DBA-0B3A0AA15A2C}" type="presOf" srcId="{362DB4D6-3F98-45B3-AEBE-4EAC4C7E26DF}" destId="{F5AC4496-ECAB-414A-AE40-77771D31EE3B}" srcOrd="0" destOrd="0" presId="urn:microsoft.com/office/officeart/2005/8/layout/hierarchy5"/>
    <dgm:cxn modelId="{16129F98-A142-429E-8433-2B4846CC484D}" type="presOf" srcId="{F87D993F-74CA-4B3C-9909-B624B3C7BED9}" destId="{F05182FE-E159-4066-84E2-D6DDC1F45B37}" srcOrd="1" destOrd="0" presId="urn:microsoft.com/office/officeart/2005/8/layout/hierarchy5"/>
    <dgm:cxn modelId="{B0309D8D-66B2-4143-B2AB-CAAAABCBD520}" type="presOf" srcId="{C68E5474-FD1B-4394-9BAF-B51CC87CF91E}" destId="{6272D98E-05DF-45C4-82C9-F2F9CB9425E4}" srcOrd="0" destOrd="0" presId="urn:microsoft.com/office/officeart/2005/8/layout/hierarchy5"/>
    <dgm:cxn modelId="{ACCFEECE-ABF2-4295-B05A-81F9CBB6208F}" type="presOf" srcId="{FF9E5AC3-E002-4C0A-A594-DDAD9A7D6B25}" destId="{BB033A95-E023-4D7F-AE88-1207B7BA0BD0}" srcOrd="0" destOrd="0" presId="urn:microsoft.com/office/officeart/2005/8/layout/hierarchy5"/>
    <dgm:cxn modelId="{3D1A66D5-9172-4587-A620-26581B2E8740}" srcId="{6D15290D-9B48-49C9-82CA-4D56C55CF06E}" destId="{B6E43038-F711-4FF4-B260-7CF699C9E727}" srcOrd="0" destOrd="0" parTransId="{1C60542F-A132-4E8A-B4CB-D8E6012A81AE}" sibTransId="{42303C9B-EAFB-451B-AAB0-B2E4E9A5E545}"/>
    <dgm:cxn modelId="{12012EC3-0B5F-449D-8AE2-93305A441C6C}" type="presOf" srcId="{91940235-CD88-4BCB-80B1-C53C5ED86223}" destId="{BE11CF1A-99A8-421B-8BE5-04F0813E72CA}" srcOrd="0" destOrd="0" presId="urn:microsoft.com/office/officeart/2005/8/layout/hierarchy5"/>
    <dgm:cxn modelId="{C9282BC3-DDB4-4350-9730-3B1D12114B30}" type="presOf" srcId="{9DBAEA5B-5C61-4CB9-A48F-27FE2F577531}" destId="{6D6D5FE6-ED6E-4D47-9B1E-C172E74A4A21}" srcOrd="0" destOrd="0" presId="urn:microsoft.com/office/officeart/2005/8/layout/hierarchy5"/>
    <dgm:cxn modelId="{84AD5F14-AF74-4479-9B40-985F65754229}" srcId="{3370FA33-C7D2-47A5-ACBB-E0A1D9E5B590}" destId="{6D15290D-9B48-49C9-82CA-4D56C55CF06E}" srcOrd="0" destOrd="0" parTransId="{2E807A8E-8E0E-42E9-BADD-36B20DDFCC88}" sibTransId="{C284CB6D-B08C-4F5F-916F-04212316C672}"/>
    <dgm:cxn modelId="{7E488848-26F5-452E-8663-4431939DD09F}" srcId="{B6E43038-F711-4FF4-B260-7CF699C9E727}" destId="{FF9E5AC3-E002-4C0A-A594-DDAD9A7D6B25}" srcOrd="1" destOrd="0" parTransId="{91940235-CD88-4BCB-80B1-C53C5ED86223}" sibTransId="{42CEE9CF-3202-49E0-AF2B-10AE26A16A32}"/>
    <dgm:cxn modelId="{85FA4397-45C2-4127-9D78-322A71E97881}" srcId="{DD75339A-E2E5-4E34-BB60-45FE2A8E833E}" destId="{27BACD54-3CFF-455F-BDC9-5CBAF1B75C3D}" srcOrd="1" destOrd="0" parTransId="{F87D993F-74CA-4B3C-9909-B624B3C7BED9}" sibTransId="{D3D49467-DF84-4BF9-A3B1-6649A4EDBE00}"/>
    <dgm:cxn modelId="{439C37D1-C735-4FA1-B9A2-DFE4AD783FF1}" type="presOf" srcId="{BA80E05F-659C-4F9D-9B8B-A623F631C952}" destId="{8AEE6F23-F4FB-4A03-B316-EA6DF2FDE4F8}" srcOrd="0" destOrd="0" presId="urn:microsoft.com/office/officeart/2005/8/layout/hierarchy5"/>
    <dgm:cxn modelId="{83CC524C-4677-4CE6-958E-466A5087124A}" type="presOf" srcId="{163C5A53-5C6F-4F5B-91BD-0D38E0345ADD}" destId="{3FB9CCAC-E370-4A0B-B1CF-1BD4D0AD0EDC}" srcOrd="0" destOrd="0" presId="urn:microsoft.com/office/officeart/2005/8/layout/hierarchy5"/>
    <dgm:cxn modelId="{129E207F-70A3-4375-8921-F2A9E790AE86}" type="presOf" srcId="{1C60542F-A132-4E8A-B4CB-D8E6012A81AE}" destId="{0C56FE50-5FF4-4527-8850-9BB0D503CABF}" srcOrd="1" destOrd="0" presId="urn:microsoft.com/office/officeart/2005/8/layout/hierarchy5"/>
    <dgm:cxn modelId="{9211FFA5-95F0-4FA0-AC3E-0BC72297F415}" type="presOf" srcId="{6D15290D-9B48-49C9-82CA-4D56C55CF06E}" destId="{BA2315C6-E98D-4CA8-8B70-5F8A0FA35DE5}" srcOrd="0" destOrd="0" presId="urn:microsoft.com/office/officeart/2005/8/layout/hierarchy5"/>
    <dgm:cxn modelId="{60FF7396-36B5-40C4-9AED-65F1A141DA93}" srcId="{B6E43038-F711-4FF4-B260-7CF699C9E727}" destId="{362DB4D6-3F98-45B3-AEBE-4EAC4C7E26DF}" srcOrd="0" destOrd="0" parTransId="{DC9BB480-ADB0-43E5-B425-15A9495B3034}" sibTransId="{603CE222-9A1D-4CCE-8EBB-4D8FFF6B1DAB}"/>
    <dgm:cxn modelId="{1442181B-60A5-42E0-AAD4-4429FEE75A05}" type="presOf" srcId="{163C5A53-5C6F-4F5B-91BD-0D38E0345ADD}" destId="{051CD193-D711-412D-99D6-A0D912634D53}" srcOrd="1" destOrd="0" presId="urn:microsoft.com/office/officeart/2005/8/layout/hierarchy5"/>
    <dgm:cxn modelId="{094ABEC4-61EE-415F-BD6D-75C677652C01}" type="presParOf" srcId="{4D6C861C-D63E-4815-9E52-62252BF78FBF}" destId="{8D347BBE-F54F-4CC0-9263-D101F9E9CEAA}" srcOrd="0" destOrd="0" presId="urn:microsoft.com/office/officeart/2005/8/layout/hierarchy5"/>
    <dgm:cxn modelId="{1C2D8BC6-DF43-47EA-B2E5-93813CB33528}" type="presParOf" srcId="{8D347BBE-F54F-4CC0-9263-D101F9E9CEAA}" destId="{864F218A-0534-439F-83B3-FC1EB03BB39B}" srcOrd="0" destOrd="0" presId="urn:microsoft.com/office/officeart/2005/8/layout/hierarchy5"/>
    <dgm:cxn modelId="{FAA3FDB8-88F5-4F9E-818E-7EE89CF9B620}" type="presParOf" srcId="{864F218A-0534-439F-83B3-FC1EB03BB39B}" destId="{BC20E02B-08F3-4BF4-8F02-97AFA957CA5D}" srcOrd="0" destOrd="0" presId="urn:microsoft.com/office/officeart/2005/8/layout/hierarchy5"/>
    <dgm:cxn modelId="{81850625-0148-4F50-9F43-3EA4EA7FAF97}" type="presParOf" srcId="{BC20E02B-08F3-4BF4-8F02-97AFA957CA5D}" destId="{BA2315C6-E98D-4CA8-8B70-5F8A0FA35DE5}" srcOrd="0" destOrd="0" presId="urn:microsoft.com/office/officeart/2005/8/layout/hierarchy5"/>
    <dgm:cxn modelId="{450BBB4C-DE1E-4184-8345-F908140EA01E}" type="presParOf" srcId="{BC20E02B-08F3-4BF4-8F02-97AFA957CA5D}" destId="{1073F8B0-65CA-40F5-AAE5-8A8C2C7A9163}" srcOrd="1" destOrd="0" presId="urn:microsoft.com/office/officeart/2005/8/layout/hierarchy5"/>
    <dgm:cxn modelId="{8D530AB2-727F-4137-BA36-F21EC2A6296D}" type="presParOf" srcId="{1073F8B0-65CA-40F5-AAE5-8A8C2C7A9163}" destId="{5AEAD1E3-538E-4275-A970-B7D7E5E98CA6}" srcOrd="0" destOrd="0" presId="urn:microsoft.com/office/officeart/2005/8/layout/hierarchy5"/>
    <dgm:cxn modelId="{A5F35F5E-81FC-4163-9DC1-314A74C43604}" type="presParOf" srcId="{5AEAD1E3-538E-4275-A970-B7D7E5E98CA6}" destId="{0C56FE50-5FF4-4527-8850-9BB0D503CABF}" srcOrd="0" destOrd="0" presId="urn:microsoft.com/office/officeart/2005/8/layout/hierarchy5"/>
    <dgm:cxn modelId="{D670AAB9-1A19-4BB6-ACE6-F4505300CCE9}" type="presParOf" srcId="{1073F8B0-65CA-40F5-AAE5-8A8C2C7A9163}" destId="{EE01B25A-A2D7-40A9-8490-8D6B2FB150CA}" srcOrd="1" destOrd="0" presId="urn:microsoft.com/office/officeart/2005/8/layout/hierarchy5"/>
    <dgm:cxn modelId="{520085A6-696C-41BC-AEE0-F43EF788C8FB}" type="presParOf" srcId="{EE01B25A-A2D7-40A9-8490-8D6B2FB150CA}" destId="{B3DC2EA4-DB38-4876-B144-AC131AB239FD}" srcOrd="0" destOrd="0" presId="urn:microsoft.com/office/officeart/2005/8/layout/hierarchy5"/>
    <dgm:cxn modelId="{2FDC543A-3B8E-462E-A30F-491B267A1504}" type="presParOf" srcId="{EE01B25A-A2D7-40A9-8490-8D6B2FB150CA}" destId="{C572C99D-8205-4327-8C2F-DC8D289608AA}" srcOrd="1" destOrd="0" presId="urn:microsoft.com/office/officeart/2005/8/layout/hierarchy5"/>
    <dgm:cxn modelId="{B0A05CA1-F984-45F5-91BE-FD72B9A0B6DF}" type="presParOf" srcId="{C572C99D-8205-4327-8C2F-DC8D289608AA}" destId="{411C7A90-3761-4B6B-9D93-9EE309B16FE3}" srcOrd="0" destOrd="0" presId="urn:microsoft.com/office/officeart/2005/8/layout/hierarchy5"/>
    <dgm:cxn modelId="{903B5680-A177-424F-8AFF-C987D875B8E2}" type="presParOf" srcId="{411C7A90-3761-4B6B-9D93-9EE309B16FE3}" destId="{61D70AE4-FC61-4212-96EE-8D68D609484D}" srcOrd="0" destOrd="0" presId="urn:microsoft.com/office/officeart/2005/8/layout/hierarchy5"/>
    <dgm:cxn modelId="{CDF12434-271C-4B95-A602-B6342B797D63}" type="presParOf" srcId="{C572C99D-8205-4327-8C2F-DC8D289608AA}" destId="{0C3E89FE-EA7A-4656-B362-0B8C2EB891FB}" srcOrd="1" destOrd="0" presId="urn:microsoft.com/office/officeart/2005/8/layout/hierarchy5"/>
    <dgm:cxn modelId="{F3BEE08B-647F-498E-8CD5-1CD2A80C2E8A}" type="presParOf" srcId="{0C3E89FE-EA7A-4656-B362-0B8C2EB891FB}" destId="{F5AC4496-ECAB-414A-AE40-77771D31EE3B}" srcOrd="0" destOrd="0" presId="urn:microsoft.com/office/officeart/2005/8/layout/hierarchy5"/>
    <dgm:cxn modelId="{4005284E-6543-45F1-992F-3892B380CE23}" type="presParOf" srcId="{0C3E89FE-EA7A-4656-B362-0B8C2EB891FB}" destId="{2E260ACA-E2F4-4F8C-94B0-B8F7D88C7B4C}" srcOrd="1" destOrd="0" presId="urn:microsoft.com/office/officeart/2005/8/layout/hierarchy5"/>
    <dgm:cxn modelId="{479E930D-EB58-4F43-B8B9-7B449E6BFE85}" type="presParOf" srcId="{C572C99D-8205-4327-8C2F-DC8D289608AA}" destId="{BE11CF1A-99A8-421B-8BE5-04F0813E72CA}" srcOrd="2" destOrd="0" presId="urn:microsoft.com/office/officeart/2005/8/layout/hierarchy5"/>
    <dgm:cxn modelId="{F3B514C6-17CB-45F0-A6B9-001D3EA898D6}" type="presParOf" srcId="{BE11CF1A-99A8-421B-8BE5-04F0813E72CA}" destId="{D978E853-662D-44E2-A853-D56690952C47}" srcOrd="0" destOrd="0" presId="urn:microsoft.com/office/officeart/2005/8/layout/hierarchy5"/>
    <dgm:cxn modelId="{6D582ECC-A238-479F-981C-5CBF975D4C55}" type="presParOf" srcId="{C572C99D-8205-4327-8C2F-DC8D289608AA}" destId="{5EF36AA3-44EC-4978-A6BE-EB1CA62EB60E}" srcOrd="3" destOrd="0" presId="urn:microsoft.com/office/officeart/2005/8/layout/hierarchy5"/>
    <dgm:cxn modelId="{8E5E2ADC-A9F7-4CB7-8FD6-C6377AC98106}" type="presParOf" srcId="{5EF36AA3-44EC-4978-A6BE-EB1CA62EB60E}" destId="{BB033A95-E023-4D7F-AE88-1207B7BA0BD0}" srcOrd="0" destOrd="0" presId="urn:microsoft.com/office/officeart/2005/8/layout/hierarchy5"/>
    <dgm:cxn modelId="{27BDD6E3-F118-46EF-8AAF-4B3D12449B4B}" type="presParOf" srcId="{5EF36AA3-44EC-4978-A6BE-EB1CA62EB60E}" destId="{2ABE1D92-CD35-4DAA-987F-C3EDE2259799}" srcOrd="1" destOrd="0" presId="urn:microsoft.com/office/officeart/2005/8/layout/hierarchy5"/>
    <dgm:cxn modelId="{706C751D-E184-42B5-BCC3-05544497C69E}" type="presParOf" srcId="{C572C99D-8205-4327-8C2F-DC8D289608AA}" destId="{5874D7C2-9ED0-4306-9FCE-E560F871E76A}" srcOrd="4" destOrd="0" presId="urn:microsoft.com/office/officeart/2005/8/layout/hierarchy5"/>
    <dgm:cxn modelId="{73781E67-2982-403F-BAFC-0E3D60593B4C}" type="presParOf" srcId="{5874D7C2-9ED0-4306-9FCE-E560F871E76A}" destId="{F9DA7577-01DD-4743-B3B8-A92D83BE6E05}" srcOrd="0" destOrd="0" presId="urn:microsoft.com/office/officeart/2005/8/layout/hierarchy5"/>
    <dgm:cxn modelId="{D8C0FE19-0A53-46ED-BD9C-3E9324801AC6}" type="presParOf" srcId="{C572C99D-8205-4327-8C2F-DC8D289608AA}" destId="{559B6ADA-1053-428F-B9FB-FCF3C6FDDACE}" srcOrd="5" destOrd="0" presId="urn:microsoft.com/office/officeart/2005/8/layout/hierarchy5"/>
    <dgm:cxn modelId="{DDD2FE11-2578-4DAE-BA82-7E29FB55BF81}" type="presParOf" srcId="{559B6ADA-1053-428F-B9FB-FCF3C6FDDACE}" destId="{8AEE6F23-F4FB-4A03-B316-EA6DF2FDE4F8}" srcOrd="0" destOrd="0" presId="urn:microsoft.com/office/officeart/2005/8/layout/hierarchy5"/>
    <dgm:cxn modelId="{B0592C0F-D9F2-4636-B9EC-CFCE929A2B54}" type="presParOf" srcId="{559B6ADA-1053-428F-B9FB-FCF3C6FDDACE}" destId="{6583CC7B-F9BC-4C09-A16D-5FABED0C929A}" srcOrd="1" destOrd="0" presId="urn:microsoft.com/office/officeart/2005/8/layout/hierarchy5"/>
    <dgm:cxn modelId="{F0360D9D-44BE-4387-89CE-E0E65C66283C}" type="presParOf" srcId="{1073F8B0-65CA-40F5-AAE5-8A8C2C7A9163}" destId="{6D6D5FE6-ED6E-4D47-9B1E-C172E74A4A21}" srcOrd="2" destOrd="0" presId="urn:microsoft.com/office/officeart/2005/8/layout/hierarchy5"/>
    <dgm:cxn modelId="{0715CD1B-B193-4275-9E74-208E4531D4AE}" type="presParOf" srcId="{6D6D5FE6-ED6E-4D47-9B1E-C172E74A4A21}" destId="{B1DEB908-5DA2-41E2-B45B-3433B6577A6C}" srcOrd="0" destOrd="0" presId="urn:microsoft.com/office/officeart/2005/8/layout/hierarchy5"/>
    <dgm:cxn modelId="{DA371115-6D2A-4257-99B9-B62EA57BC505}" type="presParOf" srcId="{1073F8B0-65CA-40F5-AAE5-8A8C2C7A9163}" destId="{A63839C6-1236-460E-BB98-A0961254CE29}" srcOrd="3" destOrd="0" presId="urn:microsoft.com/office/officeart/2005/8/layout/hierarchy5"/>
    <dgm:cxn modelId="{5A4002E6-7535-45EC-81B6-607B06C0B3B8}" type="presParOf" srcId="{A63839C6-1236-460E-BB98-A0961254CE29}" destId="{FAD67A2C-903E-4EBC-8B0B-AB0665ACD7D6}" srcOrd="0" destOrd="0" presId="urn:microsoft.com/office/officeart/2005/8/layout/hierarchy5"/>
    <dgm:cxn modelId="{E1275584-745B-4457-A9ED-66663500CB2B}" type="presParOf" srcId="{A63839C6-1236-460E-BB98-A0961254CE29}" destId="{7E1051FF-7D71-46DB-A09C-2D80E3104E3A}" srcOrd="1" destOrd="0" presId="urn:microsoft.com/office/officeart/2005/8/layout/hierarchy5"/>
    <dgm:cxn modelId="{20EC2B01-D6D7-4091-A0CF-5F6BD1801F73}" type="presParOf" srcId="{7E1051FF-7D71-46DB-A09C-2D80E3104E3A}" destId="{3FB9CCAC-E370-4A0B-B1CF-1BD4D0AD0EDC}" srcOrd="0" destOrd="0" presId="urn:microsoft.com/office/officeart/2005/8/layout/hierarchy5"/>
    <dgm:cxn modelId="{B0232E1D-3FF2-44D6-B174-8E353D1DED83}" type="presParOf" srcId="{3FB9CCAC-E370-4A0B-B1CF-1BD4D0AD0EDC}" destId="{051CD193-D711-412D-99D6-A0D912634D53}" srcOrd="0" destOrd="0" presId="urn:microsoft.com/office/officeart/2005/8/layout/hierarchy5"/>
    <dgm:cxn modelId="{FECF9E6C-D6A0-48C0-BC21-85FFFA889BE9}" type="presParOf" srcId="{7E1051FF-7D71-46DB-A09C-2D80E3104E3A}" destId="{04A250F5-93C9-4E93-93CD-BAE7CFE5D1CC}" srcOrd="1" destOrd="0" presId="urn:microsoft.com/office/officeart/2005/8/layout/hierarchy5"/>
    <dgm:cxn modelId="{60DEE456-6700-4FE2-BBF2-7630711A0A43}" type="presParOf" srcId="{04A250F5-93C9-4E93-93CD-BAE7CFE5D1CC}" destId="{6272D98E-05DF-45C4-82C9-F2F9CB9425E4}" srcOrd="0" destOrd="0" presId="urn:microsoft.com/office/officeart/2005/8/layout/hierarchy5"/>
    <dgm:cxn modelId="{298FC2C0-0728-4144-AE44-FE72205ADBEE}" type="presParOf" srcId="{04A250F5-93C9-4E93-93CD-BAE7CFE5D1CC}" destId="{2026E9B7-C364-426B-9246-2B98CD4D1DE1}" srcOrd="1" destOrd="0" presId="urn:microsoft.com/office/officeart/2005/8/layout/hierarchy5"/>
    <dgm:cxn modelId="{714372D7-1295-4202-9781-29B3025C8A24}" type="presParOf" srcId="{7E1051FF-7D71-46DB-A09C-2D80E3104E3A}" destId="{2CF41FEF-794E-42B9-B7FD-B8820E9573A3}" srcOrd="2" destOrd="0" presId="urn:microsoft.com/office/officeart/2005/8/layout/hierarchy5"/>
    <dgm:cxn modelId="{66849E16-9AF4-45E0-AB36-E316D93F7060}" type="presParOf" srcId="{2CF41FEF-794E-42B9-B7FD-B8820E9573A3}" destId="{F05182FE-E159-4066-84E2-D6DDC1F45B37}" srcOrd="0" destOrd="0" presId="urn:microsoft.com/office/officeart/2005/8/layout/hierarchy5"/>
    <dgm:cxn modelId="{362AE775-F589-4CEE-B60B-2AFF8CC9D261}" type="presParOf" srcId="{7E1051FF-7D71-46DB-A09C-2D80E3104E3A}" destId="{54249EA2-64D4-4346-8B6D-0D8FE1DAC289}" srcOrd="3" destOrd="0" presId="urn:microsoft.com/office/officeart/2005/8/layout/hierarchy5"/>
    <dgm:cxn modelId="{B6945D2E-015E-4234-9BB3-D63F553FEAE0}" type="presParOf" srcId="{54249EA2-64D4-4346-8B6D-0D8FE1DAC289}" destId="{68AE0F03-1274-4310-A1CF-BC9138F59821}" srcOrd="0" destOrd="0" presId="urn:microsoft.com/office/officeart/2005/8/layout/hierarchy5"/>
    <dgm:cxn modelId="{4E2098EF-20CA-4AF3-80B4-AE137E50C325}" type="presParOf" srcId="{54249EA2-64D4-4346-8B6D-0D8FE1DAC289}" destId="{AF401824-B761-4E9F-9685-C8E86F889887}" srcOrd="1" destOrd="0" presId="urn:microsoft.com/office/officeart/2005/8/layout/hierarchy5"/>
    <dgm:cxn modelId="{682169CE-B154-40F4-9AFF-CD977A06B55D}" type="presParOf" srcId="{4D6C861C-D63E-4815-9E52-62252BF78FBF}" destId="{5A38DC30-71D9-4C1A-89CD-4ED091E9CCB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315C6-E98D-4CA8-8B70-5F8A0FA35DE5}">
      <dsp:nvSpPr>
        <dsp:cNvPr id="0" name=""/>
        <dsp:cNvSpPr/>
      </dsp:nvSpPr>
      <dsp:spPr>
        <a:xfrm>
          <a:off x="239999" y="1806017"/>
          <a:ext cx="1766297" cy="1682901"/>
        </a:xfrm>
        <a:prstGeom prst="roundRect">
          <a:avLst>
            <a:gd name="adj" fmla="val 10000"/>
          </a:avLst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Финансовый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рынок</a:t>
          </a:r>
          <a:endParaRPr lang="ru-RU" sz="1800" kern="1200" dirty="0"/>
        </a:p>
      </dsp:txBody>
      <dsp:txXfrm>
        <a:off x="289289" y="1855307"/>
        <a:ext cx="1667717" cy="1584321"/>
      </dsp:txXfrm>
    </dsp:sp>
    <dsp:sp modelId="{5AEAD1E3-538E-4275-A970-B7D7E5E98CA6}">
      <dsp:nvSpPr>
        <dsp:cNvPr id="0" name=""/>
        <dsp:cNvSpPr/>
      </dsp:nvSpPr>
      <dsp:spPr>
        <a:xfrm rot="18204545">
          <a:off x="1695287" y="2053691"/>
          <a:ext cx="138414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84145" y="1606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2756" y="2035149"/>
        <a:ext cx="69207" cy="69207"/>
      </dsp:txXfrm>
    </dsp:sp>
    <dsp:sp modelId="{B3DC2EA4-DB38-4876-B144-AC131AB239FD}">
      <dsp:nvSpPr>
        <dsp:cNvPr id="0" name=""/>
        <dsp:cNvSpPr/>
      </dsp:nvSpPr>
      <dsp:spPr>
        <a:xfrm>
          <a:off x="2768424" y="816857"/>
          <a:ext cx="1598908" cy="1350362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Денежный рынок</a:t>
          </a:r>
          <a:endParaRPr lang="ru-RU" sz="1800" kern="1200" dirty="0"/>
        </a:p>
      </dsp:txBody>
      <dsp:txXfrm>
        <a:off x="2807975" y="856408"/>
        <a:ext cx="1519806" cy="1271260"/>
      </dsp:txXfrm>
    </dsp:sp>
    <dsp:sp modelId="{411C7A90-3761-4B6B-9D93-9EE309B16FE3}">
      <dsp:nvSpPr>
        <dsp:cNvPr id="0" name=""/>
        <dsp:cNvSpPr/>
      </dsp:nvSpPr>
      <dsp:spPr>
        <a:xfrm rot="19537041">
          <a:off x="4225276" y="1016816"/>
          <a:ext cx="162615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26158" y="1606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97701" y="992224"/>
        <a:ext cx="81307" cy="81307"/>
      </dsp:txXfrm>
    </dsp:sp>
    <dsp:sp modelId="{F5AC4496-ECAB-414A-AE40-77771D31EE3B}">
      <dsp:nvSpPr>
        <dsp:cNvPr id="0" name=""/>
        <dsp:cNvSpPr/>
      </dsp:nvSpPr>
      <dsp:spPr>
        <a:xfrm>
          <a:off x="5709377" y="0"/>
          <a:ext cx="2294875" cy="1147437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Учетный рынок</a:t>
          </a:r>
          <a:endParaRPr lang="ru-RU" sz="1800" kern="1200" dirty="0"/>
        </a:p>
      </dsp:txBody>
      <dsp:txXfrm>
        <a:off x="5742984" y="33607"/>
        <a:ext cx="2227661" cy="1080223"/>
      </dsp:txXfrm>
    </dsp:sp>
    <dsp:sp modelId="{BE11CF1A-99A8-421B-8BE5-04F0813E72CA}">
      <dsp:nvSpPr>
        <dsp:cNvPr id="0" name=""/>
        <dsp:cNvSpPr/>
      </dsp:nvSpPr>
      <dsp:spPr>
        <a:xfrm rot="746486">
          <a:off x="4351196" y="1624018"/>
          <a:ext cx="137431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74316" y="1606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03997" y="1605722"/>
        <a:ext cx="68715" cy="68715"/>
      </dsp:txXfrm>
    </dsp:sp>
    <dsp:sp modelId="{BB033A95-E023-4D7F-AE88-1207B7BA0BD0}">
      <dsp:nvSpPr>
        <dsp:cNvPr id="0" name=""/>
        <dsp:cNvSpPr/>
      </dsp:nvSpPr>
      <dsp:spPr>
        <a:xfrm>
          <a:off x="5709377" y="1214404"/>
          <a:ext cx="2294875" cy="1147437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Межбанковский рынок</a:t>
          </a:r>
          <a:endParaRPr lang="ru-RU" sz="1800" kern="1200" dirty="0"/>
        </a:p>
      </dsp:txBody>
      <dsp:txXfrm>
        <a:off x="5742984" y="1248011"/>
        <a:ext cx="2227661" cy="1080223"/>
      </dsp:txXfrm>
    </dsp:sp>
    <dsp:sp modelId="{5874D7C2-9ED0-4306-9FCE-E560F871E76A}">
      <dsp:nvSpPr>
        <dsp:cNvPr id="0" name=""/>
        <dsp:cNvSpPr/>
      </dsp:nvSpPr>
      <dsp:spPr>
        <a:xfrm rot="3006331">
          <a:off x="3992132" y="2278666"/>
          <a:ext cx="209244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092445" y="1606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986044" y="2242417"/>
        <a:ext cx="104622" cy="104622"/>
      </dsp:txXfrm>
    </dsp:sp>
    <dsp:sp modelId="{8AEE6F23-F4FB-4A03-B316-EA6DF2FDE4F8}">
      <dsp:nvSpPr>
        <dsp:cNvPr id="0" name=""/>
        <dsp:cNvSpPr/>
      </dsp:nvSpPr>
      <dsp:spPr>
        <a:xfrm>
          <a:off x="5709377" y="2523699"/>
          <a:ext cx="2294875" cy="1147437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Валютный рынок</a:t>
          </a:r>
          <a:endParaRPr lang="ru-RU" sz="1800" kern="1200" dirty="0"/>
        </a:p>
      </dsp:txBody>
      <dsp:txXfrm>
        <a:off x="5742984" y="2557306"/>
        <a:ext cx="2227661" cy="1080223"/>
      </dsp:txXfrm>
    </dsp:sp>
    <dsp:sp modelId="{6D6D5FE6-ED6E-4D47-9B1E-C172E74A4A21}">
      <dsp:nvSpPr>
        <dsp:cNvPr id="0" name=""/>
        <dsp:cNvSpPr/>
      </dsp:nvSpPr>
      <dsp:spPr>
        <a:xfrm rot="3940908">
          <a:off x="1462006" y="3474655"/>
          <a:ext cx="185070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50707" y="1606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41092" y="3444449"/>
        <a:ext cx="92535" cy="92535"/>
      </dsp:txXfrm>
    </dsp:sp>
    <dsp:sp modelId="{FAD67A2C-903E-4EBC-8B0B-AB0665ACD7D6}">
      <dsp:nvSpPr>
        <dsp:cNvPr id="0" name=""/>
        <dsp:cNvSpPr/>
      </dsp:nvSpPr>
      <dsp:spPr>
        <a:xfrm>
          <a:off x="2768424" y="3683329"/>
          <a:ext cx="1435192" cy="1301275"/>
        </a:xfrm>
        <a:prstGeom prst="roundRect">
          <a:avLst>
            <a:gd name="adj" fmla="val 10000"/>
          </a:avLst>
        </a:prstGeom>
        <a:solidFill>
          <a:schemeClr val="accent6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Рынок капиталов</a:t>
          </a:r>
          <a:endParaRPr lang="ru-RU" sz="1800" kern="1200" dirty="0"/>
        </a:p>
      </dsp:txBody>
      <dsp:txXfrm>
        <a:off x="2806537" y="3721442"/>
        <a:ext cx="1358966" cy="1225049"/>
      </dsp:txXfrm>
    </dsp:sp>
    <dsp:sp modelId="{3FB9CCAC-E370-4A0B-B1CF-1BD4D0AD0EDC}">
      <dsp:nvSpPr>
        <dsp:cNvPr id="0" name=""/>
        <dsp:cNvSpPr/>
      </dsp:nvSpPr>
      <dsp:spPr>
        <a:xfrm rot="59055">
          <a:off x="4203505" y="4330888"/>
          <a:ext cx="151165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11651" y="1606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21539" y="4309158"/>
        <a:ext cx="75582" cy="75582"/>
      </dsp:txXfrm>
    </dsp:sp>
    <dsp:sp modelId="{6272D98E-05DF-45C4-82C9-F2F9CB9425E4}">
      <dsp:nvSpPr>
        <dsp:cNvPr id="0" name=""/>
        <dsp:cNvSpPr/>
      </dsp:nvSpPr>
      <dsp:spPr>
        <a:xfrm>
          <a:off x="5715045" y="3786214"/>
          <a:ext cx="2294875" cy="11474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Рынок ценных бумаг</a:t>
          </a:r>
          <a:endParaRPr lang="ru-RU" sz="1800" kern="1200" dirty="0"/>
        </a:p>
      </dsp:txBody>
      <dsp:txXfrm>
        <a:off x="5748652" y="3819821"/>
        <a:ext cx="2227661" cy="1080223"/>
      </dsp:txXfrm>
    </dsp:sp>
    <dsp:sp modelId="{2CF41FEF-794E-42B9-B7FD-B8820E9573A3}">
      <dsp:nvSpPr>
        <dsp:cNvPr id="0" name=""/>
        <dsp:cNvSpPr/>
      </dsp:nvSpPr>
      <dsp:spPr>
        <a:xfrm rot="2547928">
          <a:off x="3934890" y="5009551"/>
          <a:ext cx="204888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048881" y="1606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908109" y="4974391"/>
        <a:ext cx="102444" cy="102444"/>
      </dsp:txXfrm>
    </dsp:sp>
    <dsp:sp modelId="{68AE0F03-1274-4310-A1CF-BC9138F59821}">
      <dsp:nvSpPr>
        <dsp:cNvPr id="0" name=""/>
        <dsp:cNvSpPr/>
      </dsp:nvSpPr>
      <dsp:spPr>
        <a:xfrm>
          <a:off x="5715045" y="5143541"/>
          <a:ext cx="2294875" cy="11474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Рынок среднесрочных и долгосрочных банковских кредитов</a:t>
          </a:r>
          <a:endParaRPr lang="ru-RU" sz="1800" kern="1200" dirty="0"/>
        </a:p>
      </dsp:txBody>
      <dsp:txXfrm>
        <a:off x="5748652" y="5177148"/>
        <a:ext cx="2227661" cy="1080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6940F01-8F9E-4334-BF36-BC2462D1632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6940F01-8F9E-4334-BF36-BC2462D1632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940F01-8F9E-4334-BF36-BC2462D1632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940F01-8F9E-4334-BF36-BC2462D1632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6940F01-8F9E-4334-BF36-BC2462D1632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940F01-8F9E-4334-BF36-BC2462D16321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57290" y="428604"/>
            <a:ext cx="6572250" cy="86677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Ценные бумаги</a:t>
            </a:r>
            <a:endParaRPr lang="ru-RU" dirty="0"/>
          </a:p>
        </p:txBody>
      </p:sp>
      <p:pic>
        <p:nvPicPr>
          <p:cNvPr id="17409" name="Picture 1" descr="C:\Users\1\Desktop\Аблигации векселя\vzsar_ru_6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13206"/>
            <a:ext cx="3456384" cy="3014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638330"/>
              </p:ext>
            </p:extLst>
          </p:nvPr>
        </p:nvGraphicFramePr>
        <p:xfrm>
          <a:off x="2237240" y="5157192"/>
          <a:ext cx="438148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Преподаватель истории</a:t>
                      </a:r>
                      <a:r>
                        <a:rPr lang="ru-RU" baseline="0" dirty="0" smtClean="0"/>
                        <a:t>  и обществознания </a:t>
                      </a:r>
                    </a:p>
                    <a:p>
                      <a:pPr algn="ctr"/>
                      <a:r>
                        <a:rPr lang="ru-RU" dirty="0" smtClean="0"/>
                        <a:t>МБОУ «СОШ № 48» г. Владивостока </a:t>
                      </a:r>
                    </a:p>
                    <a:p>
                      <a:pPr algn="ctr"/>
                      <a:r>
                        <a:rPr lang="ru-RU" dirty="0" smtClean="0"/>
                        <a:t>Шабалина</a:t>
                      </a:r>
                      <a:r>
                        <a:rPr lang="ru-RU" baseline="0" dirty="0" smtClean="0"/>
                        <a:t> Светлана Николаевна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50112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Акция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4429156" cy="5072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Акция</a:t>
            </a:r>
            <a:r>
              <a:rPr lang="ru-RU" sz="2400" dirty="0"/>
              <a:t> – это эмиссионная ценная </a:t>
            </a:r>
            <a:r>
              <a:rPr lang="ru-RU" sz="2400" dirty="0" smtClean="0"/>
              <a:t>бумага(</a:t>
            </a:r>
            <a:r>
              <a:rPr lang="ru-RU" sz="2400" dirty="0"/>
              <a:t>ценные бумаги, которые выпускаются обычно крупными сериями в больших </a:t>
            </a:r>
            <a:r>
              <a:rPr lang="ru-RU" sz="2400" dirty="0" smtClean="0"/>
              <a:t>количествах </a:t>
            </a:r>
            <a:r>
              <a:rPr lang="ru-RU" sz="2400" dirty="0"/>
              <a:t>и внутри каждой серии все ценные бумаги абсолютно </a:t>
            </a:r>
            <a:r>
              <a:rPr lang="ru-RU" sz="2400" dirty="0" smtClean="0"/>
              <a:t>идентичны), </a:t>
            </a:r>
            <a:r>
              <a:rPr lang="ru-RU" sz="2400" dirty="0"/>
              <a:t>закрепляющая права её держателя (акционера) на получение части прибыли АО в виде дивидендов, на участие в управлении и на часть </a:t>
            </a:r>
            <a:r>
              <a:rPr lang="ru-RU" sz="2400" dirty="0" smtClean="0"/>
              <a:t>имущества</a:t>
            </a:r>
            <a:r>
              <a:rPr lang="ru-RU" sz="2400" dirty="0"/>
              <a:t>, остающегося после его ликвидации.</a:t>
            </a:r>
          </a:p>
        </p:txBody>
      </p:sp>
      <p:pic>
        <p:nvPicPr>
          <p:cNvPr id="24578" name="Picture 2" descr="C:\Users\1\Desktop\Аблигации векселя\1222265894_cb_33-cus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71612"/>
            <a:ext cx="3833806" cy="5114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/>
              <a:t> </a:t>
            </a:r>
            <a:r>
              <a:rPr lang="ru-RU" sz="3200" b="1" dirty="0"/>
              <a:t>АО выпускает акции в следующих случаях: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928802"/>
            <a:ext cx="8143932" cy="4714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971550" lvl="1" indent="-514350">
              <a:buFont typeface="+mj-lt"/>
              <a:buAutoNum type="arabicPeriod"/>
            </a:pPr>
            <a:r>
              <a:rPr lang="ru-RU" sz="3200" dirty="0" smtClean="0"/>
              <a:t>Создание </a:t>
            </a:r>
            <a:r>
              <a:rPr lang="ru-RU" sz="3200" dirty="0"/>
              <a:t>АО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3200" dirty="0" smtClean="0"/>
              <a:t>Преобразование </a:t>
            </a:r>
            <a:r>
              <a:rPr lang="ru-RU" sz="3200" dirty="0"/>
              <a:t>предприятия или организации в АО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3200" dirty="0" smtClean="0"/>
              <a:t>Слияние </a:t>
            </a:r>
            <a:r>
              <a:rPr lang="ru-RU" sz="3200" dirty="0"/>
              <a:t>двух или нескольких АО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3200" dirty="0" smtClean="0"/>
              <a:t>Мобилизация денежных средств </a:t>
            </a:r>
            <a:r>
              <a:rPr lang="ru-RU" sz="3200" dirty="0"/>
              <a:t>при увеличении существующего уставного капитала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/>
              <a:t> </a:t>
            </a:r>
            <a:r>
              <a:rPr lang="ru-RU" sz="3200" b="1" dirty="0"/>
              <a:t>Акция обладает следующими </a:t>
            </a:r>
            <a:r>
              <a:rPr lang="ru-RU" sz="3200" b="1" dirty="0" smtClean="0"/>
              <a:t>свойствами</a:t>
            </a:r>
            <a:r>
              <a:rPr lang="ru-RU" sz="3200" b="1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928802"/>
            <a:ext cx="8143932" cy="4714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Д</a:t>
            </a:r>
            <a:r>
              <a:rPr lang="ru-RU" sz="2800" dirty="0" smtClean="0"/>
              <a:t>ержатель </a:t>
            </a:r>
            <a:r>
              <a:rPr lang="ru-RU" sz="2800" dirty="0"/>
              <a:t>акции </a:t>
            </a:r>
            <a:r>
              <a:rPr lang="ru-RU" sz="2800" dirty="0" smtClean="0"/>
              <a:t>является </a:t>
            </a:r>
            <a:r>
              <a:rPr lang="ru-RU" sz="2800" dirty="0"/>
              <a:t>совладельцем </a:t>
            </a:r>
            <a:r>
              <a:rPr lang="ru-RU" sz="2800" dirty="0" smtClean="0"/>
              <a:t>АО;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А</a:t>
            </a:r>
            <a:r>
              <a:rPr lang="ru-RU" sz="2800" dirty="0" smtClean="0"/>
              <a:t>кция </a:t>
            </a:r>
            <a:r>
              <a:rPr lang="ru-RU" sz="2800" dirty="0"/>
              <a:t>не имеет срока существования, т.е. права её держателя сохраняются до тех пор, пока </a:t>
            </a:r>
            <a:r>
              <a:rPr lang="ru-RU" sz="2800" dirty="0" smtClean="0"/>
              <a:t>существует АО;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А</a:t>
            </a:r>
            <a:r>
              <a:rPr lang="ru-RU" sz="2800" dirty="0" smtClean="0"/>
              <a:t>кционер </a:t>
            </a:r>
            <a:r>
              <a:rPr lang="ru-RU" sz="2800" dirty="0"/>
              <a:t>не отвечает по обязательствам </a:t>
            </a:r>
            <a:r>
              <a:rPr lang="ru-RU" sz="2800" dirty="0" smtClean="0"/>
              <a:t>АО;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Совместное </a:t>
            </a:r>
            <a:r>
              <a:rPr lang="ru-RU" sz="2800" dirty="0"/>
              <a:t>владение акцией не связано с делением прав между собственниками, т.е. все они выступают как одно </a:t>
            </a:r>
            <a:r>
              <a:rPr lang="ru-RU" sz="2800" dirty="0" smtClean="0"/>
              <a:t>лицо.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85720" y="2285992"/>
            <a:ext cx="8643998" cy="162511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dirty="0" smtClean="0"/>
              <a:t>обыкновенные </a:t>
            </a:r>
          </a:p>
          <a:p>
            <a:pPr lvl="0"/>
            <a:r>
              <a:rPr lang="ru-RU" dirty="0" smtClean="0"/>
              <a:t>2. привилегированные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285720" y="4572008"/>
            <a:ext cx="8643998" cy="18573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Номинальная стоимость размещённых привилегированных акций не должна превышать 25% от уставного капитала общества. </a:t>
            </a:r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 В зависимости от объёма прав</a:t>
            </a:r>
            <a:r>
              <a:rPr lang="ru-RU" sz="2800" b="1" dirty="0" smtClean="0"/>
              <a:t>,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существует 2 </a:t>
            </a:r>
            <a:r>
              <a:rPr lang="ru-RU" sz="2800" b="1" dirty="0" smtClean="0"/>
              <a:t> </a:t>
            </a:r>
            <a:r>
              <a:rPr lang="ru-RU" sz="2800" b="1" dirty="0"/>
              <a:t>вида </a:t>
            </a:r>
            <a:r>
              <a:rPr lang="ru-RU" sz="2800" b="1" dirty="0" smtClean="0"/>
              <a:t>акций: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"/>
          <a:ext cx="9144000" cy="691785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500298"/>
                <a:gridCol w="6643702"/>
              </a:tblGrid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ОБЫКНОВЕННЫЕ</a:t>
                      </a: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 anchor="ctr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ПРИВИЛЕГИРОВАННЫЕ</a:t>
                      </a: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 anchor="ctr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Одинаковый номинал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Одинаковый объём прав (в России)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Одинаковый номинал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Одинаковый объём прав внутри выпуска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Право голоса</a:t>
                      </a:r>
                      <a:endParaRPr lang="ru-RU" sz="18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Право голоса в случае предусмотренном законом и уставом при решении вопросов: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 реорганизации и ликвидации </a:t>
                      </a:r>
                      <a:r>
                        <a:rPr lang="ru-RU" sz="18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общества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 внесение изменений и дополнений в устав </a:t>
                      </a:r>
                      <a:r>
                        <a:rPr lang="ru-RU" sz="18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общества</a:t>
                      </a: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, ограничивающих или изменяющих права акционеров-владельцев привилегированных акций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если на годовом собрании акционеров принимается решение о невыплате или неполной выплате установленных дивидендов.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Дивиденд не определён</a:t>
                      </a:r>
                      <a:endParaRPr lang="ru-RU" sz="18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Фиксированный размер дивиденда: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 твёрдой сумме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 процентах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 ином порядке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Ликвидационная стоимость не определена</a:t>
                      </a:r>
                      <a:endParaRPr lang="ru-RU" sz="18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Определена ликвидационная стоимость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0" y="571480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Привилегированные акции.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85560"/>
          <a:ext cx="9144000" cy="538298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153753"/>
                <a:gridCol w="6990247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РАЗНОВИДНОСТЬ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АКЦИИ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 anchor="ctr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СВОЙСТВА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 anchor="ctr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Кумулятивные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Любые причитающиеся, но не выплаченные дивиденды накапливаются и выплачиваются впоследствии. Кроме того владелец такой акции получает право голоса на тот период, в течение которого он не получает дивиденд. 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Участвующие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Дают право на получение дивидендов сверх объявленной суммы, если дивиденды по обыкновенным акциям превышают дивиденды по привилегированным.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Конвертируемые </a:t>
                      </a:r>
                      <a:endParaRPr lang="ru-RU" sz="18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Могут быть обменены на установленное количество обыкновенных акций и иных типов привилегированных в опр. период. 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 плавающей ставкой дивиденда</a:t>
                      </a:r>
                      <a:endParaRPr lang="ru-RU" sz="18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Ставка дивиденда ориентирована на доходность каких-либо общепризнанных ценных бумаг.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Выкупные (отзывные)</a:t>
                      </a:r>
                      <a:endParaRPr lang="ru-RU" sz="18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Оговаривается право эмитента отозвать акции, т.е. выкупить их по цене с надбавкой к номиналу. Если такое же право закрепляется за инвестором, то они называются возвратными.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0" y="571480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/>
              <a:t>Дивиденд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8715436" cy="5072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 Дивиденд – это доход, который акционер может получить за счёт чистой прибыли текущего года АО, которая распределяется между держателями акций в виде опр. доли их номинальной </a:t>
            </a:r>
            <a:r>
              <a:rPr lang="ru-RU" sz="2400" dirty="0" smtClean="0"/>
              <a:t>стоимости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u="sng" dirty="0"/>
              <a:t>Дивиденд может быть выплачен</a:t>
            </a:r>
            <a:r>
              <a:rPr lang="ru-RU" sz="2400" dirty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/>
              <a:t>деньгами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/>
              <a:t>собственными </a:t>
            </a:r>
            <a:r>
              <a:rPr lang="ru-RU" sz="2400" dirty="0"/>
              <a:t>акциями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/>
              <a:t>имуществом </a:t>
            </a:r>
            <a:r>
              <a:rPr lang="ru-RU" sz="2400" dirty="0"/>
              <a:t>в </a:t>
            </a:r>
            <a:r>
              <a:rPr lang="ru-RU" sz="2400" dirty="0" smtClean="0"/>
              <a:t>рыночной </a:t>
            </a:r>
            <a:r>
              <a:rPr lang="ru-RU" sz="2400" dirty="0"/>
              <a:t>оценке</a:t>
            </a:r>
          </a:p>
          <a:p>
            <a:r>
              <a:rPr lang="ru-RU" sz="2400" u="sng" dirty="0"/>
              <a:t>   Сроки выплаты дивидендов</a:t>
            </a:r>
            <a:r>
              <a:rPr lang="ru-RU" sz="2400" dirty="0"/>
              <a:t>: 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/>
              <a:t>годовые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/>
              <a:t>промежуточные (ежеквартальные или раз в полгода). Размер промежуточных дивидендов не может превышать размер годовых.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1"/>
            <a:ext cx="4429156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фирменное </a:t>
            </a:r>
            <a:r>
              <a:rPr lang="ru-RU" sz="2000" dirty="0"/>
              <a:t>наименование АО и его местонахождение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 наименование </a:t>
            </a:r>
            <a:r>
              <a:rPr lang="ru-RU" sz="2000" dirty="0"/>
              <a:t>ценной бумаги – акция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её порядковый номер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дата выпуска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вид акции – обыкновенная или привилегированная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номинальная стоимость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имя держателя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размер уставного капитала на день выпуска акций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количество выпускаемых акций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срок выплаты дивидендов и их ставка (только для привилегированных акций)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подпись председателя правления АО.</a:t>
            </a:r>
          </a:p>
        </p:txBody>
      </p:sp>
      <p:sp>
        <p:nvSpPr>
          <p:cNvPr id="4" name="Заголовок 9"/>
          <p:cNvSpPr txBox="1">
            <a:spLocks/>
          </p:cNvSpPr>
          <p:nvPr/>
        </p:nvSpPr>
        <p:spPr>
          <a:xfrm>
            <a:off x="0" y="214290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/>
              <a:t>Обязательные реквизиты, которые должна иметь акция:</a:t>
            </a:r>
          </a:p>
        </p:txBody>
      </p:sp>
      <p:pic>
        <p:nvPicPr>
          <p:cNvPr id="5" name="Picture 1" descr="C:\Users\1\Desktop\Аблигации векселя\_tu_doc_sh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411" y="928670"/>
            <a:ext cx="4235375" cy="5572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/>
              <a:t>Облигация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928802"/>
            <a:ext cx="3500462" cy="4714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sz="2000" dirty="0"/>
              <a:t>Облигация – это ценная бумага, удостоверяющая отношения займа между кредитором (её владельцем) и заёмщиком (лицом, выпустившим её).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   Закрепляет право её держателя на получение </a:t>
            </a:r>
            <a:r>
              <a:rPr lang="ru-RU" sz="2000" dirty="0" smtClean="0"/>
              <a:t> </a:t>
            </a:r>
            <a:r>
              <a:rPr lang="ru-RU" sz="2000" dirty="0"/>
              <a:t>в предусмотренный ею срок её номинальной </a:t>
            </a:r>
            <a:r>
              <a:rPr lang="ru-RU" sz="2000" dirty="0" smtClean="0"/>
              <a:t>стоимости </a:t>
            </a:r>
            <a:r>
              <a:rPr lang="ru-RU" sz="2000" dirty="0"/>
              <a:t>и зафиксированного в ней % в этой </a:t>
            </a:r>
            <a:r>
              <a:rPr lang="ru-RU" sz="2000" dirty="0" smtClean="0"/>
              <a:t>стоимости </a:t>
            </a:r>
            <a:r>
              <a:rPr lang="ru-RU" sz="2000" dirty="0"/>
              <a:t>или иного имущественного эквивалента</a:t>
            </a:r>
          </a:p>
        </p:txBody>
      </p:sp>
      <p:pic>
        <p:nvPicPr>
          <p:cNvPr id="29699" name="Picture 3" descr="C:\Users\1\Desktop\Аблигации векселя\t_scan_090120_0005_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3562346" cy="4924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8581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Различия </a:t>
            </a:r>
            <a:r>
              <a:rPr lang="ru-RU" sz="3200" dirty="0"/>
              <a:t>между </a:t>
            </a:r>
            <a:r>
              <a:rPr lang="ru-RU" sz="3200" dirty="0" smtClean="0"/>
              <a:t>акциями и </a:t>
            </a:r>
            <a:r>
              <a:rPr lang="ru-RU" sz="3200" dirty="0"/>
              <a:t>облигациями: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714488"/>
          <a:ext cx="7929618" cy="489502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64809"/>
                <a:gridCol w="3964809"/>
              </a:tblGrid>
              <a:tr h="65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АКЦИЯ</a:t>
                      </a:r>
                      <a:endParaRPr lang="ru-RU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ОБЛИГАЦИЯ</a:t>
                      </a:r>
                      <a:endParaRPr lang="ru-RU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/>
                </a:tc>
              </a:tr>
              <a:tr h="653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Держатель акции – один из собственников компании</a:t>
                      </a:r>
                      <a:endParaRPr lang="ru-RU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Держатель – кредитор компании</a:t>
                      </a:r>
                      <a:endParaRPr lang="ru-RU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/>
                </a:tc>
              </a:tr>
              <a:tr h="1306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Не имеет срока погашения</a:t>
                      </a:r>
                      <a:endParaRPr lang="ru-RU" sz="2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Имеет ограниченный срок обращения по истечении которого гасится</a:t>
                      </a:r>
                      <a:endParaRPr lang="ru-RU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/>
                </a:tc>
              </a:tr>
              <a:tr h="653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Дивиденды выплачиваются после % по облигациям</a:t>
                      </a:r>
                      <a:endParaRPr lang="ru-RU" sz="2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% выплачиваются первыми</a:t>
                      </a:r>
                      <a:endParaRPr lang="ru-RU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/>
                </a:tc>
              </a:tr>
              <a:tr h="1306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Даёт держателю право на участие в управлении компанией</a:t>
                      </a:r>
                      <a:endParaRPr lang="ru-RU" sz="2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Не даёт.</a:t>
                      </a:r>
                      <a:endParaRPr lang="ru-RU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14290"/>
            <a:ext cx="8153400" cy="9906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ФИНАНСОВЫЙ РЫНОК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71472" y="1643050"/>
            <a:ext cx="8102600" cy="46863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Финансовый рынок – это механизм перераспределения капитала между кредиторами и заёмщиками при помощи посредников на основе спроса и предложения на капитал.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 На практике он представляет собой совокупность кредитных организаций, направляющих поток денежных средств от собственников к заёмщикам и обратно.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4295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Виды облигаций</a:t>
            </a:r>
            <a:r>
              <a:rPr lang="ru-RU" sz="3200" dirty="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357298"/>
          <a:ext cx="8643998" cy="543300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928958"/>
                <a:gridCol w="5715040"/>
              </a:tblGrid>
              <a:tr h="321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Классификационный признак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Виды облигаций.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  <a:tr h="32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Эмитент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Гос</a:t>
                      </a:r>
                      <a:r>
                        <a:rPr lang="ru-RU" sz="1600" dirty="0"/>
                        <a:t>., </a:t>
                      </a:r>
                      <a:r>
                        <a:rPr lang="ru-RU" sz="1600" dirty="0" err="1"/>
                        <a:t>муницип</a:t>
                      </a:r>
                      <a:r>
                        <a:rPr lang="ru-RU" sz="1600" dirty="0"/>
                        <a:t>., корпораций, </a:t>
                      </a:r>
                      <a:r>
                        <a:rPr lang="ru-RU" sz="1600" dirty="0" err="1"/>
                        <a:t>иностр</a:t>
                      </a:r>
                      <a:r>
                        <a:rPr lang="ru-RU" sz="1600" dirty="0"/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  <a:tr h="32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Срок займа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Краткосрочные, среднесрочные, долгосрочные, бессрочные.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  <a:tr h="128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Цель облигационного займа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Обычные (привлечение доп. фин. ресурсов, рефинансирование имеющейся у эмитента задолженности), целевые (</a:t>
                      </a:r>
                      <a:r>
                        <a:rPr lang="ru-RU" sz="1600" dirty="0" err="1"/>
                        <a:t>ср-ва</a:t>
                      </a:r>
                      <a:r>
                        <a:rPr lang="ru-RU" sz="1600" dirty="0"/>
                        <a:t> от продажи которых направляются на финансирование конкретных инвестиционных проектов).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  <a:tr h="32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Порядок владения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Именные, на предъявителя.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Способ размещения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Свободно-размещаемые, предполагающие принудительный порядок размещения.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  <a:tr h="128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Способ выплаты купонного дохода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66700" algn="l"/>
                        </a:tabLst>
                      </a:pPr>
                      <a:r>
                        <a:rPr lang="ru-RU" sz="1600" dirty="0"/>
                        <a:t>с фиксированной купонной ставкой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66700" algn="l"/>
                        </a:tabLst>
                      </a:pPr>
                      <a:r>
                        <a:rPr lang="ru-RU" sz="1600" dirty="0"/>
                        <a:t>с плавающей купонной ставкой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66700" algn="l"/>
                        </a:tabLst>
                      </a:pPr>
                      <a:r>
                        <a:rPr lang="ru-RU" sz="1600" dirty="0"/>
                        <a:t>с равномерно возрастающей купонной ставкой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66700" algn="l"/>
                        </a:tabLst>
                      </a:pPr>
                      <a:r>
                        <a:rPr lang="ru-RU" sz="1600" dirty="0"/>
                        <a:t>бескупонные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  <a:tr h="32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Хар-р обращения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Неконвертируемые, конвертируемые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  <a:tr h="32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В зависимости от размещения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Обеспеченные и необеспеченные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714488"/>
            <a:ext cx="3714776" cy="4714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2000" dirty="0"/>
              <a:t>Вексель – это безусловное обязательство уплатить какому то лицу </a:t>
            </a:r>
            <a:r>
              <a:rPr lang="ru-RU" sz="2000" dirty="0" smtClean="0"/>
              <a:t>определенную сумму </a:t>
            </a:r>
            <a:r>
              <a:rPr lang="ru-RU" sz="2000" dirty="0"/>
              <a:t>денег в </a:t>
            </a:r>
            <a:r>
              <a:rPr lang="ru-RU" sz="2000" dirty="0" smtClean="0"/>
              <a:t>определенном </a:t>
            </a:r>
            <a:r>
              <a:rPr lang="ru-RU" sz="2000" dirty="0"/>
              <a:t>месте в </a:t>
            </a:r>
            <a:r>
              <a:rPr lang="ru-RU" sz="2000" dirty="0" smtClean="0"/>
              <a:t>определенный срок</a:t>
            </a:r>
            <a:r>
              <a:rPr lang="ru-RU" sz="2000" dirty="0"/>
              <a:t>.</a:t>
            </a:r>
          </a:p>
          <a:p>
            <a:r>
              <a:rPr lang="ru-RU" sz="2000" dirty="0"/>
              <a:t>   Это абстрактное долговое обязательство, т.е. не зависит ни от каких условий. Вексель – это </a:t>
            </a:r>
            <a:r>
              <a:rPr lang="ru-RU" sz="2000" dirty="0" smtClean="0"/>
              <a:t>денежный </a:t>
            </a:r>
            <a:r>
              <a:rPr lang="ru-RU" sz="2000" dirty="0"/>
              <a:t>документ со строго определённым набором реквизитов. Предметом вексельного обязательства могут быть только деньги.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857224" y="702484"/>
            <a:ext cx="750099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ВЕКСЕЛЬ</a:t>
            </a:r>
            <a:r>
              <a:rPr kumimoji="0" lang="ru-RU" sz="11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1" name="Picture 5" descr="C:\Users\1\Desktop\Аблигации векселя\ntgrf08-8830-73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3388824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7224" y="428604"/>
            <a:ext cx="750099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/>
              <a:t> </a:t>
            </a:r>
            <a:r>
              <a:rPr lang="ru-RU" sz="3200" dirty="0"/>
              <a:t>Особенности векселя: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6"/>
            <a:ext cx="8429684" cy="5214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r>
              <a:rPr lang="ru-RU" sz="2400" dirty="0"/>
              <a:t>документарность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/>
              <a:t>формальность (необходимость его составления в строго оговоренной законом форме)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/>
              <a:t>абстрактность – обязательства по векселю не зависят от обстоятельств его выдачи; обязанное по векселю лицо не может отказаться оплачивать вексель по причине того, что др. лицо не выполнило своих обязательств, связанных с выдачей векселя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/>
              <a:t>безусловность – вексель представляет собой ничем не обусловленное обязательство. В векселе не может содержаться оговорка, ставящая обязанность совершить платёж в зависимости от каких-либо действий векселедержателя или от наступления иных внешних обязательств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0034" y="1911331"/>
            <a:ext cx="8072494" cy="457048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наименование «вексель», включённое в сам текст документа и выраженное на том языке, на котором этот документ составлен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простое и ничем не обусловленное предложение уплатить опр. сумму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наименование того, кто должен уплатить (только для переводного векселя)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указание срока платежа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указание места, в котором должен быть совершён платёж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наименование того, кому или приказу кого платёж должен быть совершён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указание даты и места составления векселя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подпись векселедержателя.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571480"/>
            <a:ext cx="77867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Реквизиты векселя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Переводной вексель – это документ, регулирующий вексельные отношения 3-х сторон: кредитора (трассанта), должника (трассата), получателя платежа (ремитента).</a:t>
            </a:r>
          </a:p>
        </p:txBody>
      </p:sp>
      <p:pic>
        <p:nvPicPr>
          <p:cNvPr id="37892" name="Picture 4" descr="C:\Users\1\Desktop\Аблигации векселя\t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51825"/>
            <a:ext cx="7786710" cy="540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5"/>
            <a:ext cx="4143372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3600" dirty="0"/>
              <a:t>Простой вексель </a:t>
            </a:r>
            <a:r>
              <a:rPr lang="ru-RU" sz="2000" dirty="0"/>
              <a:t>– это обязательство векселедателя самому уплатить опр. сумму векселедержателю, это аналог долговой расписки. Отличие между ними заключается в том, что в случае конфликта кредитор, предъявляющий долговую расписку, обязан сам доказать существование и действительность того основания, в силу которого он расписку приобрёл, векселедержатель же от этой обязанности освобождён в силу абстрактности и безусловности векселя.</a:t>
            </a:r>
          </a:p>
        </p:txBody>
      </p:sp>
      <p:pic>
        <p:nvPicPr>
          <p:cNvPr id="38915" name="Picture 3" descr="C:\Users\1\Desktop\Аблигации векселя\o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6"/>
            <a:ext cx="4374944" cy="6041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8"/>
          <p:cNvGraphicFramePr>
            <a:graphicFrameLocks/>
          </p:cNvGraphicFramePr>
          <p:nvPr/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857224" y="1643050"/>
            <a:ext cx="7572428" cy="48577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Документ, т. е. бумага, на которой </a:t>
            </a:r>
            <a:r>
              <a:rPr lang="ru-RU" dirty="0" err="1" smtClean="0"/>
              <a:t>зафиксированна</a:t>
            </a:r>
            <a:r>
              <a:rPr lang="ru-RU" dirty="0" smtClean="0"/>
              <a:t> определенная информация;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Это бумага, удостоверяющая, что её владелец имеет определенное имущественное право;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Документ, который может называться по-разному, но важно одно, чтобы форма и её название предусмотрены государством в нормативных актах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860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Ценная бумага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2910" y="2832346"/>
            <a:ext cx="7858180" cy="230832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форма капитала, которая может передаваться вместо его самого, обращаться на рынке как товар и приносить доход. Это особая форма существования капитала, суть которого состоит в том, что сам капитал отсутствует, но имеются все права на него, которые и зафиксированы в форме ценной бумаги.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Ценная бумага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28680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Реквизиты ценных бумаг </a:t>
            </a:r>
            <a:r>
              <a:rPr lang="ru-RU" sz="2800" b="1" dirty="0" smtClean="0"/>
              <a:t>(определенный свой набор требований)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928802"/>
            <a:ext cx="7572428" cy="4714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Название ценной бумаги;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Серия ценной бумаги;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Её номер;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Наименование организации, выпустившей ценную бумагу для привлечения финансовых средств;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Наименование держателя ценной бумаги, т.е. того, кто вложил материальные средства в предприятие;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Стоимость ценной бумаги, т. е. доля вложенных средств и другие реквизиты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22265894_cb_33-custom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3357586" cy="4478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3" name="Picture 1" descr="C:\Users\1\Desktop\Аблигации векселя\17513-010312-a74d150ade9810fd6682576a4b266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357562"/>
            <a:ext cx="4143374" cy="3010852"/>
          </a:xfrm>
          <a:prstGeom prst="rect">
            <a:avLst/>
          </a:prstGeom>
          <a:noFill/>
        </p:spPr>
      </p:pic>
      <p:pic>
        <p:nvPicPr>
          <p:cNvPr id="18435" name="Picture 3" descr="C:\Users\1\Desktop\Аблигации векселя\20090810202333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14290"/>
            <a:ext cx="4000528" cy="2844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Функции ценных бумаг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214554"/>
            <a:ext cx="7286676" cy="27146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Гарантийная функция;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Функция передачи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Виды ценных бумаг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928802"/>
            <a:ext cx="7572428" cy="4714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3600" dirty="0" smtClean="0"/>
              <a:t>Акция;</a:t>
            </a:r>
          </a:p>
          <a:p>
            <a:pPr lvl="1">
              <a:buFont typeface="Wingdings" pitchFamily="2" charset="2"/>
              <a:buChar char="Ø"/>
            </a:pPr>
            <a:r>
              <a:rPr lang="ru-RU" sz="3600" dirty="0" smtClean="0"/>
              <a:t>Облигация;</a:t>
            </a:r>
          </a:p>
          <a:p>
            <a:pPr lvl="1">
              <a:buFont typeface="Wingdings" pitchFamily="2" charset="2"/>
              <a:buChar char="Ø"/>
            </a:pPr>
            <a:r>
              <a:rPr lang="ru-RU" sz="3600" dirty="0" smtClean="0"/>
              <a:t>Вексель;</a:t>
            </a:r>
          </a:p>
          <a:p>
            <a:pPr lvl="1">
              <a:buFont typeface="Wingdings" pitchFamily="2" charset="2"/>
              <a:buChar char="Ø"/>
            </a:pPr>
            <a:r>
              <a:rPr lang="ru-RU" sz="3600" dirty="0" smtClean="0"/>
              <a:t>Чек</a:t>
            </a:r>
          </a:p>
          <a:p>
            <a:pPr lvl="1">
              <a:buFont typeface="Wingdings" pitchFamily="2" charset="2"/>
              <a:buChar char="Ø"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341</TotalTime>
  <Words>1311</Words>
  <Application>Microsoft Office PowerPoint</Application>
  <PresentationFormat>Экран (4:3)</PresentationFormat>
  <Paragraphs>163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Обычная</vt:lpstr>
      <vt:lpstr>Ценные бумаги</vt:lpstr>
      <vt:lpstr>ФИНАНСОВЫЙ РЫНОК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зависимости от объёма прав,  существует 2  вида акций: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Учитель</cp:lastModifiedBy>
  <cp:revision>32</cp:revision>
  <dcterms:created xsi:type="dcterms:W3CDTF">2010-04-15T09:25:24Z</dcterms:created>
  <dcterms:modified xsi:type="dcterms:W3CDTF">2012-12-07T02:20:51Z</dcterms:modified>
</cp:coreProperties>
</file>