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12.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slideMasters/slideMaster7.xml" ContentType="application/vnd.openxmlformats-officedocument.presentationml.slideMaster+xml"/>
  <Override PartName="/ppt/tags/tag13.xml" ContentType="application/vnd.openxmlformats-officedocument.presentationml.tags+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ags/tag11.xml" ContentType="application/vnd.openxmlformats-officedocument.presentationml.tags+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14.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 id="2147483828" r:id="rId3"/>
    <p:sldMasterId id="2147483889" r:id="rId4"/>
    <p:sldMasterId id="2147483903" r:id="rId5"/>
    <p:sldMasterId id="2147483905" r:id="rId6"/>
    <p:sldMasterId id="2147483917" r:id="rId7"/>
  </p:sldMasterIdLst>
  <p:notesMasterIdLst>
    <p:notesMasterId r:id="rId35"/>
  </p:notesMasterIdLst>
  <p:sldIdLst>
    <p:sldId id="256" r:id="rId8"/>
    <p:sldId id="260" r:id="rId9"/>
    <p:sldId id="257" r:id="rId10"/>
    <p:sldId id="258" r:id="rId11"/>
    <p:sldId id="263" r:id="rId12"/>
    <p:sldId id="261" r:id="rId13"/>
    <p:sldId id="264" r:id="rId14"/>
    <p:sldId id="265" r:id="rId15"/>
    <p:sldId id="266" r:id="rId16"/>
    <p:sldId id="267" r:id="rId17"/>
    <p:sldId id="268" r:id="rId18"/>
    <p:sldId id="269" r:id="rId19"/>
    <p:sldId id="275" r:id="rId20"/>
    <p:sldId id="282" r:id="rId21"/>
    <p:sldId id="270" r:id="rId22"/>
    <p:sldId id="271" r:id="rId23"/>
    <p:sldId id="283" r:id="rId24"/>
    <p:sldId id="272" r:id="rId25"/>
    <p:sldId id="273" r:id="rId26"/>
    <p:sldId id="274" r:id="rId27"/>
    <p:sldId id="278" r:id="rId28"/>
    <p:sldId id="276" r:id="rId29"/>
    <p:sldId id="277" r:id="rId30"/>
    <p:sldId id="279" r:id="rId31"/>
    <p:sldId id="280" r:id="rId32"/>
    <p:sldId id="281" r:id="rId33"/>
    <p:sldId id="262"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F3507E-1BB8-41DE-918E-EA066D004D4D}" type="datetimeFigureOut">
              <a:rPr lang="ru-RU" smtClean="0"/>
              <a:pPr/>
              <a:t>04.02.2013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C4A474-600C-4A66-8513-94829D9727E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BC4A474-600C-4A66-8513-94829D9727E1}"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xml"/><Relationship Id="rId1" Type="http://schemas.openxmlformats.org/officeDocument/2006/relationships/tags" Target="../tags/tag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xml"/><Relationship Id="rId1" Type="http://schemas.openxmlformats.org/officeDocument/2006/relationships/tags" Target="../tags/tag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ru-RU" smtClean="0"/>
              <a:t>Образец заголовка</a:t>
            </a:r>
            <a:endParaRPr lang="en-US"/>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20484" name="Rectangle 4"/>
          <p:cNvSpPr>
            <a:spLocks noGrp="1" noChangeArrowheads="1"/>
          </p:cNvSpPr>
          <p:nvPr>
            <p:ph type="dt" sz="half" idx="2"/>
          </p:nvPr>
        </p:nvSpPr>
        <p:spPr/>
        <p:txBody>
          <a:bodyPr/>
          <a:lstStyle>
            <a:lvl1pPr>
              <a:defRPr/>
            </a:lvl1pPr>
          </a:lstStyle>
          <a:p>
            <a:fld id="{4EA77D82-4B40-4B68-BD74-95CDA8E560F0}" type="datetimeFigureOut">
              <a:rPr lang="ru-RU" smtClean="0"/>
              <a:pPr/>
              <a:t>04.02.2013</a:t>
            </a:fld>
            <a:endParaRPr lang="ru-RU"/>
          </a:p>
        </p:txBody>
      </p:sp>
      <p:sp>
        <p:nvSpPr>
          <p:cNvPr id="20485" name="Rectangle 5"/>
          <p:cNvSpPr>
            <a:spLocks noGrp="1" noChangeArrowheads="1"/>
          </p:cNvSpPr>
          <p:nvPr>
            <p:ph type="ftr" sz="quarter" idx="3"/>
          </p:nvPr>
        </p:nvSpPr>
        <p:spPr/>
        <p:txBody>
          <a:bodyPr/>
          <a:lstStyle>
            <a:lvl1pPr>
              <a:defRPr/>
            </a:lvl1pPr>
          </a:lstStyle>
          <a:p>
            <a:endParaRPr lang="ru-RU"/>
          </a:p>
        </p:txBody>
      </p:sp>
      <p:sp>
        <p:nvSpPr>
          <p:cNvPr id="20486" name="Rectangle 6"/>
          <p:cNvSpPr>
            <a:spLocks noGrp="1" noChangeArrowheads="1"/>
          </p:cNvSpPr>
          <p:nvPr>
            <p:ph type="sldNum" sz="quarter" idx="4"/>
          </p:nvPr>
        </p:nvSpPr>
        <p:spPr/>
        <p:txBody>
          <a:bodyPr/>
          <a:lstStyle>
            <a:lvl1pPr>
              <a:defRPr/>
            </a:lvl1pPr>
          </a:lstStyle>
          <a:p>
            <a:fld id="{8424AFBA-99A3-414A-88B3-0FCB1C57F4DC}" type="slidenum">
              <a:rPr lang="ru-RU" smtClean="0"/>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48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advAuto="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ru-RU"/>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ru-RU" smtClean="0"/>
              <a:t>Образец заголовка</a:t>
            </a:r>
            <a:endParaRPr lang="en-US"/>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27653" name="Rectangle 5"/>
          <p:cNvSpPr>
            <a:spLocks noGrp="1" noChangeArrowheads="1"/>
          </p:cNvSpPr>
          <p:nvPr>
            <p:ph type="dt" sz="half" idx="2"/>
          </p:nvPr>
        </p:nvSpPr>
        <p:spPr/>
        <p:txBody>
          <a:bodyPr/>
          <a:lstStyle>
            <a:lvl1pPr>
              <a:defRPr/>
            </a:lvl1pPr>
          </a:lstStyle>
          <a:p>
            <a:endParaRPr lang="en-US"/>
          </a:p>
        </p:txBody>
      </p:sp>
      <p:sp>
        <p:nvSpPr>
          <p:cNvPr id="27654" name="Rectangle 6"/>
          <p:cNvSpPr>
            <a:spLocks noGrp="1" noChangeArrowheads="1"/>
          </p:cNvSpPr>
          <p:nvPr>
            <p:ph type="ftr" sz="quarter" idx="3"/>
          </p:nvPr>
        </p:nvSpPr>
        <p:spPr/>
        <p:txBody>
          <a:bodyPr/>
          <a:lstStyle>
            <a:lvl1pPr>
              <a:defRPr/>
            </a:lvl1pPr>
          </a:lstStyle>
          <a:p>
            <a:endParaRPr lang="en-US"/>
          </a:p>
        </p:txBody>
      </p:sp>
      <p:sp>
        <p:nvSpPr>
          <p:cNvPr id="27655" name="Rectangle 7"/>
          <p:cNvSpPr>
            <a:spLocks noGrp="1" noChangeArrowheads="1"/>
          </p:cNvSpPr>
          <p:nvPr>
            <p:ph type="sldNum" sz="quarter" idx="4"/>
          </p:nvPr>
        </p:nvSpPr>
        <p:spPr/>
        <p:txBody>
          <a:bodyPr/>
          <a:lstStyle>
            <a:lvl1pPr>
              <a:defRPr/>
            </a:lvl1pPr>
          </a:lstStyle>
          <a:p>
            <a:fld id="{D7175593-8B21-41C6-8C89-2B861826472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9B96997-1358-4304-A53B-0B42BE0159E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6E7F7B9-74F0-4610-98E3-E1F80FC15AD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6E4B881-B7A2-49F3-B1A7-D0AA355CB8C0}"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84BE8161-A80B-4517-BE50-5F9EC1A5026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029B78DB-B14E-4034-994A-05A7A73C34E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2EBF82CB-E8F5-4759-946A-FF76C1929CB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260611E-C982-4184-8F80-8878D4EB550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B12A529-F0C3-462F-BB00-A67BCCAF7940}"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E6ABF02-35B5-4EF1-A193-4F4E982BBE6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D30EDB3-5FD8-4A09-911F-31476DE26613}"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43200" y="1752600"/>
            <a:ext cx="5486400" cy="838200"/>
          </a:xfrm>
        </p:spPr>
        <p:txBody>
          <a:bodyPr/>
          <a:lstStyle>
            <a:lvl1pPr>
              <a:defRPr/>
            </a:lvl1pPr>
          </a:lstStyle>
          <a:p>
            <a:r>
              <a:rPr lang="ru-RU" smtClean="0"/>
              <a:t>Образец заголовка</a:t>
            </a:r>
            <a:endParaRPr lang="ru-RU"/>
          </a:p>
        </p:txBody>
      </p:sp>
      <p:sp>
        <p:nvSpPr>
          <p:cNvPr id="3075"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ru-RU" smtClean="0"/>
              <a:t>Образец подзаголовка</a:t>
            </a:r>
            <a:endParaRPr lang="ru-RU"/>
          </a:p>
        </p:txBody>
      </p:sp>
      <p:sp>
        <p:nvSpPr>
          <p:cNvPr id="3076" name="Rectangle 4"/>
          <p:cNvSpPr>
            <a:spLocks noGrp="1" noChangeArrowheads="1"/>
          </p:cNvSpPr>
          <p:nvPr>
            <p:ph type="dt" sz="half" idx="2"/>
          </p:nvPr>
        </p:nvSpPr>
        <p:spPr/>
        <p:txBody>
          <a:bodyPr/>
          <a:lstStyle>
            <a:lvl1pPr>
              <a:defRPr/>
            </a:lvl1pPr>
          </a:lstStyle>
          <a:p>
            <a:fld id="{4EA77D82-4B40-4B68-BD74-95CDA8E560F0}" type="datetimeFigureOut">
              <a:rPr lang="ru-RU" smtClean="0"/>
              <a:pPr/>
              <a:t>04.02.2013</a:t>
            </a:fld>
            <a:endParaRPr lang="ru-RU"/>
          </a:p>
        </p:txBody>
      </p:sp>
      <p:sp>
        <p:nvSpPr>
          <p:cNvPr id="3077" name="Rectangle 5"/>
          <p:cNvSpPr>
            <a:spLocks noGrp="1" noChangeArrowheads="1"/>
          </p:cNvSpPr>
          <p:nvPr>
            <p:ph type="ftr" sz="quarter" idx="3"/>
          </p:nvPr>
        </p:nvSpPr>
        <p:spPr/>
        <p:txBody>
          <a:bodyPr/>
          <a:lstStyle>
            <a:lvl1pPr>
              <a:defRPr/>
            </a:lvl1pPr>
          </a:lstStyle>
          <a:p>
            <a:endParaRPr lang="ru-RU"/>
          </a:p>
        </p:txBody>
      </p:sp>
      <p:sp>
        <p:nvSpPr>
          <p:cNvPr id="3078" name="Rectangle 6"/>
          <p:cNvSpPr>
            <a:spLocks noGrp="1" noChangeArrowheads="1"/>
          </p:cNvSpPr>
          <p:nvPr>
            <p:ph type="sldNum" sz="quarter" idx="4"/>
          </p:nvPr>
        </p:nvSpPr>
        <p:spPr/>
        <p:txBody>
          <a:bodyPr/>
          <a:lstStyle>
            <a:lvl1pPr>
              <a:defRPr/>
            </a:lvl1pPr>
          </a:lstStyle>
          <a:p>
            <a:fld id="{8424AFBA-99A3-414A-88B3-0FCB1C57F4DC}" type="slidenum">
              <a:rPr lang="ru-RU" smtClean="0"/>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07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advAuto="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6413" y="762000"/>
            <a:ext cx="1370012" cy="4953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741613" y="762000"/>
            <a:ext cx="3962400" cy="4953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pic>
        <p:nvPicPr>
          <p:cNvPr id="4" name="Picture 3" descr="Swirl.png"/>
          <p:cNvPicPr>
            <a:picLocks noChangeAspect="1"/>
          </p:cNvPicPr>
          <p:nvPr/>
        </p:nvPicPr>
        <p:blipFill>
          <a:blip r:embed="rId2"/>
          <a:stretch>
            <a:fillRect/>
          </a:stretch>
        </p:blipFill>
        <p:spPr>
          <a:xfrm>
            <a:off x="0" y="912118"/>
            <a:ext cx="9144000" cy="3202682"/>
          </a:xfrm>
          <a:prstGeom prst="rect">
            <a:avLst/>
          </a:prstGeom>
        </p:spPr>
      </p:pic>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2"/>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ru-RU" smtClean="0"/>
              <a:t>Образец заголовка</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smtClean="0"/>
              <a:t>Образец текста</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2"/>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smtClean="0"/>
              <a:t>Образец подзаголовка</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fld id="{4EA77D82-4B40-4B68-BD74-95CDA8E560F0}" type="datetimeFigureOut">
              <a:rPr lang="ru-RU" smtClean="0"/>
              <a:pPr/>
              <a:t>04.02.2013</a:t>
            </a:fld>
            <a:endParaRPr lang="ru-RU"/>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ru-RU"/>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8424AFBA-99A3-414A-88B3-0FCB1C57F4DC}"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a:xfrm>
            <a:off x="457200" y="6245225"/>
            <a:ext cx="2133600" cy="476250"/>
          </a:xfrm>
          <a:prstGeom prst="rect">
            <a:avLst/>
          </a:prstGeom>
        </p:spPr>
        <p:txBody>
          <a:bodyPr/>
          <a:lstStyle>
            <a:lvl1pPr>
              <a:defRPr/>
            </a:lvl1pPr>
          </a:lstStyle>
          <a:p>
            <a:fld id="{4EA77D82-4B40-4B68-BD74-95CDA8E560F0}" type="datetimeFigureOut">
              <a:rPr lang="ru-RU" smtClean="0"/>
              <a:pPr/>
              <a:t>04.02.2013</a:t>
            </a:fld>
            <a:endParaRPr lang="ru-RU"/>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a:lstStyle>
            <a:lvl1pPr>
              <a:defRPr/>
            </a:lvl1pPr>
          </a:lstStyle>
          <a:p>
            <a:endParaRPr lang="ru-RU"/>
          </a:p>
        </p:txBody>
      </p:sp>
      <p:sp>
        <p:nvSpPr>
          <p:cNvPr id="6" name="Номер слайда 5"/>
          <p:cNvSpPr>
            <a:spLocks noGrp="1"/>
          </p:cNvSpPr>
          <p:nvPr>
            <p:ph type="sldNum" sz="quarter" idx="12"/>
          </p:nvPr>
        </p:nvSpPr>
        <p:spPr>
          <a:xfrm>
            <a:off x="6553200" y="6245225"/>
            <a:ext cx="2133600" cy="476250"/>
          </a:xfrm>
          <a:prstGeom prst="rect">
            <a:avLst/>
          </a:prstGeom>
        </p:spPr>
        <p:txBody>
          <a:bodyPr/>
          <a:lstStyle>
            <a:lvl1pPr>
              <a:defRPr/>
            </a:lvl1pPr>
          </a:lstStyle>
          <a:p>
            <a:fld id="{8424AFBA-99A3-414A-88B3-0FCB1C57F4DC}" type="slidenum">
              <a:rPr lang="ru-RU" smtClean="0"/>
              <a:pPr/>
              <a:t>‹#›</a:t>
            </a:fld>
            <a:endParaRPr lang="ru-RU"/>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4096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ru-RU" smtClean="0"/>
              <a:t>Образец заголовка</a:t>
            </a:r>
            <a:endParaRPr lang="en-US"/>
          </a:p>
        </p:txBody>
      </p:sp>
      <p:sp>
        <p:nvSpPr>
          <p:cNvPr id="4096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40964" name="Rectangle 4"/>
          <p:cNvSpPr>
            <a:spLocks noGrp="1" noChangeArrowheads="1"/>
          </p:cNvSpPr>
          <p:nvPr>
            <p:ph type="dt" sz="half" idx="2"/>
          </p:nvPr>
        </p:nvSpPr>
        <p:spPr>
          <a:xfrm>
            <a:off x="457200" y="6245225"/>
            <a:ext cx="2133600" cy="476250"/>
          </a:xfrm>
          <a:prstGeom prst="rect">
            <a:avLst/>
          </a:prstGeom>
        </p:spPr>
        <p:txBody>
          <a:bodyPr/>
          <a:lstStyle>
            <a:lvl1pPr>
              <a:defRPr/>
            </a:lvl1pPr>
          </a:lstStyle>
          <a:p>
            <a:fld id="{4EA77D82-4B40-4B68-BD74-95CDA8E560F0}" type="datetimeFigureOut">
              <a:rPr lang="ru-RU" smtClean="0"/>
              <a:pPr/>
              <a:t>04.02.2013</a:t>
            </a:fld>
            <a:endParaRPr lang="ru-RU"/>
          </a:p>
        </p:txBody>
      </p:sp>
      <p:sp>
        <p:nvSpPr>
          <p:cNvPr id="40965" name="Rectangle 5"/>
          <p:cNvSpPr>
            <a:spLocks noGrp="1" noChangeArrowheads="1"/>
          </p:cNvSpPr>
          <p:nvPr>
            <p:ph type="ftr" sz="quarter" idx="3"/>
          </p:nvPr>
        </p:nvSpPr>
        <p:spPr>
          <a:xfrm>
            <a:off x="3124200" y="6245225"/>
            <a:ext cx="2895600" cy="476250"/>
          </a:xfrm>
          <a:prstGeom prst="rect">
            <a:avLst/>
          </a:prstGeom>
        </p:spPr>
        <p:txBody>
          <a:bodyPr/>
          <a:lstStyle>
            <a:lvl1pPr>
              <a:defRPr/>
            </a:lvl1pPr>
          </a:lstStyle>
          <a:p>
            <a:endParaRPr lang="ru-RU"/>
          </a:p>
        </p:txBody>
      </p:sp>
      <p:sp>
        <p:nvSpPr>
          <p:cNvPr id="40966" name="Rectangle 6"/>
          <p:cNvSpPr>
            <a:spLocks noGrp="1" noChangeArrowheads="1"/>
          </p:cNvSpPr>
          <p:nvPr>
            <p:ph type="sldNum" sz="quarter" idx="4"/>
          </p:nvPr>
        </p:nvSpPr>
        <p:spPr>
          <a:xfrm>
            <a:off x="6553200" y="6245225"/>
            <a:ext cx="2133600" cy="476250"/>
          </a:xfrm>
          <a:prstGeom prst="rect">
            <a:avLst/>
          </a:prstGeom>
        </p:spPr>
        <p:txBody>
          <a:bodyPr/>
          <a:lstStyle>
            <a:lvl1pPr>
              <a:defRPr/>
            </a:lvl1pPr>
          </a:lstStyle>
          <a:p>
            <a:fld id="{8424AFBA-99A3-414A-88B3-0FCB1C57F4DC}" type="slidenum">
              <a:rPr lang="ru-RU" smtClean="0"/>
              <a:pPr/>
              <a:t>‹#›</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096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advAuto="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245225"/>
            <a:ext cx="2133600" cy="476250"/>
          </a:xfrm>
          <a:prstGeom prst="rect">
            <a:avLst/>
          </a:prstGeom>
        </p:spPr>
        <p:txBody>
          <a:bodyPr/>
          <a:lstStyle>
            <a:lvl1pPr>
              <a:defRPr/>
            </a:lvl1pPr>
          </a:lstStyle>
          <a:p>
            <a:fld id="{4EA77D82-4B40-4B68-BD74-95CDA8E560F0}" type="datetimeFigureOut">
              <a:rPr lang="ru-RU" smtClean="0"/>
              <a:pPr/>
              <a:t>04.02.2013</a:t>
            </a:fld>
            <a:endParaRPr lang="ru-RU"/>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a:lstStyle>
            <a:lvl1pPr>
              <a:defRPr/>
            </a:lvl1pPr>
          </a:lstStyle>
          <a:p>
            <a:endParaRPr lang="ru-RU"/>
          </a:p>
        </p:txBody>
      </p:sp>
      <p:sp>
        <p:nvSpPr>
          <p:cNvPr id="6" name="Номер слайда 5"/>
          <p:cNvSpPr>
            <a:spLocks noGrp="1"/>
          </p:cNvSpPr>
          <p:nvPr>
            <p:ph type="sldNum" sz="quarter" idx="12"/>
          </p:nvPr>
        </p:nvSpPr>
        <p:spPr>
          <a:xfrm>
            <a:off x="6553200" y="6245225"/>
            <a:ext cx="2133600" cy="476250"/>
          </a:xfrm>
          <a:prstGeom prst="rect">
            <a:avLst/>
          </a:prstGeom>
        </p:spPr>
        <p:txBody>
          <a:bodyPr/>
          <a:lstStyle>
            <a:lvl1pPr>
              <a:defRPr/>
            </a:lvl1pPr>
          </a:lstStyle>
          <a:p>
            <a:fld id="{8424AFBA-99A3-414A-88B3-0FCB1C57F4DC}" type="slidenum">
              <a:rPr lang="ru-RU" smtClean="0"/>
              <a:pPr/>
              <a:t>‹#›</a:t>
            </a:fld>
            <a:endParaRPr lang="ru-RU"/>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a:xfrm>
            <a:off x="457200" y="6245225"/>
            <a:ext cx="2133600" cy="476250"/>
          </a:xfrm>
          <a:prstGeom prst="rect">
            <a:avLst/>
          </a:prstGeom>
        </p:spPr>
        <p:txBody>
          <a:bodyPr/>
          <a:lstStyle>
            <a:lvl1pPr>
              <a:defRPr/>
            </a:lvl1pPr>
          </a:lstStyle>
          <a:p>
            <a:fld id="{4EA77D82-4B40-4B68-BD74-95CDA8E560F0}" type="datetimeFigureOut">
              <a:rPr lang="ru-RU" smtClean="0"/>
              <a:pPr/>
              <a:t>04.02.2013</a:t>
            </a:fld>
            <a:endParaRPr lang="ru-RU"/>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a:lstStyle>
            <a:lvl1pPr>
              <a:defRPr/>
            </a:lvl1pPr>
          </a:lstStyle>
          <a:p>
            <a:endParaRPr lang="ru-RU"/>
          </a:p>
        </p:txBody>
      </p:sp>
      <p:sp>
        <p:nvSpPr>
          <p:cNvPr id="6" name="Номер слайда 5"/>
          <p:cNvSpPr>
            <a:spLocks noGrp="1"/>
          </p:cNvSpPr>
          <p:nvPr>
            <p:ph type="sldNum" sz="quarter" idx="12"/>
          </p:nvPr>
        </p:nvSpPr>
        <p:spPr>
          <a:xfrm>
            <a:off x="6553200" y="6245225"/>
            <a:ext cx="2133600" cy="476250"/>
          </a:xfrm>
          <a:prstGeom prst="rect">
            <a:avLst/>
          </a:prstGeom>
        </p:spPr>
        <p:txBody>
          <a:bodyPr/>
          <a:lstStyle>
            <a:lvl1pPr>
              <a:defRPr/>
            </a:lvl1pPr>
          </a:lstStyle>
          <a:p>
            <a:fld id="{8424AFBA-99A3-414A-88B3-0FCB1C57F4DC}" type="slidenum">
              <a:rPr lang="ru-RU" smtClean="0"/>
              <a:pPr/>
              <a:t>‹#›</a:t>
            </a:fld>
            <a:endParaRPr lang="ru-RU"/>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245225"/>
            <a:ext cx="2133600" cy="476250"/>
          </a:xfrm>
          <a:prstGeom prst="rect">
            <a:avLst/>
          </a:prstGeom>
        </p:spPr>
        <p:txBody>
          <a:bodyPr/>
          <a:lstStyle>
            <a:lvl1pPr>
              <a:defRPr/>
            </a:lvl1pPr>
          </a:lstStyle>
          <a:p>
            <a:fld id="{4EA77D82-4B40-4B68-BD74-95CDA8E560F0}" type="datetimeFigureOut">
              <a:rPr lang="ru-RU" smtClean="0"/>
              <a:pPr/>
              <a:t>04.02.2013</a:t>
            </a:fld>
            <a:endParaRPr lang="ru-RU"/>
          </a:p>
        </p:txBody>
      </p:sp>
      <p:sp>
        <p:nvSpPr>
          <p:cNvPr id="6" name="Нижний колонтитул 5"/>
          <p:cNvSpPr>
            <a:spLocks noGrp="1"/>
          </p:cNvSpPr>
          <p:nvPr>
            <p:ph type="ftr" sz="quarter" idx="11"/>
          </p:nvPr>
        </p:nvSpPr>
        <p:spPr>
          <a:xfrm>
            <a:off x="3124200" y="6245225"/>
            <a:ext cx="2895600" cy="476250"/>
          </a:xfrm>
          <a:prstGeom prst="rect">
            <a:avLst/>
          </a:prstGeo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a:prstGeom prst="rect">
            <a:avLst/>
          </a:prstGeom>
        </p:spPr>
        <p:txBody>
          <a:bodyPr/>
          <a:lstStyle>
            <a:lvl1pPr>
              <a:defRPr/>
            </a:lvl1pPr>
          </a:lstStyle>
          <a:p>
            <a:fld id="{8424AFBA-99A3-414A-88B3-0FCB1C57F4DC}" type="slidenum">
              <a:rPr lang="ru-RU" smtClean="0"/>
              <a:pPr/>
              <a:t>‹#›</a:t>
            </a:fld>
            <a:endParaRPr lang="ru-RU"/>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096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ru-RU" smtClean="0"/>
              <a:t>Образец заголовка</a:t>
            </a:r>
            <a:endParaRPr lang="en-US"/>
          </a:p>
        </p:txBody>
      </p:sp>
      <p:sp>
        <p:nvSpPr>
          <p:cNvPr id="4096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40964" name="Rectangle 4"/>
          <p:cNvSpPr>
            <a:spLocks noGrp="1" noChangeArrowheads="1"/>
          </p:cNvSpPr>
          <p:nvPr>
            <p:ph type="dt" sz="half" idx="2"/>
          </p:nvPr>
        </p:nvSpPr>
        <p:spPr/>
        <p:txBody>
          <a:bodyPr/>
          <a:lstStyle>
            <a:lvl1pPr>
              <a:defRPr/>
            </a:lvl1pPr>
          </a:lstStyle>
          <a:p>
            <a:fld id="{4EA77D82-4B40-4B68-BD74-95CDA8E560F0}" type="datetimeFigureOut">
              <a:rPr lang="ru-RU" smtClean="0"/>
              <a:pPr/>
              <a:t>04.02.2013</a:t>
            </a:fld>
            <a:endParaRPr lang="ru-RU"/>
          </a:p>
        </p:txBody>
      </p:sp>
      <p:sp>
        <p:nvSpPr>
          <p:cNvPr id="40965" name="Rectangle 5"/>
          <p:cNvSpPr>
            <a:spLocks noGrp="1" noChangeArrowheads="1"/>
          </p:cNvSpPr>
          <p:nvPr>
            <p:ph type="ftr" sz="quarter" idx="3"/>
          </p:nvPr>
        </p:nvSpPr>
        <p:spPr/>
        <p:txBody>
          <a:bodyPr/>
          <a:lstStyle>
            <a:lvl1pPr>
              <a:defRPr/>
            </a:lvl1pPr>
          </a:lstStyle>
          <a:p>
            <a:endParaRPr lang="ru-RU"/>
          </a:p>
        </p:txBody>
      </p:sp>
      <p:sp>
        <p:nvSpPr>
          <p:cNvPr id="40966" name="Rectangle 6"/>
          <p:cNvSpPr>
            <a:spLocks noGrp="1" noChangeArrowheads="1"/>
          </p:cNvSpPr>
          <p:nvPr>
            <p:ph type="sldNum" sz="quarter" idx="4"/>
          </p:nvPr>
        </p:nvSpPr>
        <p:spPr/>
        <p:txBody>
          <a:bodyPr/>
          <a:lstStyle>
            <a:lvl1pPr>
              <a:defRPr/>
            </a:lvl1pPr>
          </a:lstStyle>
          <a:p>
            <a:fld id="{8424AFBA-99A3-414A-88B3-0FCB1C57F4DC}" type="slidenum">
              <a:rPr lang="ru-RU" smtClean="0"/>
              <a:pPr/>
              <a:t>‹#›</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096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advAuto="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ru-RU"/>
          </a:p>
        </p:txBody>
      </p:sp>
      <p:sp>
        <p:nvSpPr>
          <p:cNvPr id="4813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ru-RU" smtClean="0"/>
              <a:t>Образец заголовка</a:t>
            </a:r>
            <a:endParaRPr lang="en-US"/>
          </a:p>
        </p:txBody>
      </p:sp>
      <p:sp>
        <p:nvSpPr>
          <p:cNvPr id="4813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48133" name="Rectangle 5"/>
          <p:cNvSpPr>
            <a:spLocks noGrp="1" noChangeArrowheads="1"/>
          </p:cNvSpPr>
          <p:nvPr>
            <p:ph type="dt" sz="half" idx="2"/>
          </p:nvPr>
        </p:nvSpPr>
        <p:spPr/>
        <p:txBody>
          <a:bodyPr/>
          <a:lstStyle>
            <a:lvl1pPr>
              <a:defRPr/>
            </a:lvl1pPr>
          </a:lstStyle>
          <a:p>
            <a:endParaRPr lang="en-US"/>
          </a:p>
        </p:txBody>
      </p:sp>
      <p:sp>
        <p:nvSpPr>
          <p:cNvPr id="48134" name="Rectangle 6"/>
          <p:cNvSpPr>
            <a:spLocks noGrp="1" noChangeArrowheads="1"/>
          </p:cNvSpPr>
          <p:nvPr>
            <p:ph type="ftr" sz="quarter" idx="3"/>
          </p:nvPr>
        </p:nvSpPr>
        <p:spPr/>
        <p:txBody>
          <a:bodyPr/>
          <a:lstStyle>
            <a:lvl1pPr>
              <a:defRPr/>
            </a:lvl1pPr>
          </a:lstStyle>
          <a:p>
            <a:endParaRPr lang="en-US"/>
          </a:p>
        </p:txBody>
      </p:sp>
      <p:sp>
        <p:nvSpPr>
          <p:cNvPr id="48135" name="Rectangle 7"/>
          <p:cNvSpPr>
            <a:spLocks noGrp="1" noChangeArrowheads="1"/>
          </p:cNvSpPr>
          <p:nvPr>
            <p:ph type="sldNum" sz="quarter" idx="4"/>
          </p:nvPr>
        </p:nvSpPr>
        <p:spPr/>
        <p:txBody>
          <a:bodyPr/>
          <a:lstStyle>
            <a:lvl1pPr>
              <a:defRPr/>
            </a:lvl1pPr>
          </a:lstStyle>
          <a:p>
            <a:fld id="{998E9911-44F8-469F-B41C-3C233A5C8240}" type="slidenum">
              <a:rPr lang="en-US"/>
              <a:pPr/>
              <a:t>‹#›</a:t>
            </a:fld>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4B5FF61-5CD3-4154-91EA-B95E17CFC37B}" type="slidenum">
              <a:rPr lang="en-US"/>
              <a:pPr/>
              <a:t>‹#›</a:t>
            </a:fld>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BB333F5-46B6-4614-9A6D-5059C2A2E8AC}" type="slidenum">
              <a:rPr lang="en-US"/>
              <a:pPr/>
              <a:t>‹#›</a:t>
            </a:fld>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5B8E7AD-3888-474C-8BB7-28B64CBC6FED}" type="slidenum">
              <a:rPr lang="en-US"/>
              <a:pPr/>
              <a:t>‹#›</a:t>
            </a:fld>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6A8AA082-46D7-4620-B128-D5B86C0608B0}" type="slidenum">
              <a:rPr lang="en-US"/>
              <a:pPr/>
              <a:t>‹#›</a:t>
            </a:fld>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28B233B1-BDB4-4672-AE30-0FBD636194E0}"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9FD2AECB-2A29-4F7C-AC03-2D5296C7D582}" type="slidenum">
              <a:rPr lang="en-US"/>
              <a:pPr/>
              <a:t>‹#›</a:t>
            </a:fld>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7B61A07-9110-47C5-8610-9E341DF71340}" type="slidenum">
              <a:rPr lang="en-US"/>
              <a:pPr/>
              <a:t>‹#›</a:t>
            </a:fld>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377CDE3-2170-4FB7-9256-B8633F347199}" type="slidenum">
              <a:rPr lang="en-US"/>
              <a:pPr/>
              <a:t>‹#›</a:t>
            </a:fld>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5990D8A-35A8-41D1-AD83-E5C013040CBD}" type="slidenum">
              <a:rPr lang="en-US"/>
              <a:pPr/>
              <a:t>‹#›</a:t>
            </a:fld>
            <a:endParaRPr lang="en-US"/>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5BBDC89-66DE-4330-9E9D-E95E8E7E390B}"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4EA77D82-4B40-4B68-BD74-95CDA8E560F0}"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424AFBA-99A3-414A-88B3-0FCB1C57F4D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2.png"/><Relationship Id="rId2" Type="http://schemas.openxmlformats.org/officeDocument/2006/relationships/slideLayout" Target="../slideLayouts/slideLayout35.xml"/><Relationship Id="rId16" Type="http://schemas.openxmlformats.org/officeDocument/2006/relationships/image" Target="../media/image1.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0.xml"/><Relationship Id="rId7" Type="http://schemas.openxmlformats.org/officeDocument/2006/relationships/image" Target="../media/image1.jpe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5.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ags" Target="../tags/tag11.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ags" Target="../tags/tag1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ags" Target="../tags/tag1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EA77D82-4B40-4B68-BD74-95CDA8E560F0}" type="datetimeFigureOut">
              <a:rPr lang="ru-RU" smtClean="0"/>
              <a:pPr/>
              <a:t>04.02.2013</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424AFBA-99A3-414A-88B3-0FCB1C57F4DC}"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ru-RU"/>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282A1D-63ED-4D67-866B-53F9F7CAA9F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2741613" y="1828800"/>
            <a:ext cx="5484812"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2" name="Rectangle 8"/>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79551B"/>
                </a:solidFill>
                <a:latin typeface="+mn-lt"/>
              </a:defRPr>
            </a:lvl1pPr>
          </a:lstStyle>
          <a:p>
            <a:fld id="{4EA77D82-4B40-4B68-BD74-95CDA8E560F0}" type="datetimeFigureOut">
              <a:rPr lang="ru-RU" smtClean="0"/>
              <a:pPr/>
              <a:t>04.02.2013</a:t>
            </a:fld>
            <a:endParaRPr lang="ru-RU"/>
          </a:p>
        </p:txBody>
      </p:sp>
      <p:sp>
        <p:nvSpPr>
          <p:cNvPr id="1033" name="Rectangle 9"/>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79551B"/>
                </a:solidFill>
                <a:latin typeface="+mn-lt"/>
              </a:defRPr>
            </a:lvl1pPr>
          </a:lstStyle>
          <a:p>
            <a:endParaRPr lang="ru-RU"/>
          </a:p>
        </p:txBody>
      </p:sp>
      <p:sp>
        <p:nvSpPr>
          <p:cNvPr id="1034" name="Rectangle 10"/>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9551B"/>
                </a:solidFill>
                <a:latin typeface="+mn-lt"/>
              </a:defRPr>
            </a:lvl1pPr>
          </a:lstStyle>
          <a:p>
            <a:fld id="{8424AFBA-99A3-414A-88B3-0FCB1C57F4DC}"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fontAlgn="base" hangingPunct="1">
        <a:spcBef>
          <a:spcPct val="0"/>
        </a:spcBef>
        <a:spcAft>
          <a:spcPct val="0"/>
        </a:spcAft>
        <a:defRPr sz="3200">
          <a:solidFill>
            <a:srgbClr val="79551B"/>
          </a:solidFill>
          <a:latin typeface="+mj-lt"/>
          <a:ea typeface="+mj-ea"/>
          <a:cs typeface="+mj-cs"/>
        </a:defRPr>
      </a:lvl1pPr>
      <a:lvl2pPr algn="l" rtl="0" eaLnBrk="1" fontAlgn="base" hangingPunct="1">
        <a:spcBef>
          <a:spcPct val="0"/>
        </a:spcBef>
        <a:spcAft>
          <a:spcPct val="0"/>
        </a:spcAft>
        <a:defRPr sz="3200">
          <a:solidFill>
            <a:srgbClr val="79551B"/>
          </a:solidFill>
          <a:latin typeface="Palatino Linotype" pitchFamily="18" charset="0"/>
        </a:defRPr>
      </a:lvl2pPr>
      <a:lvl3pPr algn="l" rtl="0" eaLnBrk="1" fontAlgn="base" hangingPunct="1">
        <a:spcBef>
          <a:spcPct val="0"/>
        </a:spcBef>
        <a:spcAft>
          <a:spcPct val="0"/>
        </a:spcAft>
        <a:defRPr sz="3200">
          <a:solidFill>
            <a:srgbClr val="79551B"/>
          </a:solidFill>
          <a:latin typeface="Palatino Linotype" pitchFamily="18" charset="0"/>
        </a:defRPr>
      </a:lvl3pPr>
      <a:lvl4pPr algn="l" rtl="0" eaLnBrk="1" fontAlgn="base" hangingPunct="1">
        <a:spcBef>
          <a:spcPct val="0"/>
        </a:spcBef>
        <a:spcAft>
          <a:spcPct val="0"/>
        </a:spcAft>
        <a:defRPr sz="3200">
          <a:solidFill>
            <a:srgbClr val="79551B"/>
          </a:solidFill>
          <a:latin typeface="Palatino Linotype" pitchFamily="18" charset="0"/>
        </a:defRPr>
      </a:lvl4pPr>
      <a:lvl5pPr algn="l" rtl="0" eaLnBrk="1" fontAlgn="base" hangingPunct="1">
        <a:spcBef>
          <a:spcPct val="0"/>
        </a:spcBef>
        <a:spcAft>
          <a:spcPct val="0"/>
        </a:spcAft>
        <a:defRPr sz="3200">
          <a:solidFill>
            <a:srgbClr val="79551B"/>
          </a:solidFill>
          <a:latin typeface="Palatino Linotype" pitchFamily="18" charset="0"/>
        </a:defRPr>
      </a:lvl5pPr>
      <a:lvl6pPr marL="457200" algn="l" rtl="0" eaLnBrk="1" fontAlgn="base" hangingPunct="1">
        <a:spcBef>
          <a:spcPct val="0"/>
        </a:spcBef>
        <a:spcAft>
          <a:spcPct val="0"/>
        </a:spcAft>
        <a:defRPr sz="3200">
          <a:solidFill>
            <a:srgbClr val="79551B"/>
          </a:solidFill>
          <a:latin typeface="Palatino Linotype" pitchFamily="18" charset="0"/>
        </a:defRPr>
      </a:lvl6pPr>
      <a:lvl7pPr marL="914400" algn="l" rtl="0" eaLnBrk="1" fontAlgn="base" hangingPunct="1">
        <a:spcBef>
          <a:spcPct val="0"/>
        </a:spcBef>
        <a:spcAft>
          <a:spcPct val="0"/>
        </a:spcAft>
        <a:defRPr sz="3200">
          <a:solidFill>
            <a:srgbClr val="79551B"/>
          </a:solidFill>
          <a:latin typeface="Palatino Linotype" pitchFamily="18" charset="0"/>
        </a:defRPr>
      </a:lvl7pPr>
      <a:lvl8pPr marL="1371600" algn="l" rtl="0" eaLnBrk="1" fontAlgn="base" hangingPunct="1">
        <a:spcBef>
          <a:spcPct val="0"/>
        </a:spcBef>
        <a:spcAft>
          <a:spcPct val="0"/>
        </a:spcAft>
        <a:defRPr sz="3200">
          <a:solidFill>
            <a:srgbClr val="79551B"/>
          </a:solidFill>
          <a:latin typeface="Palatino Linotype" pitchFamily="18" charset="0"/>
        </a:defRPr>
      </a:lvl8pPr>
      <a:lvl9pPr marL="1828800" algn="l" rtl="0" eaLnBrk="1" fontAlgn="base" hangingPunct="1">
        <a:spcBef>
          <a:spcPct val="0"/>
        </a:spcBef>
        <a:spcAft>
          <a:spcPct val="0"/>
        </a:spcAft>
        <a:defRPr sz="3200">
          <a:solidFill>
            <a:srgbClr val="79551B"/>
          </a:solidFill>
          <a:latin typeface="Palatino Linotype" pitchFamily="18" charset="0"/>
        </a:defRPr>
      </a:lvl9pPr>
    </p:titleStyle>
    <p:bodyStyle>
      <a:lvl1pPr marL="342900" indent="-342900" algn="l" rtl="0" eaLnBrk="1" fontAlgn="base" hangingPunct="1">
        <a:spcBef>
          <a:spcPct val="20000"/>
        </a:spcBef>
        <a:spcAft>
          <a:spcPct val="0"/>
        </a:spcAft>
        <a:buChar char="•"/>
        <a:defRPr sz="2800">
          <a:solidFill>
            <a:srgbClr val="79551B"/>
          </a:solidFill>
          <a:latin typeface="+mn-lt"/>
          <a:ea typeface="+mn-ea"/>
          <a:cs typeface="+mn-cs"/>
        </a:defRPr>
      </a:lvl1pPr>
      <a:lvl2pPr marL="742950" indent="-285750" algn="l" rtl="0" eaLnBrk="1" fontAlgn="base" hangingPunct="1">
        <a:spcBef>
          <a:spcPct val="20000"/>
        </a:spcBef>
        <a:spcAft>
          <a:spcPct val="0"/>
        </a:spcAft>
        <a:buChar char="–"/>
        <a:defRPr sz="2400">
          <a:solidFill>
            <a:srgbClr val="79551B"/>
          </a:solidFill>
          <a:latin typeface="+mn-lt"/>
        </a:defRPr>
      </a:lvl2pPr>
      <a:lvl3pPr marL="1143000" indent="-228600" algn="l" rtl="0" eaLnBrk="1" fontAlgn="base" hangingPunct="1">
        <a:spcBef>
          <a:spcPct val="20000"/>
        </a:spcBef>
        <a:spcAft>
          <a:spcPct val="0"/>
        </a:spcAft>
        <a:buChar char="•"/>
        <a:defRPr sz="2000">
          <a:solidFill>
            <a:srgbClr val="79551B"/>
          </a:solidFill>
          <a:latin typeface="+mn-lt"/>
        </a:defRPr>
      </a:lvl3pPr>
      <a:lvl4pPr marL="1600200" indent="-228600" algn="l" rtl="0" eaLnBrk="1" fontAlgn="base" hangingPunct="1">
        <a:spcBef>
          <a:spcPct val="20000"/>
        </a:spcBef>
        <a:spcAft>
          <a:spcPct val="0"/>
        </a:spcAft>
        <a:buChar char="–"/>
        <a:defRPr>
          <a:solidFill>
            <a:srgbClr val="79551B"/>
          </a:solidFill>
          <a:latin typeface="+mn-lt"/>
        </a:defRPr>
      </a:lvl4pPr>
      <a:lvl5pPr marL="2057400" indent="-228600" algn="l" rtl="0" eaLnBrk="1" fontAlgn="base" hangingPunct="1">
        <a:spcBef>
          <a:spcPct val="20000"/>
        </a:spcBef>
        <a:spcAft>
          <a:spcPct val="0"/>
        </a:spcAft>
        <a:buChar char="»"/>
        <a:defRPr sz="1600">
          <a:solidFill>
            <a:srgbClr val="79551B"/>
          </a:solidFill>
          <a:latin typeface="+mn-lt"/>
        </a:defRPr>
      </a:lvl5pPr>
      <a:lvl6pPr marL="2514600" indent="-228600" algn="l" rtl="0" eaLnBrk="1" fontAlgn="base" hangingPunct="1">
        <a:spcBef>
          <a:spcPct val="20000"/>
        </a:spcBef>
        <a:spcAft>
          <a:spcPct val="0"/>
        </a:spcAft>
        <a:buChar char="»"/>
        <a:defRPr sz="1600">
          <a:solidFill>
            <a:srgbClr val="79551B"/>
          </a:solidFill>
          <a:latin typeface="+mn-lt"/>
        </a:defRPr>
      </a:lvl6pPr>
      <a:lvl7pPr marL="2971800" indent="-228600" algn="l" rtl="0" eaLnBrk="1" fontAlgn="base" hangingPunct="1">
        <a:spcBef>
          <a:spcPct val="20000"/>
        </a:spcBef>
        <a:spcAft>
          <a:spcPct val="0"/>
        </a:spcAft>
        <a:buChar char="»"/>
        <a:defRPr sz="1600">
          <a:solidFill>
            <a:srgbClr val="79551B"/>
          </a:solidFill>
          <a:latin typeface="+mn-lt"/>
        </a:defRPr>
      </a:lvl7pPr>
      <a:lvl8pPr marL="3429000" indent="-228600" algn="l" rtl="0" eaLnBrk="1" fontAlgn="base" hangingPunct="1">
        <a:spcBef>
          <a:spcPct val="20000"/>
        </a:spcBef>
        <a:spcAft>
          <a:spcPct val="0"/>
        </a:spcAft>
        <a:buChar char="»"/>
        <a:defRPr sz="1600">
          <a:solidFill>
            <a:srgbClr val="79551B"/>
          </a:solidFill>
          <a:latin typeface="+mn-lt"/>
        </a:defRPr>
      </a:lvl8pPr>
      <a:lvl9pPr marL="3886200" indent="-228600" algn="l" rtl="0" eaLnBrk="1" fontAlgn="base" hangingPunct="1">
        <a:spcBef>
          <a:spcPct val="20000"/>
        </a:spcBef>
        <a:spcAft>
          <a:spcPct val="0"/>
        </a:spcAft>
        <a:buChar char="»"/>
        <a:defRPr sz="1600">
          <a:solidFill>
            <a:srgbClr val="79551B"/>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smtClean="0"/>
              <a:t>Образец заголовка</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33" r:id="rId14"/>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tile tx="0" ty="0" sx="100000" sy="100000" flip="none" algn="tl"/>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8"/>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smtClean="0"/>
              <a:t>Образец заголовка</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904" r:id="rId1"/>
    <p:sldLayoutId id="2147483929" r:id="rId2"/>
    <p:sldLayoutId id="2147483930" r:id="rId3"/>
    <p:sldLayoutId id="2147483931" r:id="rId4"/>
    <p:sldLayoutId id="2147483932" r:id="rId5"/>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EA77D82-4B40-4B68-BD74-95CDA8E560F0}" type="datetimeFigureOut">
              <a:rPr lang="ru-RU" smtClean="0"/>
              <a:pPr/>
              <a:t>04.02.2013</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424AFBA-99A3-414A-88B3-0FCB1C57F4D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ru-RU"/>
          </a:p>
        </p:txBody>
      </p:sp>
      <p:sp>
        <p:nvSpPr>
          <p:cNvPr id="4710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4710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710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711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711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2113639-0CBB-4042-96E4-FB389614825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5.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1.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1.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1.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8" Type="http://schemas.openxmlformats.org/officeDocument/2006/relationships/hyperlink" Target="http://kustodiev-art.ru/" TargetMode="External"/><Relationship Id="rId3" Type="http://schemas.openxmlformats.org/officeDocument/2006/relationships/hyperlink" Target="http://artyx.ru/books/item/f00/s00/z0000000/st022.shtml" TargetMode="External"/><Relationship Id="rId7" Type="http://schemas.openxmlformats.org/officeDocument/2006/relationships/hyperlink" Target="http://artdic.ru/index.htm" TargetMode="External"/><Relationship Id="rId2" Type="http://schemas.openxmlformats.org/officeDocument/2006/relationships/hyperlink" Target="http://annales.info/mal_az/troy/shlimstat.htm" TargetMode="External"/><Relationship Id="rId1" Type="http://schemas.openxmlformats.org/officeDocument/2006/relationships/slideLayout" Target="../slideLayouts/slideLayout65.xml"/><Relationship Id="rId6" Type="http://schemas.openxmlformats.org/officeDocument/2006/relationships/hyperlink" Target="http://www.worldsculture.ru/drevnyaya-greciya/xronologiya-istorii-drevneie-grecii.html" TargetMode="External"/><Relationship Id="rId5" Type="http://schemas.openxmlformats.org/officeDocument/2006/relationships/hyperlink" Target="http://www.astrata.ru/galereya-izobrazhenij" TargetMode="External"/><Relationship Id="rId10" Type="http://schemas.openxmlformats.org/officeDocument/2006/relationships/hyperlink" Target="http://musee.louvre.fr/oal/victoiredesamothrace/loupe_fr_FR.html" TargetMode="External"/><Relationship Id="rId4" Type="http://schemas.openxmlformats.org/officeDocument/2006/relationships/hyperlink" Target="http://www.mbalyon.fr/mba/sections/languages/russian/collections/masterpieces/pieces1476/kore7266?b_start:int=3" TargetMode="External"/><Relationship Id="rId9" Type="http://schemas.openxmlformats.org/officeDocument/2006/relationships/hyperlink" Target="http://www.namuseum.gr/collections/sculpture/classical-gr.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357290"/>
          </a:xfrm>
        </p:spPr>
        <p:txBody>
          <a:bodyPr anchor="ctr"/>
          <a:lstStyle/>
          <a:p>
            <a:pPr algn="ct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Скульптура Древней Греции</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Подзаголовок 3"/>
          <p:cNvSpPr txBox="1">
            <a:spLocks noGrp="1"/>
          </p:cNvSpPr>
          <p:nvPr>
            <p:ph idx="1"/>
          </p:nvPr>
        </p:nvSpPr>
        <p:spPr>
          <a:xfrm>
            <a:off x="4857752" y="5143512"/>
            <a:ext cx="4029076" cy="1508745"/>
          </a:xfrm>
          <a:prstGeom prst="rect">
            <a:avLst/>
          </a:prstGeom>
          <a:noFill/>
        </p:spPr>
        <p:txBody>
          <a:bodyPr wrap="square" rtlCol="0" anchor="ctr">
            <a:spAutoFit/>
          </a:bodyPr>
          <a:lstStyle/>
          <a:p>
            <a:pPr algn="ctr">
              <a:spcBef>
                <a:spcPts val="0"/>
              </a:spcBef>
              <a:buNone/>
            </a:pP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Преподаватель</a:t>
            </a:r>
          </a:p>
          <a:p>
            <a:pPr algn="ctr">
              <a:spcBef>
                <a:spcPts val="0"/>
              </a:spcBef>
              <a:buNone/>
            </a:pP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истории, обществознания, МХК</a:t>
            </a:r>
            <a:endParaRPr lang="ru-RU"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ctr">
              <a:spcBef>
                <a:spcPts val="0"/>
              </a:spcBef>
              <a:buNone/>
            </a:pPr>
            <a:r>
              <a:rPr lang="ru-RU"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МБОУ «СОШ № 48</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p>
          <a:p>
            <a:pPr algn="ctr">
              <a:spcBef>
                <a:spcPts val="0"/>
              </a:spcBef>
              <a:buNone/>
            </a:pP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г. Владивостока </a:t>
            </a:r>
          </a:p>
          <a:p>
            <a:pPr algn="ctr">
              <a:spcBef>
                <a:spcPts val="0"/>
              </a:spcBef>
              <a:buNone/>
            </a:pPr>
            <a:r>
              <a:rPr lang="ru-RU"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Шабалина Светлана </a:t>
            </a:r>
            <a:r>
              <a:rPr lang="ru-RU"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Николаевн</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а</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5" name="Рисунок 4" descr="http://www.mba-lyon.fr/static/mba/contenu/img/img-oeuvres/oe_majeures/.resize/262_450_grece-kore.jpg"/>
          <p:cNvPicPr/>
          <p:nvPr/>
        </p:nvPicPr>
        <p:blipFill>
          <a:blip r:embed="rId3"/>
          <a:srcRect/>
          <a:stretch>
            <a:fillRect/>
          </a:stretch>
        </p:blipFill>
        <p:spPr bwMode="auto">
          <a:xfrm>
            <a:off x="857224" y="1500174"/>
            <a:ext cx="3214710" cy="5072068"/>
          </a:xfrm>
          <a:prstGeom prst="roundRect">
            <a:avLst>
              <a:gd name="adj" fmla="val 4167"/>
            </a:avLst>
          </a:prstGeom>
          <a:solidFill>
            <a:srgbClr val="FFFFFF"/>
          </a:solidFill>
          <a:ln w="76200" cap="sq">
            <a:solidFill>
              <a:schemeClr val="accent6">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Рисунок 5" descr="http://kolizej.at.ua/_ph/17/544120739.jpg"/>
          <p:cNvPicPr/>
          <p:nvPr/>
        </p:nvPicPr>
        <p:blipFill>
          <a:blip r:embed="rId4" cstate="email"/>
          <a:srcRect/>
          <a:stretch>
            <a:fillRect/>
          </a:stretch>
        </p:blipFill>
        <p:spPr bwMode="auto">
          <a:xfrm>
            <a:off x="5000628" y="1500174"/>
            <a:ext cx="3429024" cy="2857520"/>
          </a:xfrm>
          <a:prstGeom prst="roundRect">
            <a:avLst>
              <a:gd name="adj" fmla="val 4167"/>
            </a:avLst>
          </a:prstGeom>
          <a:solidFill>
            <a:srgbClr val="FFFFFF"/>
          </a:solidFill>
          <a:ln w="76200" cap="sq">
            <a:solidFill>
              <a:schemeClr val="accent6">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3050"/>
            <a:ext cx="4286280" cy="655620"/>
          </a:xfrm>
        </p:spPr>
        <p:txBody>
          <a:bodyPr/>
          <a:lstStyle/>
          <a:p>
            <a:pPr algn="ctr"/>
            <a:r>
              <a:rPr lang="ru-RU"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Коры</a:t>
            </a:r>
            <a:endParaRPr lang="ru-RU"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Текст 3"/>
          <p:cNvSpPr>
            <a:spLocks noGrp="1"/>
          </p:cNvSpPr>
          <p:nvPr>
            <p:ph type="body" sz="half" idx="2"/>
          </p:nvPr>
        </p:nvSpPr>
        <p:spPr>
          <a:xfrm>
            <a:off x="500034" y="1285860"/>
            <a:ext cx="4357718" cy="3857652"/>
          </a:xfrm>
        </p:spPr>
        <p:style>
          <a:lnRef idx="1">
            <a:schemeClr val="accent5"/>
          </a:lnRef>
          <a:fillRef idx="2">
            <a:schemeClr val="accent5"/>
          </a:fillRef>
          <a:effectRef idx="1">
            <a:schemeClr val="accent5"/>
          </a:effectRef>
          <a:fontRef idx="minor">
            <a:schemeClr val="dk1"/>
          </a:fontRef>
        </p:style>
        <p:txBody>
          <a:bodyPr/>
          <a:lstStyle/>
          <a:p>
            <a:r>
              <a:rPr lang="ru-RU" sz="1600" b="1" dirty="0" smtClean="0">
                <a:latin typeface="Times New Roman" pitchFamily="18" charset="0"/>
                <a:cs typeface="Times New Roman" pitchFamily="18" charset="0"/>
              </a:rPr>
              <a:t>Кора - буквально "молодая девушка" по-гречески - скульптура, которая со своим мужским аналогом Куросом, являются воплощением архаичной греческой скульптуры. На Акрополе в Афинах, в VI веке до нашей эры, эти статуи юношей и девушек были посвящены Афине, богине-покровительнице города</a:t>
            </a:r>
          </a:p>
          <a:p>
            <a:r>
              <a:rPr lang="ru-RU" sz="1600" b="1" dirty="0" smtClean="0">
                <a:latin typeface="Times New Roman" pitchFamily="18" charset="0"/>
                <a:cs typeface="Times New Roman" pitchFamily="18" charset="0"/>
              </a:rPr>
              <a:t>Статуи коры принимают условные формы. Одетые чаще всего по Ионической моде, они несут дары: фрукты, вазу или птицу. Но каждая скульптура имеет исключительный характер, зависящий от индивидуального стиля автора и от времени её создания в ходе эволюции архаических скульптур.</a:t>
            </a:r>
          </a:p>
          <a:p>
            <a:endParaRPr lang="ru-RU" dirty="0"/>
          </a:p>
        </p:txBody>
      </p:sp>
      <p:pic>
        <p:nvPicPr>
          <p:cNvPr id="96260" name="Picture 4" descr="http://www.namuseum.gr/collections/sculpture/archaic/images/26_m.png"/>
          <p:cNvPicPr>
            <a:picLocks noChangeAspect="1" noChangeArrowheads="1"/>
          </p:cNvPicPr>
          <p:nvPr/>
        </p:nvPicPr>
        <p:blipFill>
          <a:blip r:embed="rId2"/>
          <a:srcRect/>
          <a:stretch>
            <a:fillRect/>
          </a:stretch>
        </p:blipFill>
        <p:spPr bwMode="auto">
          <a:xfrm>
            <a:off x="5572132" y="1142984"/>
            <a:ext cx="2928958" cy="5325379"/>
          </a:xfrm>
          <a:prstGeom prst="roundRect">
            <a:avLst>
              <a:gd name="adj" fmla="val 4167"/>
            </a:avLst>
          </a:prstGeom>
          <a:solidFill>
            <a:srgbClr val="FFFFFF"/>
          </a:solidFill>
          <a:ln w="76200" cap="sq">
            <a:solidFill>
              <a:schemeClr val="tx1">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Прямоугольник 6"/>
          <p:cNvSpPr/>
          <p:nvPr/>
        </p:nvSpPr>
        <p:spPr>
          <a:xfrm>
            <a:off x="1785918" y="5857892"/>
            <a:ext cx="3429024"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Мраморная статуэтка дочь Элевсине. Около 500 г. до н.э.</a:t>
            </a:r>
            <a:endParaRPr lang="ru-RU" b="1" i="1" dirty="0">
              <a:latin typeface="Times New Roman" pitchFamily="18" charset="0"/>
              <a:cs typeface="Times New Roman" pitchFamily="18" charset="0"/>
            </a:endParaRPr>
          </a:p>
        </p:txBody>
      </p:sp>
      <p:sp>
        <p:nvSpPr>
          <p:cNvPr id="8" name="Прямоугольник 7"/>
          <p:cNvSpPr/>
          <p:nvPr/>
        </p:nvSpPr>
        <p:spPr>
          <a:xfrm>
            <a:off x="500034" y="1142984"/>
            <a:ext cx="4429156" cy="40005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dirty="0" smtClean="0">
                <a:latin typeface="Times New Roman" pitchFamily="18" charset="0"/>
                <a:cs typeface="Times New Roman" pitchFamily="18" charset="0"/>
              </a:rPr>
              <a:t>Agalmatio дочь Parian мрамора. Найдено в 1883 году, в Элевсине. Она носит хитон и гиматий. Туника, видимые на основание шеи и левого бедра, оказываемых с очень тонкой и плотной аспектов, в то время как тяжелые мантии падает симметрично за плечи и плечи покрыты. С левой стороны, чтобы получить куртку, а в правой проведет цветок или плод. Ее длинные волнистые волосы формировании группы из трех нитей падения левую и правую грудь.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0,56 м высота</a:t>
            </a:r>
            <a:endParaRPr lang="ru-RU"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ttp://edgardega.ru/cms.ashx?req=Image&amp;imageid=493ed856-6cf2-457c-aa60-0f6d5c3e3cba&amp;key=%CA%EE%F0%E0%20%E2%20%EF%E5%EF%EB%EE%F1%E5.%20%CE%EA%EE%EB%EE%20530%20%E4%EE%20%ED.%FD.%20%CC%F3%E7%E5%E9%20%C0%EA%F0%EE%EF%EE%EB%FF..."/>
          <p:cNvPicPr>
            <a:picLocks noGrp="1"/>
          </p:cNvPicPr>
          <p:nvPr>
            <p:ph idx="1"/>
          </p:nvPr>
        </p:nvPicPr>
        <p:blipFill>
          <a:blip r:embed="rId2" cstate="email"/>
          <a:srcRect/>
          <a:stretch>
            <a:fillRect/>
          </a:stretch>
        </p:blipFill>
        <p:spPr bwMode="auto">
          <a:xfrm>
            <a:off x="6286512" y="357166"/>
            <a:ext cx="2172968" cy="5853113"/>
          </a:xfrm>
          <a:prstGeom prst="roundRect">
            <a:avLst>
              <a:gd name="adj" fmla="val 4167"/>
            </a:avLst>
          </a:prstGeom>
          <a:solidFill>
            <a:srgbClr val="FFFFFF"/>
          </a:solidFill>
          <a:ln w="76200" cap="sq">
            <a:solidFill>
              <a:schemeClr val="accent6">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Прямоугольник 5"/>
          <p:cNvSpPr/>
          <p:nvPr/>
        </p:nvSpPr>
        <p:spPr>
          <a:xfrm>
            <a:off x="3428992" y="4786322"/>
            <a:ext cx="2643174"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Девушка в пеплосе. Фрагмент. Мрамор. </a:t>
            </a:r>
          </a:p>
          <a:p>
            <a:pPr algn="ctr"/>
            <a:r>
              <a:rPr lang="ru-RU" b="1" i="1" dirty="0" smtClean="0">
                <a:latin typeface="Times New Roman" pitchFamily="18" charset="0"/>
                <a:cs typeface="Times New Roman" pitchFamily="18" charset="0"/>
              </a:rPr>
              <a:t>540—530 гг. до н. э. Афины. Музей Акрополя. </a:t>
            </a:r>
            <a:endParaRPr lang="ru-RU" b="1" dirty="0">
              <a:latin typeface="Times New Roman" pitchFamily="18" charset="0"/>
              <a:cs typeface="Times New Roman" pitchFamily="18" charset="0"/>
            </a:endParaRPr>
          </a:p>
        </p:txBody>
      </p:sp>
      <p:pic>
        <p:nvPicPr>
          <p:cNvPr id="7" name="Рисунок 6" descr="http://upload.wikimedia.org/wikipedia/commons/1/17/ACMA_675_Kore_1.JPG?uselang=ru"/>
          <p:cNvPicPr/>
          <p:nvPr/>
        </p:nvPicPr>
        <p:blipFill>
          <a:blip r:embed="rId3" cstate="email"/>
          <a:srcRect/>
          <a:stretch>
            <a:fillRect/>
          </a:stretch>
        </p:blipFill>
        <p:spPr bwMode="auto">
          <a:xfrm>
            <a:off x="428596" y="428604"/>
            <a:ext cx="2286016" cy="5857916"/>
          </a:xfrm>
          <a:prstGeom prst="roundRect">
            <a:avLst>
              <a:gd name="adj" fmla="val 4167"/>
            </a:avLst>
          </a:prstGeom>
          <a:solidFill>
            <a:srgbClr val="FFFFFF"/>
          </a:solidFill>
          <a:ln w="76200" cap="sq">
            <a:solidFill>
              <a:schemeClr val="accent1">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Прямоугольник 7"/>
          <p:cNvSpPr/>
          <p:nvPr/>
        </p:nvSpPr>
        <p:spPr>
          <a:xfrm>
            <a:off x="2857488" y="428604"/>
            <a:ext cx="271464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Кора с Акрополя в Афинах. Мрамор. Конец 6 в. до н. э. Афины. Музей Акрополя. </a:t>
            </a:r>
            <a:endParaRPr lang="ru-RU" b="1" dirty="0">
              <a:latin typeface="Times New Roman" pitchFamily="18" charset="0"/>
              <a:cs typeface="Times New Roman" pitchFamily="18" charset="0"/>
            </a:endParaRPr>
          </a:p>
        </p:txBody>
      </p:sp>
      <p:sp>
        <p:nvSpPr>
          <p:cNvPr id="9" name="Заголовок 1"/>
          <p:cNvSpPr>
            <a:spLocks noGrp="1"/>
          </p:cNvSpPr>
          <p:nvPr>
            <p:ph type="title"/>
          </p:nvPr>
        </p:nvSpPr>
        <p:spPr>
          <a:xfrm>
            <a:off x="2928926" y="2571744"/>
            <a:ext cx="3143272" cy="655620"/>
          </a:xfrm>
        </p:spPr>
        <p:txBody>
          <a:bodyPr/>
          <a:lstStyle/>
          <a:p>
            <a:pPr algn="ctr"/>
            <a:r>
              <a:rPr lang="ru-RU"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Коры</a:t>
            </a:r>
            <a:endParaRPr lang="ru-RU"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3" name="Picture 6"/>
          <p:cNvPicPr>
            <a:picLocks noChangeAspect="1" noChangeArrowheads="1"/>
          </p:cNvPicPr>
          <p:nvPr/>
        </p:nvPicPr>
        <p:blipFill>
          <a:blip r:embed="rId4"/>
          <a:srcRect/>
          <a:stretch>
            <a:fillRect/>
          </a:stretch>
        </p:blipFill>
        <p:spPr bwMode="auto">
          <a:xfrm>
            <a:off x="214282" y="285728"/>
            <a:ext cx="4962577" cy="6357982"/>
          </a:xfrm>
          <a:prstGeom prst="roundRect">
            <a:avLst>
              <a:gd name="adj" fmla="val 4167"/>
            </a:avLst>
          </a:prstGeom>
          <a:solidFill>
            <a:srgbClr val="FFFFFF"/>
          </a:solidFill>
          <a:ln w="76200" cap="sq">
            <a:solidFill>
              <a:schemeClr val="accent6">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4" name="Picture 5"/>
          <p:cNvPicPr>
            <a:picLocks noChangeAspect="1" noChangeArrowheads="1"/>
          </p:cNvPicPr>
          <p:nvPr/>
        </p:nvPicPr>
        <p:blipFill>
          <a:blip r:embed="rId5"/>
          <a:srcRect/>
          <a:stretch>
            <a:fillRect/>
          </a:stretch>
        </p:blipFill>
        <p:spPr bwMode="auto">
          <a:xfrm>
            <a:off x="4635498" y="285728"/>
            <a:ext cx="4294219" cy="6357982"/>
          </a:xfrm>
          <a:prstGeom prst="roundRect">
            <a:avLst>
              <a:gd name="adj" fmla="val 4167"/>
            </a:avLst>
          </a:prstGeom>
          <a:solidFill>
            <a:srgbClr val="FFFFFF"/>
          </a:solidFill>
          <a:ln w="76200" cap="sq">
            <a:solidFill>
              <a:schemeClr val="accent6">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42918"/>
            <a:ext cx="8715436" cy="1077218"/>
          </a:xfrm>
          <a:prstGeom prst="rect">
            <a:avLst/>
          </a:prstGeom>
        </p:spPr>
        <p:txBody>
          <a:bodyPr wrap="square">
            <a:spAutoFit/>
          </a:bodyP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Классический период</a:t>
            </a:r>
          </a:p>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IV</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вв. до Р.Х.)</a:t>
            </a:r>
            <a:endParaRPr lang="ru-RU" sz="3200" dirty="0"/>
          </a:p>
        </p:txBody>
      </p:sp>
      <p:pic>
        <p:nvPicPr>
          <p:cNvPr id="7170" name="Picture 2" descr="http://fotowebsite.narod.ru/4elovek_antichnost/zanoza_800x800.jpg"/>
          <p:cNvPicPr>
            <a:picLocks noChangeAspect="1" noChangeArrowheads="1"/>
          </p:cNvPicPr>
          <p:nvPr/>
        </p:nvPicPr>
        <p:blipFill>
          <a:blip r:embed="rId2" cstate="email"/>
          <a:srcRect/>
          <a:stretch>
            <a:fillRect/>
          </a:stretch>
        </p:blipFill>
        <p:spPr bwMode="auto">
          <a:xfrm>
            <a:off x="3000364" y="1857364"/>
            <a:ext cx="3290861" cy="4262414"/>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1142984"/>
            <a:ext cx="5143536" cy="4286280"/>
          </a:xfrm>
        </p:spPr>
        <p:style>
          <a:lnRef idx="1">
            <a:schemeClr val="accent5"/>
          </a:lnRef>
          <a:fillRef idx="2">
            <a:schemeClr val="accent5"/>
          </a:fillRef>
          <a:effectRef idx="1">
            <a:schemeClr val="accent5"/>
          </a:effectRef>
          <a:fontRef idx="minor">
            <a:schemeClr val="dk1"/>
          </a:fontRef>
        </p:style>
        <p:txBody>
          <a:bodyPr/>
          <a:lstStyle/>
          <a:p>
            <a:r>
              <a:rPr lang="ru-RU" sz="1600" b="1" dirty="0" smtClean="0">
                <a:latin typeface="Times New Roman" pitchFamily="18" charset="0"/>
                <a:cs typeface="Times New Roman" pitchFamily="18" charset="0"/>
              </a:rPr>
              <a:t>	</a:t>
            </a:r>
            <a:r>
              <a:rPr lang="ru-RU" sz="1600" b="1" dirty="0" smtClean="0"/>
              <a:t>Бронзовая статуя эта, как, впрочем, и все произведения </a:t>
            </a:r>
            <a:r>
              <a:rPr lang="ru-RU" sz="1600" b="1" dirty="0" err="1" smtClean="0"/>
              <a:t>Поликлета</a:t>
            </a:r>
            <a:r>
              <a:rPr lang="ru-RU" sz="1600" b="1" dirty="0" smtClean="0"/>
              <a:t>, в подлиннике до нас не дошла; она известна только по мраморным римским копиям. Статуя изображает крепко сложенного юношу с сильно развитыми и резко подчеркнутыми мускулами, несущего на левом плече копье. Вся тяжесть его тела опирается на правую ногу, левая же отставлена назад, касаясь земли только пальцами. Равновесие фигуры достигнуто тем, что приподнявшемуся правому бедру соответствует опущенное правое плечо и, наоборот, опустившемуся левому бедру — приподнятое левое плечо. Такая система построения человеческой фигуры (так называемый «хиазм») придает статуе мерный, ритмический строй.</a:t>
            </a:r>
          </a:p>
          <a:p>
            <a:endParaRPr lang="ru-RU" sz="1800" b="1" dirty="0">
              <a:latin typeface="Times New Roman" pitchFamily="18" charset="0"/>
              <a:cs typeface="Times New Roman" pitchFamily="18" charset="0"/>
            </a:endParaRPr>
          </a:p>
        </p:txBody>
      </p:sp>
      <p:sp>
        <p:nvSpPr>
          <p:cNvPr id="6" name="Прямоугольник 5"/>
          <p:cNvSpPr/>
          <p:nvPr/>
        </p:nvSpPr>
        <p:spPr>
          <a:xfrm>
            <a:off x="142844" y="5500702"/>
            <a:ext cx="521497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i="1" dirty="0" err="1" smtClean="0">
                <a:latin typeface="Times New Roman" pitchFamily="18" charset="0"/>
                <a:cs typeface="Times New Roman" pitchFamily="18" charset="0"/>
              </a:rPr>
              <a:t>Поликлет</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Дорифор</a:t>
            </a:r>
            <a:r>
              <a:rPr lang="ru-RU" b="1" i="1" dirty="0" smtClean="0">
                <a:latin typeface="Times New Roman" pitchFamily="18" charset="0"/>
                <a:cs typeface="Times New Roman" pitchFamily="18" charset="0"/>
              </a:rPr>
              <a:t>. Около 440 г. до н. э. Мраморная римская копия с утраченного бронзового оригинала. Неаполь. Национальный музей.</a:t>
            </a:r>
            <a:endParaRPr lang="ru-RU" b="1" dirty="0">
              <a:latin typeface="Times New Roman" pitchFamily="18" charset="0"/>
              <a:cs typeface="Times New Roman" pitchFamily="18" charset="0"/>
            </a:endParaRPr>
          </a:p>
        </p:txBody>
      </p:sp>
      <p:pic>
        <p:nvPicPr>
          <p:cNvPr id="14338" name="Picture 2" descr="http://www.arts-museum.ru/data/fonds/ancient_world/2_1_i/0000_1000/0_300_0/00093570.jpg"/>
          <p:cNvPicPr>
            <a:picLocks noChangeAspect="1" noChangeArrowheads="1"/>
          </p:cNvPicPr>
          <p:nvPr/>
        </p:nvPicPr>
        <p:blipFill>
          <a:blip r:embed="rId2"/>
          <a:srcRect/>
          <a:stretch>
            <a:fillRect/>
          </a:stretch>
        </p:blipFill>
        <p:spPr bwMode="auto">
          <a:xfrm>
            <a:off x="5572132" y="214290"/>
            <a:ext cx="3286148" cy="6276543"/>
          </a:xfrm>
          <a:prstGeom prst="roundRect">
            <a:avLst>
              <a:gd name="adj" fmla="val 4167"/>
            </a:avLst>
          </a:prstGeom>
          <a:solidFill>
            <a:srgbClr val="FFFFFF"/>
          </a:solidFill>
          <a:ln w="76200" cap="sq">
            <a:solidFill>
              <a:schemeClr val="accent1"/>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Заголовок 1"/>
          <p:cNvSpPr>
            <a:spLocks noGrp="1"/>
          </p:cNvSpPr>
          <p:nvPr>
            <p:ph type="title"/>
          </p:nvPr>
        </p:nvSpPr>
        <p:spPr>
          <a:xfrm>
            <a:off x="214282" y="0"/>
            <a:ext cx="5357850" cy="804884"/>
          </a:xfrm>
        </p:spPr>
        <p:txBody>
          <a:bodyPr/>
          <a:lstStyle/>
          <a:p>
            <a:pPr algn="ctr"/>
            <a:r>
              <a:rPr lang="ru-RU" sz="4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Поликлет</a:t>
            </a:r>
            <a:endParaRPr lang="ru-RU"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8" name="Прямоугольник 7"/>
          <p:cNvSpPr/>
          <p:nvPr/>
        </p:nvSpPr>
        <p:spPr>
          <a:xfrm>
            <a:off x="142844" y="1142984"/>
            <a:ext cx="5214974" cy="428628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b="1" dirty="0" smtClean="0">
                <a:latin typeface="Times New Roman" pitchFamily="18" charset="0"/>
                <a:cs typeface="Times New Roman" pitchFamily="18" charset="0"/>
              </a:rPr>
              <a:t>В древности статую </a:t>
            </a:r>
            <a:r>
              <a:rPr lang="ru-RU" b="1" dirty="0" err="1" smtClean="0">
                <a:latin typeface="Times New Roman" pitchFamily="18" charset="0"/>
                <a:cs typeface="Times New Roman" pitchFamily="18" charset="0"/>
              </a:rPr>
              <a:t>Поликлета</a:t>
            </a:r>
            <a:r>
              <a:rPr lang="ru-RU" b="1" dirty="0" smtClean="0">
                <a:latin typeface="Times New Roman" pitchFamily="18" charset="0"/>
                <a:cs typeface="Times New Roman" pitchFamily="18" charset="0"/>
              </a:rPr>
              <a:t> называли "Каноном", поскольку она представлялась венцом поисков в сфере формального равновесия фигур. Тело как целое и отдельные его части сочетаются в </a:t>
            </a:r>
            <a:r>
              <a:rPr lang="ru-RU" b="1" dirty="0" err="1" smtClean="0">
                <a:latin typeface="Times New Roman" pitchFamily="18" charset="0"/>
                <a:cs typeface="Times New Roman" pitchFamily="18" charset="0"/>
              </a:rPr>
              <a:t>Дорифоре</a:t>
            </a:r>
            <a:r>
              <a:rPr lang="ru-RU" b="1" dirty="0" smtClean="0">
                <a:latin typeface="Times New Roman" pitchFamily="18" charset="0"/>
                <a:cs typeface="Times New Roman" pitchFamily="18" charset="0"/>
              </a:rPr>
              <a:t> на основе точнейших математических расчетов. Пропорциональная система строго продумана. Голова, например, составляет 1/7 часть высоты тела, просчитаны даже размеры пальцев. В более поздние времена фигуры </a:t>
            </a:r>
            <a:r>
              <a:rPr lang="ru-RU" b="1" dirty="0" err="1" smtClean="0">
                <a:latin typeface="Times New Roman" pitchFamily="18" charset="0"/>
                <a:cs typeface="Times New Roman" pitchFamily="18" charset="0"/>
              </a:rPr>
              <a:t>Поликлета</a:t>
            </a:r>
            <a:r>
              <a:rPr lang="ru-RU" b="1" dirty="0" smtClean="0">
                <a:latin typeface="Times New Roman" pitchFamily="18" charset="0"/>
                <a:cs typeface="Times New Roman" pitchFamily="18" charset="0"/>
              </a:rPr>
              <a:t> стали казаться несколько тяжелыми, и </a:t>
            </a:r>
            <a:r>
              <a:rPr lang="ru-RU" b="1" dirty="0" err="1" smtClean="0">
                <a:latin typeface="Times New Roman" pitchFamily="18" charset="0"/>
                <a:cs typeface="Times New Roman" pitchFamily="18" charset="0"/>
              </a:rPr>
              <a:t>Дорифора</a:t>
            </a:r>
            <a:r>
              <a:rPr lang="ru-RU" b="1" dirty="0" smtClean="0">
                <a:latin typeface="Times New Roman" pitchFamily="18" charset="0"/>
                <a:cs typeface="Times New Roman" pitchFamily="18" charset="0"/>
              </a:rPr>
              <a:t> стали называть </a:t>
            </a:r>
            <a:r>
              <a:rPr lang="ru-RU" b="1" dirty="0" err="1" smtClean="0">
                <a:latin typeface="Times New Roman" pitchFamily="18" charset="0"/>
                <a:cs typeface="Times New Roman" pitchFamily="18" charset="0"/>
              </a:rPr>
              <a:t>homo</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quadratus</a:t>
            </a:r>
            <a:r>
              <a:rPr lang="ru-RU" b="1" dirty="0" smtClean="0">
                <a:latin typeface="Times New Roman" pitchFamily="18" charset="0"/>
                <a:cs typeface="Times New Roman" pitchFamily="18" charset="0"/>
              </a:rPr>
              <a:t>. Но, тем не менее, во всей античности воплощенный в </a:t>
            </a:r>
            <a:r>
              <a:rPr lang="ru-RU" b="1" dirty="0" err="1" smtClean="0">
                <a:latin typeface="Times New Roman" pitchFamily="18" charset="0"/>
                <a:cs typeface="Times New Roman" pitchFamily="18" charset="0"/>
              </a:rPr>
              <a:t>Дорифоре</a:t>
            </a:r>
            <a:r>
              <a:rPr lang="ru-RU" b="1" dirty="0" smtClean="0">
                <a:latin typeface="Times New Roman" pitchFamily="18" charset="0"/>
                <a:cs typeface="Times New Roman" pitchFamily="18" charset="0"/>
              </a:rPr>
              <a:t> греческий идеал казался образцом круглой трехмерной скульптуры.</a:t>
            </a:r>
            <a:endParaRPr lang="ru-RU"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85720" y="1000108"/>
            <a:ext cx="4572032" cy="3786214"/>
          </a:xfrm>
        </p:spPr>
        <p:style>
          <a:lnRef idx="1">
            <a:schemeClr val="accent5"/>
          </a:lnRef>
          <a:fillRef idx="2">
            <a:schemeClr val="accent5"/>
          </a:fillRef>
          <a:effectRef idx="1">
            <a:schemeClr val="accent5"/>
          </a:effectRef>
          <a:fontRef idx="minor">
            <a:schemeClr val="dk1"/>
          </a:fontRef>
        </p:style>
        <p:txBody>
          <a:bodyPr/>
          <a:lstStyle/>
          <a:p>
            <a:r>
              <a:rPr lang="ru-RU" sz="1600" b="1" dirty="0" smtClean="0">
                <a:latin typeface="Times New Roman" pitchFamily="18" charset="0"/>
                <a:cs typeface="Times New Roman" pitchFamily="18" charset="0"/>
              </a:rPr>
              <a:t>	</a:t>
            </a:r>
            <a:r>
              <a:rPr lang="ru-RU" sz="1600" b="1" u="sng" dirty="0" smtClean="0">
                <a:latin typeface="Times New Roman" pitchFamily="18" charset="0"/>
                <a:cs typeface="Times New Roman" pitchFamily="18" charset="0"/>
              </a:rPr>
              <a:t>Статуя «Мальчика, </a:t>
            </a:r>
            <a:r>
              <a:rPr lang="ru-RU" sz="1800" b="1" u="sng" dirty="0" smtClean="0">
                <a:latin typeface="Times New Roman" pitchFamily="18" charset="0"/>
                <a:cs typeface="Times New Roman" pitchFamily="18" charset="0"/>
              </a:rPr>
              <a:t>вынимающего занозу», </a:t>
            </a:r>
            <a:r>
              <a:rPr lang="ru-RU" sz="2000" b="1" dirty="0" smtClean="0">
                <a:latin typeface="Times New Roman" pitchFamily="18" charset="0"/>
                <a:cs typeface="Times New Roman" pitchFamily="18" charset="0"/>
              </a:rPr>
              <a:t>дошедшая до нас в </a:t>
            </a:r>
            <a:r>
              <a:rPr lang="ru-RU" sz="1800" b="1" dirty="0" smtClean="0">
                <a:latin typeface="Times New Roman" pitchFamily="18" charset="0"/>
                <a:cs typeface="Times New Roman" pitchFamily="18" charset="0"/>
              </a:rPr>
              <a:t>мраморной</a:t>
            </a:r>
            <a:r>
              <a:rPr lang="ru-RU" sz="2000" b="1"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римской копии с бронзового оригинала второй четверти 5 в. до н.э. Фигурка мальчика отличается естественностью угловатой позы, реалистической передачей форм тела подростка. Статуя рассказывает о подростке, прославившемся своей доблестью во время состязания в беге. Острый шип вонзился ему в ногу, но мальчик продолжал бег и первым достиг цели.</a:t>
            </a:r>
          </a:p>
          <a:p>
            <a:endParaRPr lang="ru-RU" sz="1800" b="1" dirty="0">
              <a:latin typeface="Times New Roman" pitchFamily="18" charset="0"/>
              <a:cs typeface="Times New Roman" pitchFamily="18" charset="0"/>
            </a:endParaRPr>
          </a:p>
        </p:txBody>
      </p:sp>
      <p:pic>
        <p:nvPicPr>
          <p:cNvPr id="104450" name="Picture 2" descr="http://www.arts-museum.ru/data/fonds/ancient_world/2_1_i/0000_1000/0_300_0/00093593.jpg"/>
          <p:cNvPicPr>
            <a:picLocks noChangeAspect="1" noChangeArrowheads="1"/>
          </p:cNvPicPr>
          <p:nvPr/>
        </p:nvPicPr>
        <p:blipFill>
          <a:blip r:embed="rId2"/>
          <a:srcRect/>
          <a:stretch>
            <a:fillRect/>
          </a:stretch>
        </p:blipFill>
        <p:spPr bwMode="auto">
          <a:xfrm>
            <a:off x="5072066" y="500042"/>
            <a:ext cx="3714776" cy="5596930"/>
          </a:xfrm>
          <a:prstGeom prst="roundRect">
            <a:avLst>
              <a:gd name="adj" fmla="val 4167"/>
            </a:avLst>
          </a:prstGeom>
          <a:solidFill>
            <a:srgbClr val="FFFFFF"/>
          </a:solidFill>
          <a:ln w="76200" cap="sq">
            <a:solidFill>
              <a:srgbClr val="C0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Прямоугольник 5"/>
          <p:cNvSpPr/>
          <p:nvPr/>
        </p:nvSpPr>
        <p:spPr>
          <a:xfrm>
            <a:off x="357158" y="5500702"/>
            <a:ext cx="4572000" cy="92333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ru-RU" b="1" i="1" dirty="0" smtClean="0">
                <a:latin typeface="Times New Roman" pitchFamily="18" charset="0"/>
                <a:cs typeface="Times New Roman" pitchFamily="18" charset="0"/>
              </a:rPr>
              <a:t>Мальчик, вынимающий занозу. Вторая четверть 5 в. до н. э. Бронзовая римская копия. Рим. Палаццо </a:t>
            </a:r>
            <a:r>
              <a:rPr lang="ru-RU" b="1" i="1" dirty="0" err="1" smtClean="0">
                <a:latin typeface="Times New Roman" pitchFamily="18" charset="0"/>
                <a:cs typeface="Times New Roman" pitchFamily="18" charset="0"/>
              </a:rPr>
              <a:t>Консерватори</a:t>
            </a:r>
            <a:r>
              <a:rPr lang="ru-RU" b="1" i="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85720" y="285728"/>
            <a:ext cx="3500462" cy="4572032"/>
          </a:xfrm>
        </p:spPr>
        <p:style>
          <a:lnRef idx="1">
            <a:schemeClr val="accent4"/>
          </a:lnRef>
          <a:fillRef idx="2">
            <a:schemeClr val="accent4"/>
          </a:fillRef>
          <a:effectRef idx="1">
            <a:schemeClr val="accent4"/>
          </a:effectRef>
          <a:fontRef idx="minor">
            <a:schemeClr val="dk1"/>
          </a:fontRef>
        </p:style>
        <p:txBody>
          <a:bodyPr/>
          <a:lstStyle/>
          <a:p>
            <a:r>
              <a:rPr lang="ru-RU" sz="1800" b="1" u="sng" dirty="0" smtClean="0">
                <a:latin typeface="Times New Roman" pitchFamily="18" charset="0"/>
                <a:cs typeface="Times New Roman" pitchFamily="18" charset="0"/>
              </a:rPr>
              <a:t>«Дельфийский возничий» — </a:t>
            </a:r>
            <a:r>
              <a:rPr lang="ru-RU" sz="1800" b="1" dirty="0" smtClean="0">
                <a:latin typeface="Times New Roman" pitchFamily="18" charset="0"/>
                <a:cs typeface="Times New Roman" pitchFamily="18" charset="0"/>
              </a:rPr>
              <a:t>одна из немногих дошедших до нас подлинных древнегреческих бронзовых статуй. В «Дельфийском возничем» было выражено уже в достаточно определившейся форме характерное для классики представление о скульптуре, как о гармоническом и жизненно убедительном изображении типических черт совершенного человека, показанного таким, каким должен быть каждый свободнорожденный эллин.</a:t>
            </a:r>
            <a:endParaRPr lang="ru-RU" sz="1800" b="1" dirty="0">
              <a:latin typeface="Times New Roman" pitchFamily="18" charset="0"/>
              <a:cs typeface="Times New Roman" pitchFamily="18" charset="0"/>
            </a:endParaRPr>
          </a:p>
        </p:txBody>
      </p:sp>
      <p:pic>
        <p:nvPicPr>
          <p:cNvPr id="7" name="Рисунок 6" descr="http://konstantinsomov.ru/cms.ashx?req=Image&amp;imageid=4dd78f51-4c80-4576-aba7-a528957d1d46&amp;key=%C4%E5%EB%FC%F4%E8%E9%F1%EA%E8%E9%20%E2%EE%E7%ED%E8%F7%E8%E9.%20%C4%E5%EB%FC%F4%E8%E9%F1%EA%E8%E9%20%EC%F3%E7%E5%E9"/>
          <p:cNvPicPr/>
          <p:nvPr/>
        </p:nvPicPr>
        <p:blipFill>
          <a:blip r:embed="rId2" cstate="email"/>
          <a:srcRect/>
          <a:stretch>
            <a:fillRect/>
          </a:stretch>
        </p:blipFill>
        <p:spPr bwMode="auto">
          <a:xfrm>
            <a:off x="4071934" y="285728"/>
            <a:ext cx="3359721" cy="5695950"/>
          </a:xfrm>
          <a:prstGeom prst="roundRect">
            <a:avLst>
              <a:gd name="adj" fmla="val 4167"/>
            </a:avLst>
          </a:prstGeom>
          <a:solidFill>
            <a:srgbClr val="FFFFFF"/>
          </a:solidFill>
          <a:ln w="76200" cap="sq">
            <a:solidFill>
              <a:schemeClr val="accent2"/>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Прямоугольник 7"/>
          <p:cNvSpPr/>
          <p:nvPr/>
        </p:nvSpPr>
        <p:spPr>
          <a:xfrm>
            <a:off x="214282" y="5429264"/>
            <a:ext cx="364333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Дельфийский возничий. Бронза. Около 470 г. до н. э. Дельфы. Музей</a:t>
            </a:r>
            <a:endParaRPr lang="ru-RU" b="1" dirty="0">
              <a:latin typeface="Times New Roman" pitchFamily="18" charset="0"/>
              <a:cs typeface="Times New Roman" pitchFamily="18" charset="0"/>
            </a:endParaRPr>
          </a:p>
        </p:txBody>
      </p:sp>
      <p:pic>
        <p:nvPicPr>
          <p:cNvPr id="9" name="Рисунок 8" descr="Возничий на Delphi"/>
          <p:cNvPicPr/>
          <p:nvPr/>
        </p:nvPicPr>
        <p:blipFill>
          <a:blip r:embed="rId3" cstate="email"/>
          <a:srcRect/>
          <a:stretch>
            <a:fillRect/>
          </a:stretch>
        </p:blipFill>
        <p:spPr bwMode="auto">
          <a:xfrm>
            <a:off x="6143636" y="3143248"/>
            <a:ext cx="2652144" cy="3343275"/>
          </a:xfrm>
          <a:prstGeom prst="roundRect">
            <a:avLst>
              <a:gd name="adj" fmla="val 4167"/>
            </a:avLst>
          </a:prstGeom>
          <a:solidFill>
            <a:srgbClr val="FFFFFF"/>
          </a:solidFill>
          <a:ln w="76200" cap="sq">
            <a:solidFill>
              <a:schemeClr val="accent6">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5357850" cy="804884"/>
          </a:xfrm>
        </p:spPr>
        <p:txBody>
          <a:bodyPr/>
          <a:lstStyle/>
          <a:p>
            <a:pPr algn="ctr"/>
            <a:r>
              <a:rPr lang="ru-RU"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Фидий</a:t>
            </a:r>
            <a:endParaRPr lang="ru-RU"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Текст 3"/>
          <p:cNvSpPr>
            <a:spLocks noGrp="1"/>
          </p:cNvSpPr>
          <p:nvPr>
            <p:ph type="body" sz="half" idx="2"/>
          </p:nvPr>
        </p:nvSpPr>
        <p:spPr>
          <a:xfrm>
            <a:off x="428596" y="928670"/>
            <a:ext cx="4857784" cy="4286280"/>
          </a:xfrm>
        </p:spPr>
        <p:style>
          <a:lnRef idx="1">
            <a:schemeClr val="accent4"/>
          </a:lnRef>
          <a:fillRef idx="2">
            <a:schemeClr val="accent4"/>
          </a:fillRef>
          <a:effectRef idx="1">
            <a:schemeClr val="accent4"/>
          </a:effectRef>
          <a:fontRef idx="minor">
            <a:schemeClr val="dk1"/>
          </a:fontRef>
        </p:style>
        <p:txBody>
          <a:bodyPr/>
          <a:lstStyle/>
          <a:p>
            <a:pPr algn="just"/>
            <a:r>
              <a:rPr lang="ru-RU" dirty="0" smtClean="0"/>
              <a:t> </a:t>
            </a:r>
            <a:r>
              <a:rPr lang="ru-RU" sz="1800" dirty="0" smtClean="0"/>
              <a:t> </a:t>
            </a:r>
            <a:r>
              <a:rPr lang="ru-RU" sz="1800" b="1" dirty="0" smtClean="0">
                <a:latin typeface="Times New Roman" pitchFamily="18" charset="0"/>
                <a:cs typeface="Times New Roman" pitchFamily="18" charset="0"/>
              </a:rPr>
              <a:t>Одна из немногих достоверных копий погибшей в древности статуи </a:t>
            </a:r>
            <a:r>
              <a:rPr lang="ru-RU" sz="1800" b="1" i="1" dirty="0" smtClean="0">
                <a:latin typeface="Times New Roman" pitchFamily="18" charset="0"/>
                <a:cs typeface="Times New Roman" pitchFamily="18" charset="0"/>
              </a:rPr>
              <a:t>Афины Парфенос</a:t>
            </a:r>
            <a:r>
              <a:rPr lang="ru-RU" sz="1800" b="1" dirty="0" smtClean="0">
                <a:latin typeface="Times New Roman" pitchFamily="18" charset="0"/>
                <a:cs typeface="Times New Roman" pitchFamily="18" charset="0"/>
              </a:rPr>
              <a:t>. В оригинале фигура достигала около 12 м высоты. Торжественность облика богини подчеркнута богато декорированными атрибутами. На голове ее шлем, украшенный фигурами сфинксов и грифонов. У ног клубком свернулся змей - символ афинской земли. Левой рукой богиня придерживает щит На постаменте статуи было представлено рождение мифической женщины Пандоры, "всеми одаренной"; оно было отзвуком сцены рождения Афины, изображенной на восточном фронтоне Парфенона</a:t>
            </a:r>
            <a:endParaRPr lang="ru-RU" sz="1800" b="1" dirty="0">
              <a:latin typeface="Times New Roman" pitchFamily="18" charset="0"/>
              <a:cs typeface="Times New Roman" pitchFamily="18" charset="0"/>
            </a:endParaRPr>
          </a:p>
        </p:txBody>
      </p:sp>
      <p:sp>
        <p:nvSpPr>
          <p:cNvPr id="5" name="Прямоугольник 4"/>
          <p:cNvSpPr/>
          <p:nvPr/>
        </p:nvSpPr>
        <p:spPr>
          <a:xfrm>
            <a:off x="1214414" y="5500702"/>
            <a:ext cx="35719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«Афина Парфенос» . V в. до н. э.. Римская копия. Афины. Национальный музей.</a:t>
            </a:r>
          </a:p>
        </p:txBody>
      </p:sp>
      <p:pic>
        <p:nvPicPr>
          <p:cNvPr id="6" name="Содержимое 5" descr="«Афина Парфенос» "/>
          <p:cNvPicPr>
            <a:picLocks noGrp="1"/>
          </p:cNvPicPr>
          <p:nvPr>
            <p:ph idx="1"/>
          </p:nvPr>
        </p:nvPicPr>
        <p:blipFill>
          <a:blip r:embed="rId2"/>
          <a:srcRect/>
          <a:stretch>
            <a:fillRect/>
          </a:stretch>
        </p:blipFill>
        <p:spPr bwMode="auto">
          <a:xfrm>
            <a:off x="5572132" y="571480"/>
            <a:ext cx="3058471" cy="5853113"/>
          </a:xfrm>
          <a:prstGeom prst="roundRect">
            <a:avLst>
              <a:gd name="adj" fmla="val 4167"/>
            </a:avLst>
          </a:prstGeom>
          <a:solidFill>
            <a:srgbClr val="FFFFFF"/>
          </a:solidFill>
          <a:ln w="76200" cap="sq">
            <a:solidFill>
              <a:srgbClr val="FFC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28596" y="1571612"/>
            <a:ext cx="4857784" cy="3143272"/>
          </a:xfrm>
        </p:spPr>
        <p:style>
          <a:lnRef idx="1">
            <a:schemeClr val="accent4"/>
          </a:lnRef>
          <a:fillRef idx="2">
            <a:schemeClr val="accent4"/>
          </a:fillRef>
          <a:effectRef idx="1">
            <a:schemeClr val="accent4"/>
          </a:effectRef>
          <a:fontRef idx="minor">
            <a:schemeClr val="dk1"/>
          </a:fontRef>
        </p:style>
        <p:txBody>
          <a:bodyPr/>
          <a:lstStyle/>
          <a:p>
            <a:r>
              <a:rPr lang="ru-RU" dirty="0" smtClean="0"/>
              <a:t> </a:t>
            </a:r>
            <a:r>
              <a:rPr lang="ru-RU" sz="1800" dirty="0" smtClean="0"/>
              <a:t> </a:t>
            </a:r>
            <a:r>
              <a:rPr lang="ru-RU" sz="1800" b="1" dirty="0" smtClean="0">
                <a:latin typeface="Times New Roman" pitchFamily="18" charset="0"/>
                <a:cs typeface="Times New Roman" pitchFamily="18" charset="0"/>
              </a:rPr>
              <a:t>Среди непосредственных учеников Фидия, полностью остававшихся верными учителю, выделяется Кресилай, автор героизированного портрета Перикла. В этом портрете глубоко и сильно выражены спокойное величие духа и сдержанное достоинство мудрого государственного деятеля. Полные жизни прекрасные человеческие образы можно видеть и в других работах </a:t>
            </a:r>
            <a:r>
              <a:rPr lang="ru-RU" sz="1800" b="1" dirty="0" err="1" smtClean="0">
                <a:latin typeface="Times New Roman" pitchFamily="18" charset="0"/>
                <a:cs typeface="Times New Roman" pitchFamily="18" charset="0"/>
              </a:rPr>
              <a:t>Кресилая</a:t>
            </a:r>
            <a:r>
              <a:rPr lang="ru-RU" sz="1800" b="1" dirty="0" smtClean="0">
                <a:latin typeface="Times New Roman" pitchFamily="18" charset="0"/>
                <a:cs typeface="Times New Roman" pitchFamily="18" charset="0"/>
              </a:rPr>
              <a:t> (например, голова статуи эфеба, победителя в состязании).</a:t>
            </a:r>
            <a:endParaRPr lang="ru-RU" sz="1800" b="1" dirty="0">
              <a:latin typeface="Times New Roman" pitchFamily="18" charset="0"/>
              <a:cs typeface="Times New Roman" pitchFamily="18" charset="0"/>
            </a:endParaRPr>
          </a:p>
        </p:txBody>
      </p:sp>
      <p:sp>
        <p:nvSpPr>
          <p:cNvPr id="5" name="Прямоугольник 4"/>
          <p:cNvSpPr/>
          <p:nvPr/>
        </p:nvSpPr>
        <p:spPr>
          <a:xfrm>
            <a:off x="1142976" y="5572140"/>
            <a:ext cx="421484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Кресилай. Портрет Перикла. Около 440 г. до н. э. Мраморная римская копия. Лондон. Британский музей.</a:t>
            </a:r>
            <a:endParaRPr lang="ru-RU" b="1" i="1" dirty="0" smtClean="0">
              <a:latin typeface="Times New Roman" pitchFamily="18" charset="0"/>
              <a:cs typeface="Times New Roman" pitchFamily="18" charset="0"/>
            </a:endParaRPr>
          </a:p>
        </p:txBody>
      </p:sp>
      <p:pic>
        <p:nvPicPr>
          <p:cNvPr id="112642" name="Picture 2" descr="http://upload.wikimedia.org/wikipedia/commons/6/67/Pericles_Pio-Clementino_Inv269.jpg?uselang=ru"/>
          <p:cNvPicPr>
            <a:picLocks noChangeAspect="1" noChangeArrowheads="1"/>
          </p:cNvPicPr>
          <p:nvPr/>
        </p:nvPicPr>
        <p:blipFill>
          <a:blip r:embed="rId2" cstate="email"/>
          <a:srcRect b="1599"/>
          <a:stretch>
            <a:fillRect/>
          </a:stretch>
        </p:blipFill>
        <p:spPr bwMode="auto">
          <a:xfrm>
            <a:off x="5786446" y="642918"/>
            <a:ext cx="2856459" cy="5643602"/>
          </a:xfrm>
          <a:prstGeom prst="roundRect">
            <a:avLst>
              <a:gd name="adj" fmla="val 4167"/>
            </a:avLst>
          </a:prstGeom>
          <a:solidFill>
            <a:srgbClr val="FFFFFF"/>
          </a:solidFill>
          <a:ln w="76200" cap="sq">
            <a:solidFill>
              <a:schemeClr val="accent1"/>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Заголовок 1"/>
          <p:cNvSpPr>
            <a:spLocks noGrp="1"/>
          </p:cNvSpPr>
          <p:nvPr>
            <p:ph type="title"/>
          </p:nvPr>
        </p:nvSpPr>
        <p:spPr>
          <a:xfrm>
            <a:off x="214282" y="0"/>
            <a:ext cx="5357850" cy="804884"/>
          </a:xfrm>
        </p:spPr>
        <p:txBody>
          <a:bodyPr/>
          <a:lstStyle/>
          <a:p>
            <a:pPr algn="ctr"/>
            <a:r>
              <a:rPr lang="ru-RU"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Кресилай</a:t>
            </a:r>
            <a:endParaRPr lang="ru-RU"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85720" y="1142985"/>
            <a:ext cx="4429156" cy="3786213"/>
          </a:xfrm>
        </p:spPr>
        <p:style>
          <a:lnRef idx="1">
            <a:schemeClr val="accent4"/>
          </a:lnRef>
          <a:fillRef idx="2">
            <a:schemeClr val="accent4"/>
          </a:fillRef>
          <a:effectRef idx="1">
            <a:schemeClr val="accent4"/>
          </a:effectRef>
          <a:fontRef idx="minor">
            <a:schemeClr val="dk1"/>
          </a:fontRef>
        </p:style>
        <p:txBody>
          <a:bodyPr/>
          <a:lstStyle/>
          <a:p>
            <a:pPr algn="ctr"/>
            <a:r>
              <a:rPr lang="ru-RU" sz="1800" b="1" dirty="0" smtClean="0">
                <a:latin typeface="Times New Roman" pitchFamily="18" charset="0"/>
                <a:cs typeface="Times New Roman" pitchFamily="18" charset="0"/>
              </a:rPr>
              <a:t>Одна из наиболее замечательных статуй поздней классики, иногда приписываемая, Леохару</a:t>
            </a:r>
            <a:r>
              <a:rPr lang="ru-RU" sz="1800" b="1" i="1" dirty="0" smtClean="0">
                <a:latin typeface="Times New Roman" pitchFamily="18" charset="0"/>
                <a:cs typeface="Times New Roman" pitchFamily="18" charset="0"/>
              </a:rPr>
              <a:t>. </a:t>
            </a:r>
            <a:r>
              <a:rPr lang="ru-RU" sz="1800" b="1" i="1" u="sng" dirty="0" smtClean="0">
                <a:latin typeface="Times New Roman" pitchFamily="18" charset="0"/>
                <a:cs typeface="Times New Roman" pitchFamily="18" charset="0"/>
              </a:rPr>
              <a:t>Артемида </a:t>
            </a:r>
            <a:r>
              <a:rPr lang="ru-RU" sz="1800" b="1" dirty="0" smtClean="0">
                <a:latin typeface="Times New Roman" pitchFamily="18" charset="0"/>
                <a:cs typeface="Times New Roman" pitchFamily="18" charset="0"/>
              </a:rPr>
              <a:t>представлена стремительно проносящейся мимо смертных со своим священным животным - ланью. В коротком хитоне, с красиво убранными волосами, она воплощает тип Агротеры - охотницы. Божество, сильно приблизившееся к человеку в эпоху поздней классики, остается, однако, пребывать в своей собственной сфере, не соприкасаясь с миром людей</a:t>
            </a:r>
          </a:p>
        </p:txBody>
      </p:sp>
      <p:sp>
        <p:nvSpPr>
          <p:cNvPr id="6" name="Заголовок 1"/>
          <p:cNvSpPr>
            <a:spLocks noGrp="1"/>
          </p:cNvSpPr>
          <p:nvPr>
            <p:ph type="title"/>
          </p:nvPr>
        </p:nvSpPr>
        <p:spPr>
          <a:xfrm>
            <a:off x="214282" y="285728"/>
            <a:ext cx="4214842" cy="655620"/>
          </a:xfrm>
        </p:spPr>
        <p:txBody>
          <a:bodyPr/>
          <a:lstStyle/>
          <a:p>
            <a:pPr algn="ctr"/>
            <a:r>
              <a:rPr lang="ru-RU"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Леохар</a:t>
            </a:r>
            <a:endParaRPr lang="ru-RU"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026" name="Picture 2" descr="http://cc.oulu.fi/~yseppa/pics/image_artem_b.jpg"/>
          <p:cNvPicPr>
            <a:picLocks noGrp="1" noChangeAspect="1" noChangeArrowheads="1"/>
          </p:cNvPicPr>
          <p:nvPr>
            <p:ph idx="1"/>
          </p:nvPr>
        </p:nvPicPr>
        <p:blipFill>
          <a:blip r:embed="rId2" cstate="email"/>
          <a:srcRect/>
          <a:stretch>
            <a:fillRect/>
          </a:stretch>
        </p:blipFill>
        <p:spPr bwMode="auto">
          <a:xfrm>
            <a:off x="5000628" y="428604"/>
            <a:ext cx="3786214" cy="5907798"/>
          </a:xfrm>
          <a:prstGeom prst="roundRect">
            <a:avLst>
              <a:gd name="adj" fmla="val 4167"/>
            </a:avLst>
          </a:prstGeom>
          <a:solidFill>
            <a:srgbClr val="FFFFFF"/>
          </a:solidFill>
          <a:ln w="76200" cap="sq">
            <a:solidFill>
              <a:srgbClr val="C0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Прямоугольник 7"/>
          <p:cNvSpPr/>
          <p:nvPr/>
        </p:nvSpPr>
        <p:spPr>
          <a:xfrm>
            <a:off x="285720" y="5214950"/>
            <a:ext cx="4429156"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Артемида-охотница</a:t>
            </a:r>
            <a:endParaRPr lang="en-US" b="1" i="1" dirty="0" smtClean="0">
              <a:latin typeface="Times New Roman" pitchFamily="18" charset="0"/>
              <a:cs typeface="Times New Roman" pitchFamily="18" charset="0"/>
            </a:endParaRPr>
          </a:p>
          <a:p>
            <a:pPr algn="ctr"/>
            <a:r>
              <a:rPr lang="ru-RU" b="1" i="1" dirty="0" smtClean="0">
                <a:latin typeface="Times New Roman" pitchFamily="18" charset="0"/>
                <a:cs typeface="Times New Roman" pitchFamily="18" charset="0"/>
              </a:rPr>
              <a:t> (Диана Версальская)Римская копия с греческого оригинала. </a:t>
            </a:r>
            <a:r>
              <a:rPr lang="ru-RU" b="1" i="1" dirty="0" err="1" smtClean="0">
                <a:latin typeface="Times New Roman" pitchFamily="18" charset="0"/>
                <a:cs typeface="Times New Roman" pitchFamily="18" charset="0"/>
              </a:rPr>
              <a:t>Ок</a:t>
            </a:r>
            <a:r>
              <a:rPr lang="ru-RU" b="1" i="1" dirty="0" smtClean="0">
                <a:latin typeface="Times New Roman" pitchFamily="18" charset="0"/>
                <a:cs typeface="Times New Roman" pitchFamily="18" charset="0"/>
              </a:rPr>
              <a:t>. 330 до н.э. Мрамор, высота 2,0 м</a:t>
            </a:r>
            <a:endParaRPr lang="ru-RU" b="1" i="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00562" y="1357299"/>
            <a:ext cx="4214842" cy="3500462"/>
          </a:xfrm>
        </p:spPr>
        <p:style>
          <a:lnRef idx="1">
            <a:schemeClr val="accent4"/>
          </a:lnRef>
          <a:fillRef idx="2">
            <a:schemeClr val="accent4"/>
          </a:fillRef>
          <a:effectRef idx="1">
            <a:schemeClr val="accent4"/>
          </a:effectRef>
          <a:fontRef idx="minor">
            <a:schemeClr val="dk1"/>
          </a:fontRef>
        </p:style>
        <p:txBody>
          <a:bodyPr/>
          <a:lstStyle/>
          <a:p>
            <a:r>
              <a:rPr lang="ru-RU" sz="1800" b="1" dirty="0" err="1" smtClean="0">
                <a:latin typeface="Times New Roman" pitchFamily="18" charset="0"/>
                <a:cs typeface="Times New Roman" pitchFamily="18" charset="0"/>
              </a:rPr>
              <a:t>Лисиппом</a:t>
            </a:r>
            <a:r>
              <a:rPr lang="ru-RU" sz="1800" b="1" dirty="0" smtClean="0">
                <a:latin typeface="Times New Roman" pitchFamily="18" charset="0"/>
                <a:cs typeface="Times New Roman" pitchFamily="18" charset="0"/>
              </a:rPr>
              <a:t> создано 1500 статуй. Даже если это преувеличение, очевидно, что </a:t>
            </a:r>
            <a:r>
              <a:rPr lang="ru-RU" sz="1800" b="1" dirty="0" err="1" smtClean="0">
                <a:latin typeface="Times New Roman" pitchFamily="18" charset="0"/>
                <a:cs typeface="Times New Roman" pitchFamily="18" charset="0"/>
              </a:rPr>
              <a:t>Лисипп</a:t>
            </a:r>
            <a:r>
              <a:rPr lang="ru-RU" sz="1800" b="1" dirty="0" smtClean="0">
                <a:latin typeface="Times New Roman" pitchFamily="18" charset="0"/>
                <a:cs typeface="Times New Roman" pitchFamily="18" charset="0"/>
              </a:rPr>
              <a:t> был чрезвычайно плодовитым и разносторонним художником. Основную массу его произведений составляли преимущественно бронзовые статуи, изображающие богов, Геракла, атлетов и других современников, а также лошадей и собак. </a:t>
            </a:r>
            <a:r>
              <a:rPr lang="ru-RU" sz="1800" b="1" dirty="0" err="1" smtClean="0">
                <a:latin typeface="Times New Roman" pitchFamily="18" charset="0"/>
                <a:cs typeface="Times New Roman" pitchFamily="18" charset="0"/>
              </a:rPr>
              <a:t>Лисипп</a:t>
            </a:r>
            <a:r>
              <a:rPr lang="ru-RU" sz="1800" b="1" dirty="0" smtClean="0">
                <a:latin typeface="Times New Roman" pitchFamily="18" charset="0"/>
                <a:cs typeface="Times New Roman" pitchFamily="18" charset="0"/>
              </a:rPr>
              <a:t> был придворным скульптором Александра Македонского.</a:t>
            </a:r>
            <a:endParaRPr lang="ru-RU" sz="1800" b="1" dirty="0">
              <a:latin typeface="Times New Roman" pitchFamily="18" charset="0"/>
              <a:cs typeface="Times New Roman" pitchFamily="18" charset="0"/>
            </a:endParaRPr>
          </a:p>
        </p:txBody>
      </p:sp>
      <p:sp>
        <p:nvSpPr>
          <p:cNvPr id="5" name="Заголовок 1"/>
          <p:cNvSpPr>
            <a:spLocks noGrp="1"/>
          </p:cNvSpPr>
          <p:nvPr>
            <p:ph type="title"/>
          </p:nvPr>
        </p:nvSpPr>
        <p:spPr>
          <a:xfrm>
            <a:off x="4286248" y="285728"/>
            <a:ext cx="4465677" cy="798496"/>
          </a:xfrm>
        </p:spPr>
        <p:txBody>
          <a:bodyPr/>
          <a:lstStyle/>
          <a:p>
            <a:pPr algn="ctr"/>
            <a:r>
              <a:rPr lang="ru-RU" sz="44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Лисипп</a:t>
            </a:r>
            <a:endParaRPr lang="ru-RU"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02404" name="Picture 4" descr="http://www.hrono.info/img/skulptur/lisipp_germes.jpg"/>
          <p:cNvPicPr>
            <a:picLocks noChangeAspect="1" noChangeArrowheads="1"/>
          </p:cNvPicPr>
          <p:nvPr/>
        </p:nvPicPr>
        <p:blipFill>
          <a:blip r:embed="rId2"/>
          <a:srcRect/>
          <a:stretch>
            <a:fillRect/>
          </a:stretch>
        </p:blipFill>
        <p:spPr bwMode="auto">
          <a:xfrm>
            <a:off x="428596" y="1357298"/>
            <a:ext cx="3857652" cy="5159918"/>
          </a:xfrm>
          <a:prstGeom prst="roundRect">
            <a:avLst>
              <a:gd name="adj" fmla="val 4167"/>
            </a:avLst>
          </a:prstGeom>
          <a:solidFill>
            <a:srgbClr val="FFFFFF"/>
          </a:solidFill>
          <a:ln w="76200" cap="sq">
            <a:solidFill>
              <a:schemeClr val="tx1">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Прямоугольник 7"/>
          <p:cNvSpPr/>
          <p:nvPr/>
        </p:nvSpPr>
        <p:spPr>
          <a:xfrm>
            <a:off x="4572000" y="5572140"/>
            <a:ext cx="307183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Отдыхающий Гермес </a:t>
            </a:r>
            <a:br>
              <a:rPr lang="ru-RU"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Неаполь, Национальный археологический музей.</a:t>
            </a:r>
            <a:endParaRPr lang="ru-RU"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20175" cy="1417638"/>
          </a:xfrm>
        </p:spPr>
        <p:txBody>
          <a:bodyPr/>
          <a:lstStyle/>
          <a:p>
            <a:pPr algn="ctr"/>
            <a:r>
              <a:rPr lang="ru-RU"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План</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214282" y="1857364"/>
            <a:ext cx="8805893" cy="3571900"/>
          </a:xfrm>
        </p:spPr>
        <p:txBody>
          <a:bodyPr/>
          <a:lstStyle/>
          <a:p>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Гомеровский (царский) период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XI</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VIII</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вв.до Р.Х.)</a:t>
            </a:r>
          </a:p>
          <a:p>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Архаический период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VII</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VI</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вв. до Р.Х.)</a:t>
            </a:r>
          </a:p>
          <a:p>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Классический период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IV</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вв. до Р.Х.) </a:t>
            </a:r>
          </a:p>
          <a:p>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Эллинистический период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III</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вв. до Р.Х.).</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42918"/>
            <a:ext cx="8715436" cy="1077218"/>
          </a:xfrm>
          <a:prstGeom prst="rect">
            <a:avLst/>
          </a:prstGeom>
        </p:spPr>
        <p:txBody>
          <a:bodyPr wrap="square">
            <a:spAutoFit/>
          </a:bodyP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Эллинистический период</a:t>
            </a:r>
          </a:p>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III</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вв. до Р.Х.)</a:t>
            </a:r>
            <a:endParaRPr lang="ru-RU" sz="3200" dirty="0"/>
          </a:p>
        </p:txBody>
      </p:sp>
      <p:pic>
        <p:nvPicPr>
          <p:cNvPr id="3" name="Рисунок 2" descr="http://musee.louvre.fr/oal/victoiredesamothrace/img/fond_01_03_zoom.jpg"/>
          <p:cNvPicPr/>
          <p:nvPr/>
        </p:nvPicPr>
        <p:blipFill>
          <a:blip r:embed="rId2" cstate="email"/>
          <a:srcRect/>
          <a:stretch>
            <a:fillRect/>
          </a:stretch>
        </p:blipFill>
        <p:spPr bwMode="auto">
          <a:xfrm>
            <a:off x="3143240" y="1857364"/>
            <a:ext cx="2725715" cy="4572008"/>
          </a:xfrm>
          <a:prstGeom prst="roundRect">
            <a:avLst>
              <a:gd name="adj" fmla="val 4167"/>
            </a:avLst>
          </a:prstGeom>
          <a:solidFill>
            <a:srgbClr val="FFFFFF"/>
          </a:solidFill>
          <a:ln w="76200" cap="sq">
            <a:solidFill>
              <a:schemeClr val="tx1"/>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http://musee.louvre.fr/oal/victoiredesamothrace/img/Seq04_17pop.jpg"/>
          <p:cNvPicPr/>
          <p:nvPr/>
        </p:nvPicPr>
        <p:blipFill>
          <a:blip r:embed="rId2"/>
          <a:srcRect/>
          <a:stretch>
            <a:fillRect/>
          </a:stretch>
        </p:blipFill>
        <p:spPr bwMode="auto">
          <a:xfrm>
            <a:off x="5214942" y="1285860"/>
            <a:ext cx="3470592" cy="3909695"/>
          </a:xfrm>
          <a:prstGeom prst="roundRect">
            <a:avLst>
              <a:gd name="adj" fmla="val 4167"/>
            </a:avLst>
          </a:prstGeom>
          <a:solidFill>
            <a:srgbClr val="FFFFFF"/>
          </a:solidFill>
          <a:ln w="76200" cap="sq">
            <a:solidFill>
              <a:schemeClr val="tx2">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Текст 3"/>
          <p:cNvSpPr>
            <a:spLocks noGrp="1"/>
          </p:cNvSpPr>
          <p:nvPr>
            <p:ph type="body" sz="half" idx="2"/>
          </p:nvPr>
        </p:nvSpPr>
        <p:spPr>
          <a:xfrm>
            <a:off x="428596" y="571480"/>
            <a:ext cx="4572032" cy="4714908"/>
          </a:xfrm>
        </p:spPr>
        <p:style>
          <a:lnRef idx="1">
            <a:schemeClr val="accent5"/>
          </a:lnRef>
          <a:fillRef idx="2">
            <a:schemeClr val="accent5"/>
          </a:fillRef>
          <a:effectRef idx="1">
            <a:schemeClr val="accent5"/>
          </a:effectRef>
          <a:fontRef idx="minor">
            <a:schemeClr val="dk1"/>
          </a:fontRef>
        </p:style>
        <p:txBody>
          <a:bodyPr/>
          <a:lstStyle/>
          <a:p>
            <a:r>
              <a:rPr lang="ru-RU" sz="1800" b="1" dirty="0" smtClean="0">
                <a:latin typeface="Times New Roman" pitchFamily="18" charset="0"/>
                <a:cs typeface="Times New Roman" pitchFamily="18" charset="0"/>
              </a:rPr>
              <a:t>	Одним из лучших произведений ранней эллинистической пластики является Знаменитая статуя </a:t>
            </a:r>
            <a:r>
              <a:rPr lang="ru-RU" sz="1800" b="1" u="sng" dirty="0" smtClean="0">
                <a:latin typeface="Times New Roman" pitchFamily="18" charset="0"/>
                <a:cs typeface="Times New Roman" pitchFamily="18" charset="0"/>
              </a:rPr>
              <a:t>Ники </a:t>
            </a:r>
            <a:r>
              <a:rPr lang="ru-RU" sz="1800" b="1" u="sng" dirty="0" err="1" smtClean="0">
                <a:latin typeface="Times New Roman" pitchFamily="18" charset="0"/>
                <a:cs typeface="Times New Roman" pitchFamily="18" charset="0"/>
              </a:rPr>
              <a:t>Самофракийской</a:t>
            </a:r>
            <a:r>
              <a:rPr lang="ru-RU" sz="1800" b="1" dirty="0" smtClean="0">
                <a:latin typeface="Times New Roman" pitchFamily="18" charset="0"/>
                <a:cs typeface="Times New Roman" pitchFamily="18" charset="0"/>
              </a:rPr>
              <a:t>. Статуя эта была поставлена на острове </a:t>
            </a:r>
            <a:r>
              <a:rPr lang="ru-RU" sz="1800" b="1" dirty="0" err="1" smtClean="0">
                <a:latin typeface="Times New Roman" pitchFamily="18" charset="0"/>
                <a:cs typeface="Times New Roman" pitchFamily="18" charset="0"/>
              </a:rPr>
              <a:t>Самофраке</a:t>
            </a:r>
            <a:r>
              <a:rPr lang="ru-RU" sz="1800" b="1" dirty="0" smtClean="0">
                <a:latin typeface="Times New Roman" pitchFamily="18" charset="0"/>
                <a:cs typeface="Times New Roman" pitchFamily="18" charset="0"/>
              </a:rPr>
              <a:t> в память победы, одержанной в 306 г. до н.э. </a:t>
            </a:r>
            <a:r>
              <a:rPr lang="ru-RU" sz="1800" b="1" dirty="0" err="1" smtClean="0">
                <a:latin typeface="Times New Roman" pitchFamily="18" charset="0"/>
                <a:cs typeface="Times New Roman" pitchFamily="18" charset="0"/>
              </a:rPr>
              <a:t>Деметрием</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Полиоркетом</a:t>
            </a:r>
            <a:r>
              <a:rPr lang="ru-RU" sz="1800" b="1" dirty="0" smtClean="0">
                <a:latin typeface="Times New Roman" pitchFamily="18" charset="0"/>
                <a:cs typeface="Times New Roman" pitchFamily="18" charset="0"/>
              </a:rPr>
              <a:t> над флотом египетского правителя Птолемея. К сожалению, скульптура дошла до нас сильно поврежденной - без головы и рук. Статуя была поставлена на высокой отвесной скале, на пьедестале в виде передней части боевого корабля; Ника, как об этом свидетельствуют ее воспроизведения на монетах, была изображена трубящей в боевую трубу</a:t>
            </a:r>
          </a:p>
          <a:p>
            <a:endParaRPr lang="ru-RU" sz="1800" b="1" dirty="0" smtClean="0">
              <a:latin typeface="Times New Roman" pitchFamily="18" charset="0"/>
              <a:cs typeface="Times New Roman" pitchFamily="18" charset="0"/>
            </a:endParaRPr>
          </a:p>
        </p:txBody>
      </p:sp>
      <p:sp>
        <p:nvSpPr>
          <p:cNvPr id="6" name="Прямоугольник 5"/>
          <p:cNvSpPr/>
          <p:nvPr/>
        </p:nvSpPr>
        <p:spPr>
          <a:xfrm>
            <a:off x="1428728" y="5715016"/>
            <a:ext cx="350043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Ника </a:t>
            </a:r>
            <a:r>
              <a:rPr lang="ru-RU" b="1" i="1" dirty="0" err="1" smtClean="0">
                <a:latin typeface="Times New Roman" pitchFamily="18" charset="0"/>
                <a:cs typeface="Times New Roman" pitchFamily="18" charset="0"/>
              </a:rPr>
              <a:t>Самофракийская</a:t>
            </a:r>
            <a:r>
              <a:rPr lang="ru-RU" b="1" i="1" dirty="0" smtClean="0">
                <a:latin typeface="Times New Roman" pitchFamily="18" charset="0"/>
                <a:cs typeface="Times New Roman" pitchFamily="18" charset="0"/>
              </a:rPr>
              <a:t>. Мрамор. Конец 4 в. до н. э. Париж. Лувр. </a:t>
            </a:r>
            <a:endParaRPr lang="ru-RU" b="1" dirty="0">
              <a:latin typeface="Times New Roman" pitchFamily="18" charset="0"/>
              <a:cs typeface="Times New Roman" pitchFamily="18" charset="0"/>
            </a:endParaRPr>
          </a:p>
        </p:txBody>
      </p:sp>
      <p:pic>
        <p:nvPicPr>
          <p:cNvPr id="8" name="Рисунок 7" descr="http://musee.louvre.fr/oal/victoiredesamothrace/img/fond_02_01_zoom.jpg"/>
          <p:cNvPicPr/>
          <p:nvPr/>
        </p:nvPicPr>
        <p:blipFill>
          <a:blip r:embed="rId3" cstate="email"/>
          <a:srcRect/>
          <a:stretch>
            <a:fillRect/>
          </a:stretch>
        </p:blipFill>
        <p:spPr bwMode="auto">
          <a:xfrm>
            <a:off x="5143504" y="500042"/>
            <a:ext cx="3511533" cy="5572164"/>
          </a:xfrm>
          <a:prstGeom prst="roundRect">
            <a:avLst>
              <a:gd name="adj" fmla="val 4167"/>
            </a:avLst>
          </a:prstGeom>
          <a:solidFill>
            <a:srgbClr val="FFFFFF"/>
          </a:solidFill>
          <a:ln w="76200" cap="sq">
            <a:solidFill>
              <a:schemeClr val="accent4">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Рисунок 8" descr="http://musee.louvre.fr/oal/victoiredesamothrace/img/fond_02_02_zoom.jpg"/>
          <p:cNvPicPr/>
          <p:nvPr/>
        </p:nvPicPr>
        <p:blipFill>
          <a:blip r:embed="rId4" cstate="email"/>
          <a:srcRect/>
          <a:stretch>
            <a:fillRect/>
          </a:stretch>
        </p:blipFill>
        <p:spPr bwMode="auto">
          <a:xfrm>
            <a:off x="5072066" y="428604"/>
            <a:ext cx="3582971" cy="5702536"/>
          </a:xfrm>
          <a:prstGeom prst="roundRect">
            <a:avLst>
              <a:gd name="adj" fmla="val 4167"/>
            </a:avLst>
          </a:prstGeom>
          <a:solidFill>
            <a:srgbClr val="FFFFFF"/>
          </a:solidFill>
          <a:ln w="76200" cap="sq">
            <a:solidFill>
              <a:schemeClr val="accent6">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Рисунок 9" descr="http://musee.louvre.fr/oal/victoiredesamothrace/img/loupe.jpg"/>
          <p:cNvPicPr/>
          <p:nvPr/>
        </p:nvPicPr>
        <p:blipFill>
          <a:blip r:embed="rId5" cstate="email"/>
          <a:srcRect/>
          <a:stretch>
            <a:fillRect/>
          </a:stretch>
        </p:blipFill>
        <p:spPr bwMode="auto">
          <a:xfrm>
            <a:off x="5072066" y="428604"/>
            <a:ext cx="3654409" cy="5715040"/>
          </a:xfrm>
          <a:prstGeom prst="roundRect">
            <a:avLst>
              <a:gd name="adj" fmla="val 4167"/>
            </a:avLst>
          </a:prstGeom>
          <a:solidFill>
            <a:srgbClr val="FFFFFF"/>
          </a:solidFill>
          <a:ln w="76200" cap="sq">
            <a:solidFill>
              <a:schemeClr val="bg1">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85720" y="214290"/>
            <a:ext cx="3929090" cy="5286412"/>
          </a:xfrm>
        </p:spPr>
        <p:style>
          <a:lnRef idx="1">
            <a:schemeClr val="accent4"/>
          </a:lnRef>
          <a:fillRef idx="2">
            <a:schemeClr val="accent4"/>
          </a:fillRef>
          <a:effectRef idx="1">
            <a:schemeClr val="accent4"/>
          </a:effectRef>
          <a:fontRef idx="minor">
            <a:schemeClr val="dk1"/>
          </a:fontRef>
        </p:style>
        <p:txBody>
          <a:bodyPr/>
          <a:lstStyle/>
          <a:p>
            <a:r>
              <a:rPr lang="ru-RU" sz="1800" b="1" dirty="0" smtClean="0">
                <a:latin typeface="Times New Roman" pitchFamily="18" charset="0"/>
                <a:cs typeface="Times New Roman" pitchFamily="18" charset="0"/>
              </a:rPr>
              <a:t>К раннеэллинистическому времени относится найденная на дне моря близ острова Эвбеи бронзовая статуя мальчика, скачущего на лошади. Эта скульптура поражает небывалой свежестью художественного восприятия. Характерная внешность мальчика (классическое искусство не знало столь выразительного изображения детских возрастных особенностей), его естественная и свободная посадка, сильный порыв, увлекающий его вперед, - все передано без малейшей условности и идеализации. Общее пластическое решение, так же как и обработка бронзы отличается высоким совершенством.</a:t>
            </a:r>
          </a:p>
          <a:p>
            <a:endParaRPr lang="ru-RU" b="1" dirty="0"/>
          </a:p>
        </p:txBody>
      </p:sp>
      <p:sp>
        <p:nvSpPr>
          <p:cNvPr id="105473" name="Rectangle 1"/>
          <p:cNvSpPr>
            <a:spLocks noChangeArrowheads="1"/>
          </p:cNvSpPr>
          <p:nvPr/>
        </p:nvSpPr>
        <p:spPr bwMode="auto">
          <a:xfrm>
            <a:off x="428596" y="5572140"/>
            <a:ext cx="3571900" cy="12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666655"/>
                </a:solidFill>
                <a:effectLst/>
                <a:latin typeface="Times New Roman" pitchFamily="18" charset="0"/>
                <a:ea typeface="Times New Roman" pitchFamily="18" charset="0"/>
                <a:cs typeface="Times New Roman" pitchFamily="18" charset="0"/>
              </a:rPr>
              <a:t>Мальчик на лошади. Статуя, найденной в море у мыса Артемисион. Конец 2 в. до н. э. Афины. Национальный музей. </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http://dic.academic.ru/pictures/wiki/files/78/NAMA_Jockey_Artemision.jpg"/>
          <p:cNvPicPr/>
          <p:nvPr/>
        </p:nvPicPr>
        <p:blipFill>
          <a:blip r:embed="rId2" cstate="email"/>
          <a:srcRect/>
          <a:stretch>
            <a:fillRect/>
          </a:stretch>
        </p:blipFill>
        <p:spPr bwMode="auto">
          <a:xfrm>
            <a:off x="4500562" y="357166"/>
            <a:ext cx="4286280" cy="2786082"/>
          </a:xfrm>
          <a:prstGeom prst="roundRect">
            <a:avLst>
              <a:gd name="adj" fmla="val 8594"/>
            </a:avLst>
          </a:prstGeom>
          <a:solidFill>
            <a:srgbClr val="FFFFFF">
              <a:shade val="85000"/>
            </a:srgbClr>
          </a:solidFill>
          <a:ln>
            <a:solidFill>
              <a:schemeClr val="accent1">
                <a:lumMod val="50000"/>
              </a:schemeClr>
            </a:solidFill>
          </a:ln>
          <a:effectLst>
            <a:reflection blurRad="12700" stA="38000" endPos="28000" dist="5000" dir="5400000" sy="-100000" algn="bl" rotWithShape="0"/>
          </a:effectLst>
        </p:spPr>
      </p:pic>
      <p:pic>
        <p:nvPicPr>
          <p:cNvPr id="7" name="Рисунок 6" descr="http://upload.wikimedia.org/wikipedia/commons/thumb/9/93/NAMA_Jockey_Artemision.jpg/615px-NAMA_Jockey_Artemision.jpg"/>
          <p:cNvPicPr/>
          <p:nvPr/>
        </p:nvPicPr>
        <p:blipFill>
          <a:blip r:embed="rId3" cstate="email"/>
          <a:srcRect/>
          <a:stretch>
            <a:fillRect/>
          </a:stretch>
        </p:blipFill>
        <p:spPr bwMode="auto">
          <a:xfrm>
            <a:off x="6786578" y="3286124"/>
            <a:ext cx="2212652" cy="2425062"/>
          </a:xfrm>
          <a:prstGeom prst="roundRect">
            <a:avLst>
              <a:gd name="adj" fmla="val 8594"/>
            </a:avLst>
          </a:prstGeom>
          <a:solidFill>
            <a:srgbClr val="FFFFFF">
              <a:shade val="85000"/>
            </a:srgbClr>
          </a:solidFill>
          <a:ln>
            <a:solidFill>
              <a:schemeClr val="accent2">
                <a:lumMod val="50000"/>
              </a:schemeClr>
            </a:solidFill>
          </a:ln>
          <a:effectLst>
            <a:reflection blurRad="12700" stA="38000" endPos="28000" dist="5000" dir="5400000" sy="-100000" algn="bl" rotWithShape="0"/>
          </a:effectLst>
        </p:spPr>
      </p:pic>
      <p:pic>
        <p:nvPicPr>
          <p:cNvPr id="8" name="Рисунок 7" descr="Жокей"/>
          <p:cNvPicPr/>
          <p:nvPr/>
        </p:nvPicPr>
        <p:blipFill>
          <a:blip r:embed="rId4" cstate="email"/>
          <a:srcRect/>
          <a:stretch>
            <a:fillRect/>
          </a:stretch>
        </p:blipFill>
        <p:spPr bwMode="auto">
          <a:xfrm>
            <a:off x="4286248" y="4071942"/>
            <a:ext cx="2428892" cy="2402211"/>
          </a:xfrm>
          <a:prstGeom prst="roundRect">
            <a:avLst>
              <a:gd name="adj" fmla="val 8594"/>
            </a:avLst>
          </a:prstGeom>
          <a:solidFill>
            <a:srgbClr val="FFFFFF">
              <a:shade val="85000"/>
            </a:srgbClr>
          </a:solidFill>
          <a:ln>
            <a:solidFill>
              <a:schemeClr val="bg1">
                <a:lumMod val="25000"/>
              </a:schemeClr>
            </a:solid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57158" y="1785926"/>
            <a:ext cx="5500726" cy="3494098"/>
          </a:xfrm>
        </p:spPr>
        <p:style>
          <a:lnRef idx="1">
            <a:schemeClr val="accent5"/>
          </a:lnRef>
          <a:fillRef idx="2">
            <a:schemeClr val="accent5"/>
          </a:fillRef>
          <a:effectRef idx="1">
            <a:schemeClr val="accent5"/>
          </a:effectRef>
          <a:fontRef idx="minor">
            <a:schemeClr val="dk1"/>
          </a:fontRef>
        </p:style>
        <p:txBody>
          <a:bodyPr/>
          <a:lstStyle/>
          <a:p>
            <a:pPr algn="just"/>
            <a:r>
              <a:rPr lang="ru-RU" sz="1800" b="1" dirty="0" smtClean="0">
                <a:latin typeface="Times New Roman" pitchFamily="18" charset="0"/>
                <a:cs typeface="Times New Roman" pitchFamily="18" charset="0"/>
              </a:rPr>
              <a:t>	Важное место в истории античного искусства занимает статуя </a:t>
            </a:r>
            <a:r>
              <a:rPr lang="ru-RU" sz="1800" b="1" u="sng" dirty="0" smtClean="0">
                <a:latin typeface="Times New Roman" pitchFamily="18" charset="0"/>
                <a:cs typeface="Times New Roman" pitchFamily="18" charset="0"/>
              </a:rPr>
              <a:t>Афродиты </a:t>
            </a:r>
            <a:r>
              <a:rPr lang="ru-RU" sz="1800" b="1" u="sng" dirty="0" err="1" smtClean="0">
                <a:latin typeface="Times New Roman" pitchFamily="18" charset="0"/>
                <a:cs typeface="Times New Roman" pitchFamily="18" charset="0"/>
              </a:rPr>
              <a:t>Милосской</a:t>
            </a:r>
            <a:r>
              <a:rPr lang="ru-RU" sz="1800" b="1" u="sng"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(найденная на острове Мелосе). Как свидетельствует надпись, автором этого произведения был скульптор Александр (или Агесандр - несколько отсутствующих букв не позволяют окончательно установить его имя). Статуя дошла до нас без обеих рук, и пока что не найдено ее убедительной реконструкции. Неизвестно также время ее исполнения - предположительно считается, что статуя относится к 3 - 2 вв. до н.э.</a:t>
            </a:r>
          </a:p>
        </p:txBody>
      </p:sp>
      <p:pic>
        <p:nvPicPr>
          <p:cNvPr id="1026" name="Picture 2" descr="http://belgorod-dnestrovskiy.ru/wp-content/uploads/2011/09/statuya-afrodity.jpg"/>
          <p:cNvPicPr>
            <a:picLocks noChangeAspect="1" noChangeArrowheads="1"/>
          </p:cNvPicPr>
          <p:nvPr/>
        </p:nvPicPr>
        <p:blipFill>
          <a:blip r:embed="rId2" cstate="email"/>
          <a:srcRect/>
          <a:stretch>
            <a:fillRect/>
          </a:stretch>
        </p:blipFill>
        <p:spPr bwMode="auto">
          <a:xfrm>
            <a:off x="6215074" y="357166"/>
            <a:ext cx="2350699" cy="6215082"/>
          </a:xfrm>
          <a:prstGeom prst="roundRect">
            <a:avLst>
              <a:gd name="adj" fmla="val 4167"/>
            </a:avLst>
          </a:prstGeom>
          <a:solidFill>
            <a:srgbClr val="FFFFFF"/>
          </a:solidFill>
          <a:ln w="76200" cap="sq">
            <a:solidFill>
              <a:schemeClr val="bg1">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Прямоугольник 5"/>
          <p:cNvSpPr/>
          <p:nvPr/>
        </p:nvSpPr>
        <p:spPr>
          <a:xfrm>
            <a:off x="2428860" y="5643578"/>
            <a:ext cx="350043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Агесандр (Александр). Афродита </a:t>
            </a:r>
            <a:r>
              <a:rPr lang="ru-RU" b="1" i="1" dirty="0" err="1" smtClean="0">
                <a:latin typeface="Times New Roman" pitchFamily="18" charset="0"/>
                <a:cs typeface="Times New Roman" pitchFamily="18" charset="0"/>
              </a:rPr>
              <a:t>Милосская</a:t>
            </a:r>
            <a:r>
              <a:rPr lang="ru-RU" b="1" i="1" dirty="0" smtClean="0">
                <a:latin typeface="Times New Roman" pitchFamily="18" charset="0"/>
                <a:cs typeface="Times New Roman" pitchFamily="18" charset="0"/>
              </a:rPr>
              <a:t>. Мрамор. 3—2 вв. до н. э. Париж. Лувр.</a:t>
            </a:r>
            <a:endParaRPr lang="ru-RU" b="1" dirty="0">
              <a:latin typeface="Times New Roman" pitchFamily="18" charset="0"/>
              <a:cs typeface="Times New Roman" pitchFamily="18" charset="0"/>
            </a:endParaRPr>
          </a:p>
        </p:txBody>
      </p:sp>
      <p:sp>
        <p:nvSpPr>
          <p:cNvPr id="7" name="Заголовок 1"/>
          <p:cNvSpPr>
            <a:spLocks noGrp="1"/>
          </p:cNvSpPr>
          <p:nvPr>
            <p:ph type="title"/>
          </p:nvPr>
        </p:nvSpPr>
        <p:spPr>
          <a:xfrm>
            <a:off x="571472" y="500042"/>
            <a:ext cx="5214974" cy="1155662"/>
          </a:xfrm>
        </p:spPr>
        <p:txBody>
          <a:bodyPr/>
          <a:lstStyle/>
          <a:p>
            <a:pPr algn="ctr"/>
            <a:r>
              <a:rPr lang="ru-RU" sz="44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Агесандр (Александр)</a:t>
            </a:r>
            <a:endParaRPr lang="ru-RU"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643438" y="357166"/>
            <a:ext cx="4286280" cy="5286412"/>
          </a:xfrm>
        </p:spPr>
        <p:style>
          <a:lnRef idx="1">
            <a:schemeClr val="accent5"/>
          </a:lnRef>
          <a:fillRef idx="2">
            <a:schemeClr val="accent5"/>
          </a:fillRef>
          <a:effectRef idx="1">
            <a:schemeClr val="accent5"/>
          </a:effectRef>
          <a:fontRef idx="minor">
            <a:schemeClr val="dk1"/>
          </a:fontRef>
        </p:style>
        <p:txBody>
          <a:bodyPr/>
          <a:lstStyle/>
          <a:p>
            <a:pPr algn="just"/>
            <a:r>
              <a:rPr lang="ru-RU" sz="1800" b="1" dirty="0" smtClean="0">
                <a:latin typeface="Times New Roman" pitchFamily="18" charset="0"/>
                <a:cs typeface="Times New Roman" pitchFamily="18" charset="0"/>
              </a:rPr>
              <a:t>	Относящиеся к началу эллинистической эпохи изображения великого мыслителя античного мира </a:t>
            </a:r>
            <a:r>
              <a:rPr lang="ru-RU" sz="1800" b="1" u="sng" dirty="0" smtClean="0">
                <a:latin typeface="Times New Roman" pitchFamily="18" charset="0"/>
                <a:cs typeface="Times New Roman" pitchFamily="18" charset="0"/>
              </a:rPr>
              <a:t>Аристотеля,</a:t>
            </a:r>
            <a:r>
              <a:rPr lang="ru-RU" sz="1800" b="1" dirty="0" smtClean="0">
                <a:latin typeface="Times New Roman" pitchFamily="18" charset="0"/>
                <a:cs typeface="Times New Roman" pitchFamily="18" charset="0"/>
              </a:rPr>
              <a:t> решенные в установившихся в греческом искусстве приемах портретов философов, по сравнению с портретами 4 в. до н.э. отличаются не только более детальной передачей характерных особенностей внешнего облика модели, но и стремлением к воплощению ее духовного облика. В портрете Аристотеля внутренняя характеристика образа дана еще обобщенно, без детализации; пластическое воплощение отличается строгостью, композиция фронтальная, построение лица подчеркнуто конструктивно. </a:t>
            </a:r>
          </a:p>
        </p:txBody>
      </p:sp>
      <p:sp>
        <p:nvSpPr>
          <p:cNvPr id="6" name="Прямоугольник 5"/>
          <p:cNvSpPr/>
          <p:nvPr/>
        </p:nvSpPr>
        <p:spPr>
          <a:xfrm>
            <a:off x="4572000" y="5715016"/>
            <a:ext cx="435771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Портрет Аристотеля. Конец 4 в. до н. э. Мраморная римская копия с утраченного оригинала. Вена. Музей.</a:t>
            </a:r>
            <a:endParaRPr lang="ru-RU" b="1" dirty="0">
              <a:latin typeface="Times New Roman" pitchFamily="18" charset="0"/>
              <a:cs typeface="Times New Roman" pitchFamily="18" charset="0"/>
            </a:endParaRPr>
          </a:p>
        </p:txBody>
      </p:sp>
      <p:pic>
        <p:nvPicPr>
          <p:cNvPr id="2" name="Picture 2" descr="http://ancientrome.ru/art/artwork/sculp/figure/aristoteles/ari003.jpg"/>
          <p:cNvPicPr>
            <a:picLocks noChangeAspect="1" noChangeArrowheads="1"/>
          </p:cNvPicPr>
          <p:nvPr/>
        </p:nvPicPr>
        <p:blipFill>
          <a:blip r:embed="rId2" cstate="email"/>
          <a:srcRect/>
          <a:stretch>
            <a:fillRect/>
          </a:stretch>
        </p:blipFill>
        <p:spPr bwMode="auto">
          <a:xfrm>
            <a:off x="285720" y="500042"/>
            <a:ext cx="4187065" cy="5595920"/>
          </a:xfrm>
          <a:prstGeom prst="roundRect">
            <a:avLst>
              <a:gd name="adj" fmla="val 4167"/>
            </a:avLst>
          </a:prstGeom>
          <a:solidFill>
            <a:srgbClr val="FFFFFF"/>
          </a:solidFill>
          <a:ln w="76200" cap="sq">
            <a:solidFill>
              <a:schemeClr val="tx1">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8" name="Picture 4" descr="http://ancientrome.ru/art/artwork/sculp/figure/aristoteles/ari002.jpg"/>
          <p:cNvPicPr>
            <a:picLocks noChangeAspect="1" noChangeArrowheads="1"/>
          </p:cNvPicPr>
          <p:nvPr/>
        </p:nvPicPr>
        <p:blipFill>
          <a:blip r:embed="rId3" cstate="email"/>
          <a:srcRect/>
          <a:stretch>
            <a:fillRect/>
          </a:stretch>
        </p:blipFill>
        <p:spPr bwMode="auto">
          <a:xfrm>
            <a:off x="285720" y="500042"/>
            <a:ext cx="4214841" cy="5643602"/>
          </a:xfrm>
          <a:prstGeom prst="roundRect">
            <a:avLst>
              <a:gd name="adj" fmla="val 4167"/>
            </a:avLst>
          </a:prstGeom>
          <a:solidFill>
            <a:srgbClr val="FFFFFF"/>
          </a:solidFill>
          <a:ln w="76200" cap="sq">
            <a:solidFill>
              <a:schemeClr val="accent5">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in)">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857752" y="357166"/>
            <a:ext cx="4071966" cy="5286412"/>
          </a:xfrm>
        </p:spPr>
        <p:style>
          <a:lnRef idx="1">
            <a:schemeClr val="accent5"/>
          </a:lnRef>
          <a:fillRef idx="2">
            <a:schemeClr val="accent5"/>
          </a:fillRef>
          <a:effectRef idx="1">
            <a:schemeClr val="accent5"/>
          </a:effectRef>
          <a:fontRef idx="minor">
            <a:schemeClr val="dk1"/>
          </a:fontRef>
        </p:style>
        <p:txBody>
          <a:bodyPr/>
          <a:lstStyle/>
          <a:p>
            <a:pPr algn="just"/>
            <a:r>
              <a:rPr lang="ru-RU" sz="1800" b="1" dirty="0" smtClean="0">
                <a:latin typeface="Times New Roman" pitchFamily="18" charset="0"/>
                <a:cs typeface="Times New Roman" pitchFamily="18" charset="0"/>
              </a:rPr>
              <a:t>	 В позднеэллинистическую эпоху искусство материковой Греции и островов переживало время упадка. Мастерство художников еще отличалось большой технической изощренностью, однако слабость идейного содержания неизбежно приводила к недостаточной значительности образов, к их внутренней опустошенности. Чрезвычайно показательно, как время упадка отразилось на творчестве работавшего в 1 в. до н.э. аттического скульптора </a:t>
            </a:r>
            <a:r>
              <a:rPr lang="ru-RU" sz="1800" b="1" dirty="0" err="1" smtClean="0">
                <a:latin typeface="Times New Roman" pitchFamily="18" charset="0"/>
                <a:cs typeface="Times New Roman" pitchFamily="18" charset="0"/>
              </a:rPr>
              <a:t>Аполлония</a:t>
            </a:r>
            <a:r>
              <a:rPr lang="ru-RU" sz="1800" b="1" dirty="0" smtClean="0">
                <a:latin typeface="Times New Roman" pitchFamily="18" charset="0"/>
                <a:cs typeface="Times New Roman" pitchFamily="18" charset="0"/>
              </a:rPr>
              <a:t>, сына Нестора.</a:t>
            </a:r>
          </a:p>
        </p:txBody>
      </p:sp>
      <p:sp>
        <p:nvSpPr>
          <p:cNvPr id="6" name="Прямоугольник 5"/>
          <p:cNvSpPr/>
          <p:nvPr/>
        </p:nvSpPr>
        <p:spPr>
          <a:xfrm>
            <a:off x="4857752" y="5715016"/>
            <a:ext cx="407196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Аполлоний, сын Нестора. Статуя кулачного бойца. Бронза. 1 в. до н. э. Рим. Музей Терм. .</a:t>
            </a:r>
            <a:endParaRPr lang="ru-RU" b="1" dirty="0">
              <a:latin typeface="Times New Roman" pitchFamily="18" charset="0"/>
              <a:cs typeface="Times New Roman" pitchFamily="18" charset="0"/>
            </a:endParaRPr>
          </a:p>
        </p:txBody>
      </p:sp>
      <p:pic>
        <p:nvPicPr>
          <p:cNvPr id="1026" name="Picture 2" descr="http://ancientrome.ru/art/artwork/sculp/rom/bronze/bro004.jpg"/>
          <p:cNvPicPr>
            <a:picLocks noChangeAspect="1" noChangeArrowheads="1"/>
          </p:cNvPicPr>
          <p:nvPr/>
        </p:nvPicPr>
        <p:blipFill>
          <a:blip r:embed="rId2" cstate="email"/>
          <a:srcRect/>
          <a:stretch>
            <a:fillRect/>
          </a:stretch>
        </p:blipFill>
        <p:spPr bwMode="auto">
          <a:xfrm>
            <a:off x="357158" y="357166"/>
            <a:ext cx="4242575" cy="6110263"/>
          </a:xfrm>
          <a:prstGeom prst="roundRect">
            <a:avLst>
              <a:gd name="adj" fmla="val 4167"/>
            </a:avLst>
          </a:prstGeom>
          <a:solidFill>
            <a:srgbClr val="FFFFFF"/>
          </a:solidFill>
          <a:ln w="76200" cap="sq">
            <a:solidFill>
              <a:schemeClr val="tx1">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4" descr="http://ancientrome.ru/art/artwork/sculp/rom/bronze/bro006.jpg"/>
          <p:cNvPicPr>
            <a:picLocks noChangeAspect="1" noChangeArrowheads="1"/>
          </p:cNvPicPr>
          <p:nvPr/>
        </p:nvPicPr>
        <p:blipFill>
          <a:blip r:embed="rId3" cstate="email"/>
          <a:srcRect/>
          <a:stretch>
            <a:fillRect/>
          </a:stretch>
        </p:blipFill>
        <p:spPr bwMode="auto">
          <a:xfrm>
            <a:off x="1500166" y="2897833"/>
            <a:ext cx="3074305" cy="35553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500694" y="1142984"/>
            <a:ext cx="3429024" cy="5286412"/>
          </a:xfrm>
        </p:spPr>
        <p:style>
          <a:lnRef idx="1">
            <a:schemeClr val="accent5"/>
          </a:lnRef>
          <a:fillRef idx="2">
            <a:schemeClr val="accent5"/>
          </a:fillRef>
          <a:effectRef idx="1">
            <a:schemeClr val="accent5"/>
          </a:effectRef>
          <a:fontRef idx="minor">
            <a:schemeClr val="dk1"/>
          </a:fontRef>
        </p:style>
        <p:txBody>
          <a:bodyPr/>
          <a:lstStyle/>
          <a:p>
            <a:pPr algn="just"/>
            <a:r>
              <a:rPr lang="ru-RU" sz="1800" b="1" dirty="0" smtClean="0">
                <a:latin typeface="Times New Roman" pitchFamily="18" charset="0"/>
                <a:cs typeface="Times New Roman" pitchFamily="18" charset="0"/>
              </a:rPr>
              <a:t>Статую «Лаокоон» изваяли греческие скульпторы </a:t>
            </a:r>
            <a:r>
              <a:rPr lang="ru-RU" sz="1800" b="1" dirty="0" err="1" smtClean="0">
                <a:latin typeface="Times New Roman" pitchFamily="18" charset="0"/>
                <a:cs typeface="Times New Roman" pitchFamily="18" charset="0"/>
              </a:rPr>
              <a:t>Полидор</a:t>
            </a:r>
            <a:r>
              <a:rPr lang="ru-RU" sz="1800" b="1" dirty="0" smtClean="0">
                <a:latin typeface="Times New Roman" pitchFamily="18" charset="0"/>
                <a:cs typeface="Times New Roman" pitchFamily="18" charset="0"/>
              </a:rPr>
              <a:t>, Агесандр. В 1506 году ее нашли и передали в </a:t>
            </a:r>
            <a:r>
              <a:rPr lang="ru-RU" sz="1800" b="1" dirty="0" err="1" smtClean="0">
                <a:latin typeface="Times New Roman" pitchFamily="18" charset="0"/>
                <a:cs typeface="Times New Roman" pitchFamily="18" charset="0"/>
              </a:rPr>
              <a:t>Ватиканский</a:t>
            </a:r>
            <a:r>
              <a:rPr lang="ru-RU" sz="1800" b="1" dirty="0" smtClean="0">
                <a:latin typeface="Times New Roman" pitchFamily="18" charset="0"/>
                <a:cs typeface="Times New Roman" pitchFamily="18" charset="0"/>
              </a:rPr>
              <a:t> музей. Авторы сильно и точно передали величественный образ троянского жреца Лаокоона и его сыновей в последние минуты жизни. По легенде, во время Троянской войны, Лаокоон настойчиво уговаривал соотечественников не принимать в дар деревянного коня от греков. За это Афина жестоко наказала жреца: змеи, появившиеся из глубин моря, задушили отважного Лаокоона. </a:t>
            </a:r>
          </a:p>
        </p:txBody>
      </p:sp>
      <p:sp>
        <p:nvSpPr>
          <p:cNvPr id="6" name="Прямоугольник 5"/>
          <p:cNvSpPr/>
          <p:nvPr/>
        </p:nvSpPr>
        <p:spPr>
          <a:xfrm>
            <a:off x="500034" y="285728"/>
            <a:ext cx="814393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Агесандр, </a:t>
            </a:r>
            <a:r>
              <a:rPr lang="ru-RU" b="1" i="1" dirty="0" err="1" smtClean="0">
                <a:latin typeface="Times New Roman" pitchFamily="18" charset="0"/>
                <a:cs typeface="Times New Roman" pitchFamily="18" charset="0"/>
              </a:rPr>
              <a:t>Полидор</a:t>
            </a:r>
            <a:r>
              <a:rPr lang="ru-RU" b="1" i="1" dirty="0" smtClean="0">
                <a:latin typeface="Times New Roman" pitchFamily="18" charset="0"/>
                <a:cs typeface="Times New Roman" pitchFamily="18" charset="0"/>
              </a:rPr>
              <a:t> и </a:t>
            </a:r>
            <a:r>
              <a:rPr lang="ru-RU" b="1" i="1" dirty="0" err="1" smtClean="0">
                <a:latin typeface="Times New Roman" pitchFamily="18" charset="0"/>
                <a:cs typeface="Times New Roman" pitchFamily="18" charset="0"/>
              </a:rPr>
              <a:t>Афинодор</a:t>
            </a:r>
            <a:r>
              <a:rPr lang="ru-RU" b="1" i="1" dirty="0" smtClean="0">
                <a:latin typeface="Times New Roman" pitchFamily="18" charset="0"/>
                <a:cs typeface="Times New Roman" pitchFamily="18" charset="0"/>
              </a:rPr>
              <a:t>. Лаокоон. </a:t>
            </a:r>
          </a:p>
          <a:p>
            <a:pPr algn="ctr"/>
            <a:r>
              <a:rPr lang="ru-RU" b="1" i="1" dirty="0" smtClean="0">
                <a:latin typeface="Times New Roman" pitchFamily="18" charset="0"/>
                <a:cs typeface="Times New Roman" pitchFamily="18" charset="0"/>
              </a:rPr>
              <a:t>Мрамор. Около 25 г. до н. э. Рим. Ватикан.</a:t>
            </a:r>
            <a:endParaRPr lang="ru-RU" b="1" dirty="0">
              <a:latin typeface="Times New Roman" pitchFamily="18" charset="0"/>
              <a:cs typeface="Times New Roman" pitchFamily="18" charset="0"/>
            </a:endParaRPr>
          </a:p>
        </p:txBody>
      </p:sp>
      <p:pic>
        <p:nvPicPr>
          <p:cNvPr id="110594" name="Picture 2" descr="http://blog.studenti.it/artutto/wp-content/uploads/2011/07/laocoonte-Copia.jpg"/>
          <p:cNvPicPr>
            <a:picLocks noChangeAspect="1" noChangeArrowheads="1"/>
          </p:cNvPicPr>
          <p:nvPr/>
        </p:nvPicPr>
        <p:blipFill>
          <a:blip r:embed="rId2" cstate="email"/>
          <a:srcRect/>
          <a:stretch>
            <a:fillRect/>
          </a:stretch>
        </p:blipFill>
        <p:spPr bwMode="auto">
          <a:xfrm>
            <a:off x="285720" y="1071546"/>
            <a:ext cx="5072098" cy="5461752"/>
          </a:xfrm>
          <a:prstGeom prst="roundRect">
            <a:avLst>
              <a:gd name="adj" fmla="val 4167"/>
            </a:avLst>
          </a:prstGeom>
          <a:solidFill>
            <a:srgbClr val="FFFFFF"/>
          </a:solidFill>
          <a:ln w="76200" cap="sq">
            <a:solidFill>
              <a:schemeClr val="bg1">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Источники</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214282" y="1600200"/>
            <a:ext cx="8643997" cy="4525963"/>
          </a:xfrm>
        </p:spPr>
        <p:txBody>
          <a:bodyPr/>
          <a:lstStyle/>
          <a:p>
            <a:r>
              <a:rPr lang="en-US" sz="1800" b="1" dirty="0" smtClean="0">
                <a:latin typeface="Times New Roman" pitchFamily="18" charset="0"/>
                <a:cs typeface="Times New Roman" pitchFamily="18" charset="0"/>
                <a:hlinkClick r:id="rId2"/>
              </a:rPr>
              <a:t>http://annales.info/mal_az/troy/shlimstat.htm</a:t>
            </a:r>
            <a:endParaRPr lang="ru-RU" sz="1800" b="1" dirty="0" smtClean="0">
              <a:latin typeface="Times New Roman" pitchFamily="18" charset="0"/>
              <a:cs typeface="Times New Roman" pitchFamily="18" charset="0"/>
            </a:endParaRPr>
          </a:p>
          <a:p>
            <a:r>
              <a:rPr lang="ru-RU" sz="1800" b="1" u="sng" dirty="0" smtClean="0">
                <a:latin typeface="Times New Roman" pitchFamily="18" charset="0"/>
                <a:cs typeface="Times New Roman" pitchFamily="18" charset="0"/>
                <a:hlinkClick r:id="rId3"/>
              </a:rPr>
              <a:t>http://artyx.ru/books/item/f00/s00/z0000000/st022.shtml</a:t>
            </a:r>
            <a:endParaRPr lang="ru-RU" sz="1800" b="1" dirty="0" smtClean="0">
              <a:latin typeface="Times New Roman" pitchFamily="18" charset="0"/>
              <a:cs typeface="Times New Roman" pitchFamily="18" charset="0"/>
            </a:endParaRPr>
          </a:p>
          <a:p>
            <a:r>
              <a:rPr lang="ru-RU" sz="1800" b="1" u="sng" dirty="0" smtClean="0">
                <a:latin typeface="Times New Roman" pitchFamily="18" charset="0"/>
                <a:cs typeface="Times New Roman" pitchFamily="18" charset="0"/>
                <a:hlinkClick r:id="rId4"/>
              </a:rPr>
              <a:t>http://www.mbalyon.fr/mba/sections/languages/russian/collections/masterpieces/pieces1476/kore7266?b_start:int=3#res_recherche</a:t>
            </a:r>
            <a:endParaRPr lang="ru-RU" sz="1800" b="1" u="sng" dirty="0" smtClean="0">
              <a:latin typeface="Times New Roman" pitchFamily="18" charset="0"/>
              <a:cs typeface="Times New Roman" pitchFamily="18" charset="0"/>
            </a:endParaRPr>
          </a:p>
          <a:p>
            <a:r>
              <a:rPr lang="ru-RU" sz="1800" b="1" u="sng" dirty="0" smtClean="0">
                <a:latin typeface="Times New Roman" pitchFamily="18" charset="0"/>
                <a:cs typeface="Times New Roman" pitchFamily="18" charset="0"/>
                <a:hlinkClick r:id="rId5"/>
              </a:rPr>
              <a:t>http://www.astrata.ru/galereya-izobrazhenij</a:t>
            </a:r>
            <a:endParaRPr lang="ru-RU" sz="1800" b="1" u="sng" dirty="0" smtClean="0">
              <a:latin typeface="Times New Roman" pitchFamily="18" charset="0"/>
              <a:cs typeface="Times New Roman" pitchFamily="18" charset="0"/>
            </a:endParaRPr>
          </a:p>
          <a:p>
            <a:r>
              <a:rPr lang="ru-RU" sz="1800" b="1" u="sng" dirty="0" smtClean="0">
                <a:latin typeface="Times New Roman" pitchFamily="18" charset="0"/>
                <a:cs typeface="Times New Roman" pitchFamily="18" charset="0"/>
                <a:hlinkClick r:id="rId6"/>
              </a:rPr>
              <a:t>http://www.worldsculture.ru/drevnyaya-greciya/xronologiya-istorii-drevneie-grecii.html</a:t>
            </a:r>
            <a:endParaRPr lang="ru-RU" sz="1800" b="1" u="sng" dirty="0" smtClean="0">
              <a:latin typeface="Times New Roman" pitchFamily="18" charset="0"/>
              <a:cs typeface="Times New Roman" pitchFamily="18" charset="0"/>
            </a:endParaRPr>
          </a:p>
          <a:p>
            <a:r>
              <a:rPr lang="ru-RU" sz="1800" b="1" u="sng" dirty="0" smtClean="0">
                <a:latin typeface="Times New Roman" pitchFamily="18" charset="0"/>
                <a:cs typeface="Times New Roman" pitchFamily="18" charset="0"/>
              </a:rPr>
              <a:t>http://www.historywiz.com/anc-greece.htm</a:t>
            </a:r>
            <a:endParaRPr lang="ru-RU" sz="1800" b="1" dirty="0" smtClean="0">
              <a:latin typeface="Times New Roman" pitchFamily="18" charset="0"/>
              <a:cs typeface="Times New Roman" pitchFamily="18" charset="0"/>
            </a:endParaRPr>
          </a:p>
          <a:p>
            <a:r>
              <a:rPr lang="ru-RU" sz="1800" b="1" dirty="0" smtClean="0">
                <a:latin typeface="Times New Roman" pitchFamily="18" charset="0"/>
                <a:cs typeface="Times New Roman" pitchFamily="18" charset="0"/>
                <a:hlinkClick r:id="rId7"/>
              </a:rPr>
              <a:t>http://artdic.ru/index.htm</a:t>
            </a:r>
            <a:endParaRPr lang="ru-RU" sz="1800" b="1" dirty="0" smtClean="0">
              <a:latin typeface="Times New Roman" pitchFamily="18" charset="0"/>
              <a:cs typeface="Times New Roman" pitchFamily="18" charset="0"/>
            </a:endParaRPr>
          </a:p>
          <a:p>
            <a:r>
              <a:rPr lang="ru-RU" sz="1800" b="1" dirty="0" smtClean="0">
                <a:latin typeface="Times New Roman" pitchFamily="18" charset="0"/>
                <a:cs typeface="Times New Roman" pitchFamily="18" charset="0"/>
                <a:hlinkClick r:id="rId8"/>
              </a:rPr>
              <a:t>http://kustodiev-art.ru</a:t>
            </a:r>
            <a:endParaRPr lang="ru-RU" sz="1800" b="1"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hlinkClick r:id="rId9"/>
              </a:rPr>
              <a:t>http://www.namuseum.gr/collections/sculpture/classical-gr.html</a:t>
            </a:r>
            <a:endParaRPr lang="ru-RU" sz="1800" b="1" dirty="0" smtClean="0">
              <a:latin typeface="Times New Roman" pitchFamily="18" charset="0"/>
              <a:cs typeface="Times New Roman" pitchFamily="18" charset="0"/>
            </a:endParaRPr>
          </a:p>
          <a:p>
            <a:r>
              <a:rPr lang="ru-RU" sz="1800" b="1" dirty="0" smtClean="0">
                <a:latin typeface="Times New Roman" pitchFamily="18" charset="0"/>
                <a:cs typeface="Times New Roman" pitchFamily="18" charset="0"/>
                <a:hlinkClick r:id="rId10"/>
              </a:rPr>
              <a:t>http://musee.louvre.fr/oal/victoiredesamothrace/loupe_fr_FR.html</a:t>
            </a:r>
            <a:endParaRPr lang="ru-RU" sz="1800" b="1" dirty="0" smtClean="0">
              <a:latin typeface="Times New Roman" pitchFamily="18" charset="0"/>
              <a:cs typeface="Times New Roman" pitchFamily="18" charset="0"/>
            </a:endParaRPr>
          </a:p>
          <a:p>
            <a:endParaRPr lang="ru-RU" sz="1800" b="1" dirty="0" smtClean="0">
              <a:latin typeface="Times New Roman" pitchFamily="18" charset="0"/>
              <a:cs typeface="Times New Roman" pitchFamily="18" charset="0"/>
            </a:endParaRPr>
          </a:p>
          <a:p>
            <a:endParaRPr lang="ru-RU" sz="1800" b="1" dirty="0" smtClean="0">
              <a:latin typeface="Times New Roman" pitchFamily="18" charset="0"/>
              <a:cs typeface="Times New Roman" pitchFamily="18" charset="0"/>
            </a:endParaRPr>
          </a:p>
          <a:p>
            <a:endParaRPr lang="ru-RU" sz="1800" b="1" dirty="0" smtClean="0">
              <a:latin typeface="Times New Roman" pitchFamily="18" charset="0"/>
              <a:cs typeface="Times New Roman" pitchFamily="18" charset="0"/>
            </a:endParaRPr>
          </a:p>
          <a:p>
            <a:endParaRPr lang="ru-RU" sz="1800" b="1"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endParaRPr lang="ru-RU" dirty="0" smtClean="0"/>
          </a:p>
          <a:p>
            <a:pPr>
              <a:buNone/>
            </a:pPr>
            <a:endParaRPr lang="ru-RU" dirty="0" smtClean="0"/>
          </a:p>
          <a:p>
            <a:endParaRPr lang="ru-RU"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428604"/>
            <a:ext cx="9144000" cy="1643074"/>
          </a:xfrm>
        </p:spPr>
        <p:txBody>
          <a:bodyPr anchor="ctr"/>
          <a:lstStyle/>
          <a:p>
            <a:pPr algn="ctr"/>
            <a:r>
              <a:rPr lang="ru-RU"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Гомеровский (царский) период </a:t>
            </a:r>
            <a:br>
              <a:rPr lang="ru-RU"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ru-RU"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XI</a:t>
            </a:r>
            <a:r>
              <a:rPr lang="ru-RU"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VIII</a:t>
            </a:r>
            <a:r>
              <a:rPr lang="ru-RU"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вв.до Р.Х.)</a:t>
            </a:r>
          </a:p>
        </p:txBody>
      </p:sp>
      <p:pic>
        <p:nvPicPr>
          <p:cNvPr id="3" name="Рисунок 2" descr="113 а. Конь. Геракл и кентавр. Бронзовые статуэтки из Олимпии. 8 в. до н. э. Нью-Йорк. Метрополитен-музей."/>
          <p:cNvPicPr/>
          <p:nvPr/>
        </p:nvPicPr>
        <p:blipFill>
          <a:blip r:embed="rId2" cstate="email"/>
          <a:srcRect/>
          <a:stretch>
            <a:fillRect/>
          </a:stretch>
        </p:blipFill>
        <p:spPr bwMode="auto">
          <a:xfrm>
            <a:off x="1214414" y="2143116"/>
            <a:ext cx="6500858" cy="3995743"/>
          </a:xfrm>
          <a:prstGeom prst="roundRect">
            <a:avLst>
              <a:gd name="adj" fmla="val 4167"/>
            </a:avLst>
          </a:prstGeom>
          <a:solidFill>
            <a:srgbClr val="FFFFFF"/>
          </a:solidFill>
          <a:ln w="76200" cap="sq">
            <a:solidFill>
              <a:schemeClr val="bg1">
                <a:lumMod val="2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4714876" y="4000504"/>
            <a:ext cx="400052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Статуэтка ослика. VI — начало V вв. до н.э. Беотия</a:t>
            </a:r>
            <a:endParaRPr lang="ru-RU" b="1" i="1" dirty="0">
              <a:latin typeface="Times New Roman" pitchFamily="18" charset="0"/>
              <a:cs typeface="Times New Roman" pitchFamily="18" charset="0"/>
            </a:endParaRPr>
          </a:p>
        </p:txBody>
      </p:sp>
      <p:pic>
        <p:nvPicPr>
          <p:cNvPr id="4100" name="Picture 4" descr="http://annales.info/mal_az/troy/shlimstat02.jpg"/>
          <p:cNvPicPr>
            <a:picLocks noChangeAspect="1" noChangeArrowheads="1"/>
          </p:cNvPicPr>
          <p:nvPr/>
        </p:nvPicPr>
        <p:blipFill>
          <a:blip r:embed="rId2"/>
          <a:srcRect/>
          <a:stretch>
            <a:fillRect/>
          </a:stretch>
        </p:blipFill>
        <p:spPr bwMode="auto">
          <a:xfrm>
            <a:off x="4714876" y="1928802"/>
            <a:ext cx="4009355" cy="1928826"/>
          </a:xfrm>
          <a:prstGeom prst="roundRect">
            <a:avLst>
              <a:gd name="adj" fmla="val 4167"/>
            </a:avLst>
          </a:prstGeom>
          <a:solidFill>
            <a:srgbClr val="FFFFFF"/>
          </a:solidFill>
          <a:ln w="76200" cap="sq">
            <a:solidFill>
              <a:schemeClr val="bg1">
                <a:lumMod val="2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Текст 3"/>
          <p:cNvSpPr>
            <a:spLocks noGrp="1"/>
          </p:cNvSpPr>
          <p:nvPr>
            <p:ph type="body" sz="half" idx="2"/>
          </p:nvPr>
        </p:nvSpPr>
        <p:spPr>
          <a:xfrm>
            <a:off x="571472" y="500042"/>
            <a:ext cx="3571900" cy="5929354"/>
          </a:xfrm>
        </p:spPr>
        <p:txBody>
          <a:bodyPr/>
          <a:lstStyle/>
          <a:p>
            <a:pPr algn="just"/>
            <a:r>
              <a:rPr lang="ru-RU" sz="2000" dirty="0" smtClean="0"/>
              <a:t>	</a:t>
            </a:r>
            <a:r>
              <a:rPr lang="ru-RU" sz="2000" b="1" dirty="0" smtClean="0">
                <a:solidFill>
                  <a:schemeClr val="bg1">
                    <a:lumMod val="25000"/>
                  </a:schemeClr>
                </a:solidFill>
                <a:latin typeface="Times New Roman" pitchFamily="18" charset="0"/>
                <a:cs typeface="Times New Roman" pitchFamily="18" charset="0"/>
              </a:rPr>
              <a:t>Скульптура гомеровского времени дошла до нас лишь в виде мелкой пластики, большей частью явно культового характера. Эти небольшие статуэтки, изображающие богов или героев, делались из терракоты, слоновой кости или бронзы. </a:t>
            </a:r>
          </a:p>
          <a:p>
            <a:pPr algn="just"/>
            <a:r>
              <a:rPr lang="ru-RU" sz="2000" b="1" dirty="0" smtClean="0">
                <a:solidFill>
                  <a:schemeClr val="bg1">
                    <a:lumMod val="25000"/>
                  </a:schemeClr>
                </a:solidFill>
                <a:latin typeface="Times New Roman" pitchFamily="18" charset="0"/>
                <a:cs typeface="Times New Roman" pitchFamily="18" charset="0"/>
              </a:rPr>
              <a:t>	Найденные в Беотии терракотовые статуэтки, сплошь покрытые орнаментом, отличаются примитивностью и нерасчлененностью форм; отдельные части тела едва намечены, другие непомерно выделены. </a:t>
            </a:r>
            <a:endParaRPr lang="ru-RU" sz="2000" b="1" dirty="0">
              <a:solidFill>
                <a:schemeClr val="bg1">
                  <a:lumMod val="25000"/>
                </a:schemeClr>
              </a:solidFill>
              <a:latin typeface="Times New Roman" pitchFamily="18" charset="0"/>
              <a:cs typeface="Times New Roman" pitchFamily="18" charset="0"/>
            </a:endParaRPr>
          </a:p>
        </p:txBody>
      </p:sp>
      <p:pic>
        <p:nvPicPr>
          <p:cNvPr id="13" name="Picture 2" descr="http://annales.info/mal_az/troy/shlimstat01.jpg"/>
          <p:cNvPicPr>
            <a:picLocks noChangeAspect="1" noChangeArrowheads="1"/>
          </p:cNvPicPr>
          <p:nvPr/>
        </p:nvPicPr>
        <p:blipFill>
          <a:blip r:embed="rId3"/>
          <a:srcRect/>
          <a:stretch>
            <a:fillRect/>
          </a:stretch>
        </p:blipFill>
        <p:spPr bwMode="auto">
          <a:xfrm>
            <a:off x="214282" y="357166"/>
            <a:ext cx="4214842" cy="5422337"/>
          </a:xfrm>
          <a:prstGeom prst="roundRect">
            <a:avLst>
              <a:gd name="adj" fmla="val 4167"/>
            </a:avLst>
          </a:prstGeom>
          <a:solidFill>
            <a:srgbClr val="FFFFFF"/>
          </a:solidFill>
          <a:ln w="76200" cap="sq">
            <a:solidFill>
              <a:schemeClr val="bg1">
                <a:lumMod val="2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Прямоугольник 13"/>
          <p:cNvSpPr/>
          <p:nvPr/>
        </p:nvSpPr>
        <p:spPr>
          <a:xfrm>
            <a:off x="214282" y="5857892"/>
            <a:ext cx="421484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Женская статуэтка с геометрическим орнаментом. VI в. до н.э. Беотии</a:t>
            </a:r>
            <a:endParaRPr lang="ru-RU" b="1" i="1" dirty="0">
              <a:latin typeface="Times New Roman" pitchFamily="18" charset="0"/>
              <a:cs typeface="Times New Roman" pitchFamily="18" charset="0"/>
            </a:endParaRPr>
          </a:p>
        </p:txBody>
      </p:sp>
      <p:pic>
        <p:nvPicPr>
          <p:cNvPr id="17" name="Picture 8" descr="http://annales.info/mal_az/troy/shlimstat03.jpg"/>
          <p:cNvPicPr>
            <a:picLocks noChangeAspect="1" noChangeArrowheads="1"/>
          </p:cNvPicPr>
          <p:nvPr/>
        </p:nvPicPr>
        <p:blipFill>
          <a:blip r:embed="rId4" cstate="email"/>
          <a:srcRect/>
          <a:stretch>
            <a:fillRect/>
          </a:stretch>
        </p:blipFill>
        <p:spPr bwMode="auto">
          <a:xfrm>
            <a:off x="4643438" y="1142984"/>
            <a:ext cx="4143404" cy="3667133"/>
          </a:xfrm>
          <a:prstGeom prst="roundRect">
            <a:avLst>
              <a:gd name="adj" fmla="val 4167"/>
            </a:avLst>
          </a:prstGeom>
          <a:solidFill>
            <a:srgbClr val="FFFFFF"/>
          </a:solidFill>
          <a:ln w="76200" cap="sq">
            <a:solidFill>
              <a:srgbClr val="C0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8" name="Прямоугольник 17"/>
          <p:cNvSpPr/>
          <p:nvPr/>
        </p:nvSpPr>
        <p:spPr>
          <a:xfrm>
            <a:off x="4643438" y="4929198"/>
            <a:ext cx="421484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Греческие терракоты из собрания Генриха </a:t>
            </a:r>
            <a:r>
              <a:rPr lang="ru-RU" b="1" i="1" dirty="0" err="1" smtClean="0">
                <a:latin typeface="Times New Roman" pitchFamily="18" charset="0"/>
                <a:cs typeface="Times New Roman" pitchFamily="18" charset="0"/>
              </a:rPr>
              <a:t>Шлимана</a:t>
            </a:r>
            <a:r>
              <a:rPr lang="ru-RU" b="1" i="1" dirty="0" smtClean="0">
                <a:latin typeface="Times New Roman" pitchFamily="18" charset="0"/>
                <a:cs typeface="Times New Roman" pitchFamily="18" charset="0"/>
              </a:rPr>
              <a:t> (Государственный музей истории религии</a:t>
            </a:r>
            <a:endParaRPr lang="ru-RU" b="1" i="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edge">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57158" y="285728"/>
            <a:ext cx="8501122" cy="1857388"/>
          </a:xfrm>
        </p:spPr>
        <p:txBody>
          <a:bodyPr/>
          <a:lstStyle/>
          <a:p>
            <a:pPr algn="just"/>
            <a:r>
              <a:rPr lang="ru-RU" sz="2000" dirty="0" smtClean="0"/>
              <a:t>	</a:t>
            </a:r>
            <a:r>
              <a:rPr lang="ru-RU" sz="2000" b="1" dirty="0" smtClean="0">
                <a:solidFill>
                  <a:schemeClr val="bg1">
                    <a:lumMod val="25000"/>
                  </a:schemeClr>
                </a:solidFill>
                <a:latin typeface="Times New Roman" pitchFamily="18" charset="0"/>
                <a:cs typeface="Times New Roman" pitchFamily="18" charset="0"/>
              </a:rPr>
              <a:t>Наряду с терракотовыми статуэтками существовали и бронзовые. «Геракл и кентавр» найденные в Олимпии и относящиеся к концу гомеровского периода, дают очень наглядное представление о наивной примитивности и схематизме этой мелкой бронзовой пластики, предназначавшейся для посвящений богам. </a:t>
            </a:r>
            <a:endParaRPr lang="ru-RU" sz="2000" b="1" dirty="0">
              <a:solidFill>
                <a:schemeClr val="bg1">
                  <a:lumMod val="25000"/>
                </a:schemeClr>
              </a:solidFill>
              <a:latin typeface="Times New Roman" pitchFamily="18" charset="0"/>
              <a:cs typeface="Times New Roman" pitchFamily="18" charset="0"/>
            </a:endParaRPr>
          </a:p>
        </p:txBody>
      </p:sp>
      <p:pic>
        <p:nvPicPr>
          <p:cNvPr id="5" name="Содержимое 4" descr="http://img-fotki.yandex.ru/get/3314/tomyris.4c/0_1ece7_3bde879d_XL.jpg"/>
          <p:cNvPicPr>
            <a:picLocks noGrp="1"/>
          </p:cNvPicPr>
          <p:nvPr>
            <p:ph idx="1"/>
          </p:nvPr>
        </p:nvPicPr>
        <p:blipFill>
          <a:blip r:embed="rId2"/>
          <a:srcRect/>
          <a:stretch>
            <a:fillRect/>
          </a:stretch>
        </p:blipFill>
        <p:spPr bwMode="auto">
          <a:xfrm>
            <a:off x="2571736" y="2214554"/>
            <a:ext cx="4286250" cy="3571900"/>
          </a:xfrm>
          <a:prstGeom prst="roundRect">
            <a:avLst>
              <a:gd name="adj" fmla="val 4167"/>
            </a:avLst>
          </a:prstGeom>
          <a:solidFill>
            <a:srgbClr val="FFFFFF"/>
          </a:solidFill>
          <a:ln w="76200" cap="sq">
            <a:solidFill>
              <a:schemeClr val="bg1">
                <a:lumMod val="2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Прямоугольник 5"/>
          <p:cNvSpPr/>
          <p:nvPr/>
        </p:nvSpPr>
        <p:spPr>
          <a:xfrm>
            <a:off x="1214414" y="6000768"/>
            <a:ext cx="678661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i="1" dirty="0" smtClean="0">
                <a:latin typeface="Times New Roman" pitchFamily="18" charset="0"/>
                <a:cs typeface="Times New Roman" pitchFamily="18" charset="0"/>
              </a:rPr>
              <a:t> </a:t>
            </a:r>
            <a:r>
              <a:rPr lang="ru-RU" b="1" i="1" dirty="0" smtClean="0">
                <a:solidFill>
                  <a:schemeClr val="bg1">
                    <a:lumMod val="25000"/>
                  </a:schemeClr>
                </a:solidFill>
                <a:latin typeface="Times New Roman" pitchFamily="18" charset="0"/>
                <a:cs typeface="Times New Roman" pitchFamily="18" charset="0"/>
              </a:rPr>
              <a:t>Геракл и кентавр. Бронзовые статуэтки из Олимпии. 8 в. до н. э. Нью-Йорк. Метрополитен-музей.</a:t>
            </a:r>
            <a:r>
              <a:rPr lang="ru-RU" b="1" i="1" dirty="0" smtClean="0">
                <a:solidFill>
                  <a:schemeClr val="bg1">
                    <a:lumMod val="25000"/>
                  </a:schemeClr>
                </a:solidFill>
              </a:rPr>
              <a:t> </a:t>
            </a:r>
            <a:endParaRPr lang="ru-RU" b="1" dirty="0">
              <a:solidFill>
                <a:schemeClr val="bg1">
                  <a:lumMod val="25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85720" y="500043"/>
            <a:ext cx="8429684" cy="2143140"/>
          </a:xfrm>
        </p:spPr>
        <p:txBody>
          <a:bodyPr/>
          <a:lstStyle/>
          <a:p>
            <a:pPr algn="just"/>
            <a:r>
              <a:rPr lang="ru-RU" sz="2000" dirty="0" smtClean="0"/>
              <a:t>	</a:t>
            </a:r>
            <a:r>
              <a:rPr lang="ru-RU" sz="2000" b="1" dirty="0" smtClean="0">
                <a:solidFill>
                  <a:schemeClr val="bg1">
                    <a:lumMod val="25000"/>
                  </a:schemeClr>
                </a:solidFill>
                <a:latin typeface="Times New Roman" pitchFamily="18" charset="0"/>
                <a:cs typeface="Times New Roman" pitchFamily="18" charset="0"/>
              </a:rPr>
              <a:t>Чертами более живого отношения к реальному миру обладают лишь некоторые терракотовые статуэтки из Беотии, относящиеся к 8 в., как, например, статуэтка, изображающая крестьянина с плутом; несмотря на наивность решения, эта группа сравнительно более правдива по мотиву движения и менее связана неподвижностью и условностью искусства гомеровского периода.</a:t>
            </a:r>
            <a:endParaRPr lang="ru-RU" sz="2000" b="1" dirty="0">
              <a:solidFill>
                <a:schemeClr val="bg1">
                  <a:lumMod val="25000"/>
                </a:schemeClr>
              </a:solidFill>
              <a:latin typeface="Times New Roman" pitchFamily="18" charset="0"/>
              <a:cs typeface="Times New Roman" pitchFamily="18" charset="0"/>
            </a:endParaRPr>
          </a:p>
        </p:txBody>
      </p:sp>
      <p:sp>
        <p:nvSpPr>
          <p:cNvPr id="6" name="Прямоугольник 5"/>
          <p:cNvSpPr/>
          <p:nvPr/>
        </p:nvSpPr>
        <p:spPr>
          <a:xfrm>
            <a:off x="642910" y="6143644"/>
            <a:ext cx="792961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b="1" i="1" dirty="0" smtClean="0">
                <a:solidFill>
                  <a:schemeClr val="bg1">
                    <a:lumMod val="25000"/>
                  </a:schemeClr>
                </a:solidFill>
                <a:latin typeface="Times New Roman" pitchFamily="18" charset="0"/>
                <a:cs typeface="Times New Roman" pitchFamily="18" charset="0"/>
              </a:rPr>
              <a:t>Пахарь. Терракота из Беотии. 8 в. до н. э. Париж. Лувр</a:t>
            </a:r>
            <a:endParaRPr lang="ru-RU" b="1" dirty="0">
              <a:solidFill>
                <a:schemeClr val="bg1">
                  <a:lumMod val="25000"/>
                </a:schemeClr>
              </a:solidFill>
              <a:latin typeface="Times New Roman" pitchFamily="18" charset="0"/>
              <a:cs typeface="Times New Roman" pitchFamily="18" charset="0"/>
            </a:endParaRPr>
          </a:p>
        </p:txBody>
      </p:sp>
      <p:pic>
        <p:nvPicPr>
          <p:cNvPr id="8" name="Содержимое 7" descr="http://kustodiev-art.ru/cms.ashx?req=Image&amp;imageid=a3f256b6-29c1-4e5d-9735-5d3497e02af2&amp;key=%CF%E0%F5%E0%F0%FC.%20%D2%E5%F0%F0%E0%EA%EE%F2%E0%20%E8%E7%20%C1%E5%EE%F2%E8%E8.%20VIII%20%E2.%20%E4%EE%20%ED.%FD."/>
          <p:cNvPicPr>
            <a:picLocks noGrp="1"/>
          </p:cNvPicPr>
          <p:nvPr>
            <p:ph idx="1"/>
          </p:nvPr>
        </p:nvPicPr>
        <p:blipFill>
          <a:blip r:embed="rId2" cstate="email"/>
          <a:srcRect/>
          <a:stretch>
            <a:fillRect/>
          </a:stretch>
        </p:blipFill>
        <p:spPr bwMode="auto">
          <a:xfrm>
            <a:off x="2571736" y="2714620"/>
            <a:ext cx="4114800" cy="335758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428604"/>
            <a:ext cx="9144000" cy="1643074"/>
          </a:xfrm>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Архаический период</a:t>
            </a:r>
            <a:br>
              <a:rPr lang="ru-RU"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ru-RU"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VII</a:t>
            </a:r>
            <a:r>
              <a:rPr lang="ru-RU"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VI</a:t>
            </a:r>
            <a:r>
              <a:rPr lang="ru-RU"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вв. до Р.Х.)</a:t>
            </a:r>
          </a:p>
        </p:txBody>
      </p:sp>
      <p:pic>
        <p:nvPicPr>
          <p:cNvPr id="3" name="Рисунок 2" descr="http://kustodiev-art.ru/cms.ashx?req=Image&amp;imageid=ee2a0810-2ef3-48d5-88e1-dc00dc226097&amp;key=%CA%F3%F0%EE%F1%20%E8%20%EA%EE%F0%E0"/>
          <p:cNvPicPr/>
          <p:nvPr/>
        </p:nvPicPr>
        <p:blipFill>
          <a:blip r:embed="rId2"/>
          <a:srcRect/>
          <a:stretch>
            <a:fillRect/>
          </a:stretch>
        </p:blipFill>
        <p:spPr bwMode="auto">
          <a:xfrm>
            <a:off x="1785918" y="2071678"/>
            <a:ext cx="5572164" cy="3857652"/>
          </a:xfrm>
          <a:prstGeom prst="roundRect">
            <a:avLst>
              <a:gd name="adj" fmla="val 4167"/>
            </a:avLst>
          </a:prstGeom>
          <a:solidFill>
            <a:srgbClr val="FFFFFF"/>
          </a:solidFill>
          <a:ln w="76200" cap="sq">
            <a:solidFill>
              <a:schemeClr val="accent4">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285728"/>
            <a:ext cx="3000396" cy="6215106"/>
          </a:xfrm>
        </p:spPr>
        <p:style>
          <a:lnRef idx="1">
            <a:schemeClr val="accent5"/>
          </a:lnRef>
          <a:fillRef idx="2">
            <a:schemeClr val="accent5"/>
          </a:fillRef>
          <a:effectRef idx="1">
            <a:schemeClr val="accent5"/>
          </a:effectRef>
          <a:fontRef idx="minor">
            <a:schemeClr val="dk1"/>
          </a:fontRef>
        </p:style>
        <p:txBody>
          <a:bodyPr/>
          <a:lstStyle/>
          <a:p>
            <a:pPr algn="ctr"/>
            <a:r>
              <a:rPr lang="ru-RU" sz="1800" b="1" dirty="0" smtClean="0">
                <a:latin typeface="Times New Roman" pitchFamily="18" charset="0"/>
                <a:cs typeface="Times New Roman" pitchFamily="18" charset="0"/>
              </a:rPr>
              <a:t>Ведущей темой в древнегреческом искусстве данного периода становится человек. Его представляют в виде бога, атлета, героя. Уже к началу архаического периода относится кратковременный всплеск гигантизма при изображении человека. Эта черта была свойственна скульптуре, созданной в конце седьмого века до н.э</a:t>
            </a:r>
            <a:r>
              <a:rPr lang="ru-RU" sz="1800" b="1" dirty="0" smtClean="0"/>
              <a:t/>
            </a:r>
            <a:br>
              <a:rPr lang="ru-RU" sz="1800" b="1" dirty="0" smtClean="0"/>
            </a:br>
            <a:r>
              <a:rPr lang="ru-RU" sz="1800" b="1" dirty="0" smtClean="0">
                <a:latin typeface="Times New Roman" pitchFamily="18" charset="0"/>
                <a:cs typeface="Times New Roman" pitchFamily="18" charset="0"/>
              </a:rPr>
              <a:t>Создавались строго фронтальные и неподвижные статуи богов, словно застывших в торжественном покое. </a:t>
            </a:r>
            <a:endParaRPr lang="ru-RU" sz="1800" b="1" dirty="0">
              <a:latin typeface="Times New Roman" pitchFamily="18" charset="0"/>
              <a:cs typeface="Times New Roman" pitchFamily="18" charset="0"/>
            </a:endParaRPr>
          </a:p>
        </p:txBody>
      </p:sp>
      <p:pic>
        <p:nvPicPr>
          <p:cNvPr id="5" name="Рисунок 4" descr="http://www.arts-museum.ru/data/fonds/ancient_world/2_1_i/0000_1000/244_artemida_delos/9222_foto_1_02.jpg"/>
          <p:cNvPicPr/>
          <p:nvPr/>
        </p:nvPicPr>
        <p:blipFill>
          <a:blip r:embed="rId2"/>
          <a:srcRect/>
          <a:stretch>
            <a:fillRect/>
          </a:stretch>
        </p:blipFill>
        <p:spPr bwMode="auto">
          <a:xfrm>
            <a:off x="3428992" y="285728"/>
            <a:ext cx="2147888" cy="6220291"/>
          </a:xfrm>
          <a:prstGeom prst="roundRect">
            <a:avLst>
              <a:gd name="adj" fmla="val 4167"/>
            </a:avLst>
          </a:prstGeom>
          <a:solidFill>
            <a:srgbClr val="FFFFFF"/>
          </a:solidFill>
          <a:ln w="76200" cap="sq">
            <a:solidFill>
              <a:schemeClr val="bg1">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Прямоугольник 5"/>
          <p:cNvSpPr/>
          <p:nvPr/>
        </p:nvSpPr>
        <p:spPr>
          <a:xfrm>
            <a:off x="5857884" y="285728"/>
            <a:ext cx="3000396" cy="424731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dirty="0" smtClean="0"/>
              <a:t>«</a:t>
            </a:r>
            <a:r>
              <a:rPr lang="ru-RU" b="1" dirty="0" smtClean="0">
                <a:latin typeface="Times New Roman" pitchFamily="18" charset="0"/>
                <a:cs typeface="Times New Roman" pitchFamily="18" charset="0"/>
              </a:rPr>
              <a:t>Артемида» с острова Делоса (7 в. до н.э.), представляет собой почти нерасчлененный каменный блок со слабо намеченными формами тела. Голова поставлена прямо, волосы симметрично падают на плечи, руки опущены вдоль тела, Ступни ног кажутся механически приставленными к глыбообразной массе длинной одежды. </a:t>
            </a:r>
            <a:endParaRPr lang="ru-RU" b="1" dirty="0">
              <a:latin typeface="Times New Roman" pitchFamily="18" charset="0"/>
              <a:cs typeface="Times New Roman" pitchFamily="18" charset="0"/>
            </a:endParaRPr>
          </a:p>
        </p:txBody>
      </p:sp>
      <p:sp>
        <p:nvSpPr>
          <p:cNvPr id="7" name="Прямоугольник 6"/>
          <p:cNvSpPr/>
          <p:nvPr/>
        </p:nvSpPr>
        <p:spPr>
          <a:xfrm>
            <a:off x="5786446" y="5643578"/>
            <a:ext cx="314327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b="1" i="1" dirty="0" smtClean="0">
                <a:latin typeface="Times New Roman" pitchFamily="18" charset="0"/>
                <a:cs typeface="Times New Roman" pitchFamily="18" charset="0"/>
              </a:rPr>
              <a:t>Артемида Делосская. Мрамор. Около 650 г. до н. э. Афины. Национальный муз.</a:t>
            </a:r>
            <a:endParaRPr lang="ru-RU" b="1" dirty="0">
              <a:latin typeface="Times New Roman" pitchFamily="18" charset="0"/>
              <a:cs typeface="Times New Roman" pitchFamily="18" charset="0"/>
            </a:endParaRPr>
          </a:p>
        </p:txBody>
      </p:sp>
      <p:pic>
        <p:nvPicPr>
          <p:cNvPr id="8" name="Рисунок 7" descr="http://dic.academic.ru/pictures/wiki/files/50/220px-Kore_Heraion_Samos_Louvre_Ma686.jpg"/>
          <p:cNvPicPr/>
          <p:nvPr/>
        </p:nvPicPr>
        <p:blipFill>
          <a:blip r:embed="rId3"/>
          <a:srcRect/>
          <a:stretch>
            <a:fillRect/>
          </a:stretch>
        </p:blipFill>
        <p:spPr bwMode="auto">
          <a:xfrm>
            <a:off x="3357554" y="285728"/>
            <a:ext cx="2357454" cy="6286544"/>
          </a:xfrm>
          <a:prstGeom prst="roundRect">
            <a:avLst>
              <a:gd name="adj" fmla="val 4167"/>
            </a:avLst>
          </a:prstGeom>
          <a:solidFill>
            <a:srgbClr val="FFFFFF"/>
          </a:solidFill>
          <a:ln w="76200" cap="sq">
            <a:solidFill>
              <a:schemeClr val="accent6">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Прямоугольник 8"/>
          <p:cNvSpPr/>
          <p:nvPr/>
        </p:nvSpPr>
        <p:spPr>
          <a:xfrm>
            <a:off x="5786446" y="5643578"/>
            <a:ext cx="314327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b="1" i="1" dirty="0" smtClean="0">
                <a:latin typeface="Times New Roman" pitchFamily="18" charset="0"/>
                <a:cs typeface="Times New Roman" pitchFamily="18" charset="0"/>
              </a:rPr>
              <a:t>Гера Самосская. Мрамор. Около 560 г. до н. э. Париж. Лувр.</a:t>
            </a:r>
            <a:endParaRPr lang="ru-RU" b="1" dirty="0">
              <a:latin typeface="Times New Roman" pitchFamily="18" charset="0"/>
              <a:cs typeface="Times New Roman" pitchFamily="18" charset="0"/>
            </a:endParaRPr>
          </a:p>
        </p:txBody>
      </p:sp>
      <p:sp>
        <p:nvSpPr>
          <p:cNvPr id="10" name="Прямоугольник 9"/>
          <p:cNvSpPr/>
          <p:nvPr/>
        </p:nvSpPr>
        <p:spPr>
          <a:xfrm>
            <a:off x="5857884" y="285728"/>
            <a:ext cx="3000396" cy="480131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b="1" dirty="0" smtClean="0">
                <a:latin typeface="Times New Roman" pitchFamily="18" charset="0"/>
                <a:cs typeface="Times New Roman" pitchFamily="18" charset="0"/>
              </a:rPr>
              <a:t>Художник, создавший эту статую, очень хорошо передал различные ткани — тяжелой верхней и тонкой нижней одежды, тщательно изобразил складки, несомненно правильно установил пропорции Этой женской фигуры. Однако статуя напоминает скорее ствол дерева, а не живое человеческое тело; она кажется скованнее и мертвеннее, чем самые условные из египетских статуй</a:t>
            </a:r>
            <a:r>
              <a:rPr lang="ru-RU" dirty="0" smtClean="0"/>
              <a:t>.</a:t>
            </a: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F6007BC-FFBA-4938-82DE-E979A7E79490}"/>
          <p:cNvPicPr>
            <a:picLocks noChangeAspect="1" noChangeArrowheads="1"/>
          </p:cNvPicPr>
          <p:nvPr/>
        </p:nvPicPr>
        <p:blipFill>
          <a:blip r:embed="rId2"/>
          <a:srcRect/>
          <a:stretch>
            <a:fillRect/>
          </a:stretch>
        </p:blipFill>
        <p:spPr bwMode="auto">
          <a:xfrm>
            <a:off x="5072066" y="500042"/>
            <a:ext cx="3622674" cy="5759450"/>
          </a:xfrm>
          <a:prstGeom prst="roundRect">
            <a:avLst>
              <a:gd name="adj" fmla="val 4167"/>
            </a:avLst>
          </a:prstGeom>
          <a:solidFill>
            <a:srgbClr val="FFFFFF"/>
          </a:solidFill>
          <a:ln w="76200" cap="sq">
            <a:solidFill>
              <a:schemeClr val="accent1">
                <a:lumMod val="60000"/>
                <a:lumOff val="4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25" name="Rectangle 1"/>
          <p:cNvSpPr>
            <a:spLocks noChangeArrowheads="1"/>
          </p:cNvSpPr>
          <p:nvPr/>
        </p:nvSpPr>
        <p:spPr bwMode="auto">
          <a:xfrm>
            <a:off x="357158" y="1142984"/>
            <a:ext cx="4500594" cy="424731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bg1">
                    <a:lumMod val="10000"/>
                  </a:schemeClr>
                </a:solidFill>
                <a:effectLst/>
                <a:latin typeface="Times New Roman" pitchFamily="18" charset="0"/>
                <a:ea typeface="Times New Roman" pitchFamily="18" charset="0"/>
                <a:cs typeface="Times New Roman" pitchFamily="18" charset="0"/>
              </a:rPr>
              <a:t>«Типичными для периода архаики были прямостоящие обнаженные статуи героев, или, так называемые </a:t>
            </a:r>
            <a:r>
              <a:rPr kumimoji="0" lang="ru-RU" b="1" i="1" u="none" strike="noStrike" cap="none" normalizeH="0" baseline="0" dirty="0" smtClean="0">
                <a:ln>
                  <a:noFill/>
                </a:ln>
                <a:solidFill>
                  <a:schemeClr val="bg1">
                    <a:lumMod val="10000"/>
                  </a:schemeClr>
                </a:solidFill>
                <a:effectLst/>
                <a:latin typeface="Times New Roman" pitchFamily="18" charset="0"/>
                <a:ea typeface="Times New Roman" pitchFamily="18" charset="0"/>
                <a:cs typeface="Times New Roman" pitchFamily="18" charset="0"/>
              </a:rPr>
              <a:t>куросы.</a:t>
            </a:r>
          </a:p>
          <a:p>
            <a:pPr lvl="0" algn="just" fontAlgn="base">
              <a:spcBef>
                <a:spcPct val="0"/>
              </a:spcBef>
              <a:spcAft>
                <a:spcPct val="0"/>
              </a:spcAft>
            </a:pPr>
            <a:r>
              <a:rPr lang="ru-RU" b="1" dirty="0" smtClean="0">
                <a:solidFill>
                  <a:schemeClr val="bg1">
                    <a:lumMod val="10000"/>
                  </a:schemeClr>
                </a:solidFill>
                <a:latin typeface="Times New Roman" pitchFamily="18" charset="0"/>
                <a:cs typeface="Times New Roman" pitchFamily="18" charset="0"/>
              </a:rPr>
              <a:t>Характерна резко и довольно еще грубо подчеркнутая структура человеческого тела; он поставлен строго фронтально и почти симметричен, если не считать того, что его левая нога выдвинута вперед, условно изображая движение фигуры. В этом изображений физически развитого и хорошо подготовленного к борьбе бойца-гоплита его духовные качества (мужественность, сила духа, решимость и т. п.) показаны еще в самой примитивной и неопределенной форме.</a:t>
            </a:r>
            <a:endParaRPr kumimoji="0" lang="ru-RU" b="1" i="1" u="none" strike="noStrike" cap="none" normalizeH="0" baseline="0" dirty="0" smtClean="0">
              <a:ln>
                <a:noFill/>
              </a:ln>
              <a:solidFill>
                <a:schemeClr val="bg1">
                  <a:lumMod val="10000"/>
                </a:schemeClr>
              </a:solidFill>
              <a:effectLst/>
              <a:latin typeface="Times New Roman" pitchFamily="18" charset="0"/>
              <a:cs typeface="Times New Roman" pitchFamily="18" charset="0"/>
            </a:endParaRPr>
          </a:p>
        </p:txBody>
      </p:sp>
      <p:sp>
        <p:nvSpPr>
          <p:cNvPr id="10" name="Прямоугольник 9"/>
          <p:cNvSpPr/>
          <p:nvPr/>
        </p:nvSpPr>
        <p:spPr>
          <a:xfrm>
            <a:off x="357158" y="5572140"/>
            <a:ext cx="4500594"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b="1" i="1" dirty="0" smtClean="0">
                <a:latin typeface="Times New Roman" pitchFamily="18" charset="0"/>
                <a:cs typeface="Times New Roman" pitchFamily="18" charset="0"/>
              </a:rPr>
              <a:t>Аттический курос. Мрамор. Около 600 г. до н. э. Нью-Йорк. Метрополитен-музей</a:t>
            </a:r>
            <a:endParaRPr lang="ru-RU" b="1" dirty="0">
              <a:latin typeface="Times New Roman" pitchFamily="18" charset="0"/>
              <a:cs typeface="Times New Roman" pitchFamily="18" charset="0"/>
            </a:endParaRPr>
          </a:p>
        </p:txBody>
      </p:sp>
      <p:sp>
        <p:nvSpPr>
          <p:cNvPr id="11" name="Заголовок 1"/>
          <p:cNvSpPr>
            <a:spLocks noGrp="1"/>
          </p:cNvSpPr>
          <p:nvPr>
            <p:ph type="title"/>
          </p:nvPr>
        </p:nvSpPr>
        <p:spPr>
          <a:xfrm>
            <a:off x="457200" y="273050"/>
            <a:ext cx="4400552" cy="655620"/>
          </a:xfrm>
        </p:spPr>
        <p:txBody>
          <a:bodyPr/>
          <a:lstStyle/>
          <a:p>
            <a:pPr algn="ctr"/>
            <a:r>
              <a:rPr lang="ru-RU"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Куросы</a:t>
            </a:r>
            <a:endParaRPr lang="ru-RU"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0.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1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1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1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1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1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18.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9.xml><?xml version="1.0" encoding="utf-8"?>
<p:tagLst xmlns:a="http://schemas.openxmlformats.org/drawingml/2006/main" xmlns:r="http://schemas.openxmlformats.org/officeDocument/2006/relationships" xmlns:p="http://schemas.openxmlformats.org/presentationml/2006/main">
  <p:tag name="RNRSTYLE" val="Indezine_TM_Title"/>
</p:tagLst>
</file>

<file path=ppt/theme/theme1.xml><?xml version="1.0" encoding="utf-8"?>
<a:theme xmlns:a="http://schemas.openxmlformats.org/drawingml/2006/main" name="Тема28">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2D2015"/>
        </a:dk1>
        <a:lt1>
          <a:srgbClr val="FFFFFF"/>
        </a:lt1>
        <a:dk2>
          <a:srgbClr val="669966"/>
        </a:dk2>
        <a:lt2>
          <a:srgbClr val="FFFFFF"/>
        </a:lt2>
        <a:accent1>
          <a:srgbClr val="A1E6A1"/>
        </a:accent1>
        <a:accent2>
          <a:srgbClr val="A1E6B9"/>
        </a:accent2>
        <a:accent3>
          <a:srgbClr val="B8CAB8"/>
        </a:accent3>
        <a:accent4>
          <a:srgbClr val="DADADA"/>
        </a:accent4>
        <a:accent5>
          <a:srgbClr val="CDF0CD"/>
        </a:accent5>
        <a:accent6>
          <a:srgbClr val="91D0A7"/>
        </a:accent6>
        <a:hlink>
          <a:srgbClr val="C2F2C2"/>
        </a:hlink>
        <a:folHlink>
          <a:srgbClr val="AAF2C4"/>
        </a:folHlink>
      </a:clrScheme>
      <a:clrMap bg1="dk2" tx1="lt1" bg2="dk1" tx2="lt2" accent1="accent1" accent2="accent2" accent3="accent3" accent4="accent4" accent5="accent5" accent6="accent6" hlink="hlink" folHlink="folHlink"/>
    </a:extraClrScheme>
    <a:extraClrScheme>
      <a:clrScheme name="Тема Office 2">
        <a:dk1>
          <a:srgbClr val="2D2015"/>
        </a:dk1>
        <a:lt1>
          <a:srgbClr val="FFFFFF"/>
        </a:lt1>
        <a:dk2>
          <a:srgbClr val="669966"/>
        </a:dk2>
        <a:lt2>
          <a:srgbClr val="FFFFFF"/>
        </a:lt2>
        <a:accent1>
          <a:srgbClr val="CFE68A"/>
        </a:accent1>
        <a:accent2>
          <a:srgbClr val="91DAF2"/>
        </a:accent2>
        <a:accent3>
          <a:srgbClr val="B8CAB8"/>
        </a:accent3>
        <a:accent4>
          <a:srgbClr val="DADADA"/>
        </a:accent4>
        <a:accent5>
          <a:srgbClr val="E4F0C4"/>
        </a:accent5>
        <a:accent6>
          <a:srgbClr val="83C5DB"/>
        </a:accent6>
        <a:hlink>
          <a:srgbClr val="B8E6B8"/>
        </a:hlink>
        <a:folHlink>
          <a:srgbClr val="CCE1FF"/>
        </a:folHlink>
      </a:clrScheme>
      <a:clrMap bg1="dk2" tx1="lt1" bg2="dk1" tx2="lt2" accent1="accent1" accent2="accent2" accent3="accent3" accent4="accent4" accent5="accent5" accent6="accent6" hlink="hlink" folHlink="folHlink"/>
    </a:extraClrScheme>
    <a:extraClrScheme>
      <a:clrScheme name="Тема Office 3">
        <a:dk1>
          <a:srgbClr val="2D2015"/>
        </a:dk1>
        <a:lt1>
          <a:srgbClr val="FFFFFF"/>
        </a:lt1>
        <a:dk2>
          <a:srgbClr val="669966"/>
        </a:dk2>
        <a:lt2>
          <a:srgbClr val="FFFFFF"/>
        </a:lt2>
        <a:accent1>
          <a:srgbClr val="F2C9E1"/>
        </a:accent1>
        <a:accent2>
          <a:srgbClr val="9DE09D"/>
        </a:accent2>
        <a:accent3>
          <a:srgbClr val="B8CAB8"/>
        </a:accent3>
        <a:accent4>
          <a:srgbClr val="DADADA"/>
        </a:accent4>
        <a:accent5>
          <a:srgbClr val="F7E1EE"/>
        </a:accent5>
        <a:accent6>
          <a:srgbClr val="8ECB8E"/>
        </a:accent6>
        <a:hlink>
          <a:srgbClr val="E9D6FF"/>
        </a:hlink>
        <a:folHlink>
          <a:srgbClr val="F7DDCB"/>
        </a:folHlink>
      </a:clrScheme>
      <a:clrMap bg1="dk2" tx1="lt1" bg2="dk1" tx2="lt2" accent1="accent1" accent2="accent2" accent3="accent3" accent4="accent4" accent5="accent5" accent6="accent6" hlink="hlink" folHlink="folHlink"/>
    </a:extraClrScheme>
    <a:extraClrScheme>
      <a:clrScheme name="Тема Office 4">
        <a:dk1>
          <a:srgbClr val="2D2015"/>
        </a:dk1>
        <a:lt1>
          <a:srgbClr val="FFFFFF"/>
        </a:lt1>
        <a:dk2>
          <a:srgbClr val="669966"/>
        </a:dk2>
        <a:lt2>
          <a:srgbClr val="FFFFFF"/>
        </a:lt2>
        <a:accent1>
          <a:srgbClr val="E6D8A1"/>
        </a:accent1>
        <a:accent2>
          <a:srgbClr val="F2C9C9"/>
        </a:accent2>
        <a:accent3>
          <a:srgbClr val="B8CAB8"/>
        </a:accent3>
        <a:accent4>
          <a:srgbClr val="DADADA"/>
        </a:accent4>
        <a:accent5>
          <a:srgbClr val="F0E9CD"/>
        </a:accent5>
        <a:accent6>
          <a:srgbClr val="DBB6B6"/>
        </a:accent6>
        <a:hlink>
          <a:srgbClr val="E0D9FF"/>
        </a:hlink>
        <a:folHlink>
          <a:srgbClr val="B8E6B8"/>
        </a:folHlink>
      </a:clrScheme>
      <a:clrMap bg1="dk2" tx1="lt1" bg2="dk1" tx2="lt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B2B2B2"/>
        </a:lt2>
        <a:accent1>
          <a:srgbClr val="A1E6A1"/>
        </a:accent1>
        <a:accent2>
          <a:srgbClr val="A1E6B9"/>
        </a:accent2>
        <a:accent3>
          <a:srgbClr val="FFFFFF"/>
        </a:accent3>
        <a:accent4>
          <a:srgbClr val="000000"/>
        </a:accent4>
        <a:accent5>
          <a:srgbClr val="CDF0CD"/>
        </a:accent5>
        <a:accent6>
          <a:srgbClr val="91D0A7"/>
        </a:accent6>
        <a:hlink>
          <a:srgbClr val="C2F2C2"/>
        </a:hlink>
        <a:folHlink>
          <a:srgbClr val="AAF2C4"/>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B2B2B2"/>
        </a:lt2>
        <a:accent1>
          <a:srgbClr val="CFE68A"/>
        </a:accent1>
        <a:accent2>
          <a:srgbClr val="91DAF2"/>
        </a:accent2>
        <a:accent3>
          <a:srgbClr val="FFFFFF"/>
        </a:accent3>
        <a:accent4>
          <a:srgbClr val="000000"/>
        </a:accent4>
        <a:accent5>
          <a:srgbClr val="E4F0C4"/>
        </a:accent5>
        <a:accent6>
          <a:srgbClr val="83C5DB"/>
        </a:accent6>
        <a:hlink>
          <a:srgbClr val="B8E6B8"/>
        </a:hlink>
        <a:folHlink>
          <a:srgbClr val="CCE1FF"/>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B2B2B2"/>
        </a:lt2>
        <a:accent1>
          <a:srgbClr val="F2C9E1"/>
        </a:accent1>
        <a:accent2>
          <a:srgbClr val="9DE09D"/>
        </a:accent2>
        <a:accent3>
          <a:srgbClr val="FFFFFF"/>
        </a:accent3>
        <a:accent4>
          <a:srgbClr val="000000"/>
        </a:accent4>
        <a:accent5>
          <a:srgbClr val="F7E1EE"/>
        </a:accent5>
        <a:accent6>
          <a:srgbClr val="8ECB8E"/>
        </a:accent6>
        <a:hlink>
          <a:srgbClr val="E9D6FF"/>
        </a:hlink>
        <a:folHlink>
          <a:srgbClr val="F7DDCB"/>
        </a:folHlink>
      </a:clrScheme>
      <a:clrMap bg1="lt1" tx1="dk1" bg2="lt2" tx2="dk2" accent1="accent1" accent2="accent2" accent3="accent3" accent4="accent4" accent5="accent5" accent6="accent6" hlink="hlink" folHlink="folHlink"/>
    </a:extraClrScheme>
    <a:extraClrScheme>
      <a:clrScheme name="Тема Office 8">
        <a:dk1>
          <a:srgbClr val="000000"/>
        </a:dk1>
        <a:lt1>
          <a:srgbClr val="FFFFFF"/>
        </a:lt1>
        <a:dk2>
          <a:srgbClr val="000000"/>
        </a:dk2>
        <a:lt2>
          <a:srgbClr val="B2B2B2"/>
        </a:lt2>
        <a:accent1>
          <a:srgbClr val="E6D8A1"/>
        </a:accent1>
        <a:accent2>
          <a:srgbClr val="F2C9C9"/>
        </a:accent2>
        <a:accent3>
          <a:srgbClr val="FFFFFF"/>
        </a:accent3>
        <a:accent4>
          <a:srgbClr val="000000"/>
        </a:accent4>
        <a:accent5>
          <a:srgbClr val="F0E9CD"/>
        </a:accent5>
        <a:accent6>
          <a:srgbClr val="DBB6B6"/>
        </a:accent6>
        <a:hlink>
          <a:srgbClr val="E0D9FF"/>
        </a:hlink>
        <a:folHlink>
          <a:srgbClr val="B8E6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2D2015"/>
      </a:dk1>
      <a:lt1>
        <a:srgbClr val="FFFFFF"/>
      </a:lt1>
      <a:dk2>
        <a:srgbClr val="669966"/>
      </a:dk2>
      <a:lt2>
        <a:srgbClr val="FFFFFF"/>
      </a:lt2>
      <a:accent1>
        <a:srgbClr val="CFE68A"/>
      </a:accent1>
      <a:accent2>
        <a:srgbClr val="91DAF2"/>
      </a:accent2>
      <a:accent3>
        <a:srgbClr val="B8CAB8"/>
      </a:accent3>
      <a:accent4>
        <a:srgbClr val="DADADA"/>
      </a:accent4>
      <a:accent5>
        <a:srgbClr val="E4F0C4"/>
      </a:accent5>
      <a:accent6>
        <a:srgbClr val="83C5DB"/>
      </a:accent6>
      <a:hlink>
        <a:srgbClr val="B8E6B8"/>
      </a:hlink>
      <a:folHlink>
        <a:srgbClr val="CCE1FF"/>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2D2015"/>
        </a:dk1>
        <a:lt1>
          <a:srgbClr val="FFFFFF"/>
        </a:lt1>
        <a:dk2>
          <a:srgbClr val="669966"/>
        </a:dk2>
        <a:lt2>
          <a:srgbClr val="FFFFFF"/>
        </a:lt2>
        <a:accent1>
          <a:srgbClr val="A1E6A1"/>
        </a:accent1>
        <a:accent2>
          <a:srgbClr val="A1E6B9"/>
        </a:accent2>
        <a:accent3>
          <a:srgbClr val="B8CAB8"/>
        </a:accent3>
        <a:accent4>
          <a:srgbClr val="DADADA"/>
        </a:accent4>
        <a:accent5>
          <a:srgbClr val="CDF0CD"/>
        </a:accent5>
        <a:accent6>
          <a:srgbClr val="91D0A7"/>
        </a:accent6>
        <a:hlink>
          <a:srgbClr val="C2F2C2"/>
        </a:hlink>
        <a:folHlink>
          <a:srgbClr val="AAF2C4"/>
        </a:folHlink>
      </a:clrScheme>
      <a:clrMap bg1="dk2" tx1="lt1" bg2="dk1" tx2="lt2" accent1="accent1" accent2="accent2" accent3="accent3" accent4="accent4" accent5="accent5" accent6="accent6" hlink="hlink" folHlink="folHlink"/>
    </a:extraClrScheme>
    <a:extraClrScheme>
      <a:clrScheme name="1_Default Design 2">
        <a:dk1>
          <a:srgbClr val="2D2015"/>
        </a:dk1>
        <a:lt1>
          <a:srgbClr val="FFFFFF"/>
        </a:lt1>
        <a:dk2>
          <a:srgbClr val="669966"/>
        </a:dk2>
        <a:lt2>
          <a:srgbClr val="FFFFFF"/>
        </a:lt2>
        <a:accent1>
          <a:srgbClr val="CFE68A"/>
        </a:accent1>
        <a:accent2>
          <a:srgbClr val="91DAF2"/>
        </a:accent2>
        <a:accent3>
          <a:srgbClr val="B8CAB8"/>
        </a:accent3>
        <a:accent4>
          <a:srgbClr val="DADADA"/>
        </a:accent4>
        <a:accent5>
          <a:srgbClr val="E4F0C4"/>
        </a:accent5>
        <a:accent6>
          <a:srgbClr val="83C5DB"/>
        </a:accent6>
        <a:hlink>
          <a:srgbClr val="B8E6B8"/>
        </a:hlink>
        <a:folHlink>
          <a:srgbClr val="CCE1FF"/>
        </a:folHlink>
      </a:clrScheme>
      <a:clrMap bg1="dk2" tx1="lt1" bg2="dk1" tx2="lt2" accent1="accent1" accent2="accent2" accent3="accent3" accent4="accent4" accent5="accent5" accent6="accent6" hlink="hlink" folHlink="folHlink"/>
    </a:extraClrScheme>
    <a:extraClrScheme>
      <a:clrScheme name="1_Default Design 3">
        <a:dk1>
          <a:srgbClr val="2D2015"/>
        </a:dk1>
        <a:lt1>
          <a:srgbClr val="FFFFFF"/>
        </a:lt1>
        <a:dk2>
          <a:srgbClr val="669966"/>
        </a:dk2>
        <a:lt2>
          <a:srgbClr val="FFFFFF"/>
        </a:lt2>
        <a:accent1>
          <a:srgbClr val="F2C9E1"/>
        </a:accent1>
        <a:accent2>
          <a:srgbClr val="9DE09D"/>
        </a:accent2>
        <a:accent3>
          <a:srgbClr val="B8CAB8"/>
        </a:accent3>
        <a:accent4>
          <a:srgbClr val="DADADA"/>
        </a:accent4>
        <a:accent5>
          <a:srgbClr val="F7E1EE"/>
        </a:accent5>
        <a:accent6>
          <a:srgbClr val="8ECB8E"/>
        </a:accent6>
        <a:hlink>
          <a:srgbClr val="E9D6FF"/>
        </a:hlink>
        <a:folHlink>
          <a:srgbClr val="F7DDCB"/>
        </a:folHlink>
      </a:clrScheme>
      <a:clrMap bg1="dk2" tx1="lt1" bg2="dk1" tx2="lt2" accent1="accent1" accent2="accent2" accent3="accent3" accent4="accent4" accent5="accent5" accent6="accent6" hlink="hlink" folHlink="folHlink"/>
    </a:extraClrScheme>
    <a:extraClrScheme>
      <a:clrScheme name="1_Default Design 4">
        <a:dk1>
          <a:srgbClr val="2D2015"/>
        </a:dk1>
        <a:lt1>
          <a:srgbClr val="FFFFFF"/>
        </a:lt1>
        <a:dk2>
          <a:srgbClr val="669966"/>
        </a:dk2>
        <a:lt2>
          <a:srgbClr val="FFFFFF"/>
        </a:lt2>
        <a:accent1>
          <a:srgbClr val="E6D8A1"/>
        </a:accent1>
        <a:accent2>
          <a:srgbClr val="F2C9C9"/>
        </a:accent2>
        <a:accent3>
          <a:srgbClr val="B8CAB8"/>
        </a:accent3>
        <a:accent4>
          <a:srgbClr val="DADADA"/>
        </a:accent4>
        <a:accent5>
          <a:srgbClr val="F0E9CD"/>
        </a:accent5>
        <a:accent6>
          <a:srgbClr val="DBB6B6"/>
        </a:accent6>
        <a:hlink>
          <a:srgbClr val="E0D9FF"/>
        </a:hlink>
        <a:folHlink>
          <a:srgbClr val="B8E6B8"/>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A1E6A1"/>
        </a:accent1>
        <a:accent2>
          <a:srgbClr val="A1E6B9"/>
        </a:accent2>
        <a:accent3>
          <a:srgbClr val="FFFFFF"/>
        </a:accent3>
        <a:accent4>
          <a:srgbClr val="000000"/>
        </a:accent4>
        <a:accent5>
          <a:srgbClr val="CDF0CD"/>
        </a:accent5>
        <a:accent6>
          <a:srgbClr val="91D0A7"/>
        </a:accent6>
        <a:hlink>
          <a:srgbClr val="C2F2C2"/>
        </a:hlink>
        <a:folHlink>
          <a:srgbClr val="AAF2C4"/>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CFE68A"/>
        </a:accent1>
        <a:accent2>
          <a:srgbClr val="91DAF2"/>
        </a:accent2>
        <a:accent3>
          <a:srgbClr val="FFFFFF"/>
        </a:accent3>
        <a:accent4>
          <a:srgbClr val="000000"/>
        </a:accent4>
        <a:accent5>
          <a:srgbClr val="E4F0C4"/>
        </a:accent5>
        <a:accent6>
          <a:srgbClr val="83C5DB"/>
        </a:accent6>
        <a:hlink>
          <a:srgbClr val="B8E6B8"/>
        </a:hlink>
        <a:folHlink>
          <a:srgbClr val="CCE1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F2C9E1"/>
        </a:accent1>
        <a:accent2>
          <a:srgbClr val="9DE09D"/>
        </a:accent2>
        <a:accent3>
          <a:srgbClr val="FFFFFF"/>
        </a:accent3>
        <a:accent4>
          <a:srgbClr val="000000"/>
        </a:accent4>
        <a:accent5>
          <a:srgbClr val="F7E1EE"/>
        </a:accent5>
        <a:accent6>
          <a:srgbClr val="8ECB8E"/>
        </a:accent6>
        <a:hlink>
          <a:srgbClr val="E9D6FF"/>
        </a:hlink>
        <a:folHlink>
          <a:srgbClr val="F7DDCB"/>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E6D8A1"/>
        </a:accent1>
        <a:accent2>
          <a:srgbClr val="F2C9C9"/>
        </a:accent2>
        <a:accent3>
          <a:srgbClr val="FFFFFF"/>
        </a:accent3>
        <a:accent4>
          <a:srgbClr val="000000"/>
        </a:accent4>
        <a:accent5>
          <a:srgbClr val="F0E9CD"/>
        </a:accent5>
        <a:accent6>
          <a:srgbClr val="DBB6B6"/>
        </a:accent6>
        <a:hlink>
          <a:srgbClr val="E0D9FF"/>
        </a:hlink>
        <a:folHlink>
          <a:srgbClr val="B8E6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7">
  <a:themeElements>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Тема Office">
      <a:majorFont>
        <a:latin typeface="Palatino Linotype"/>
        <a:ea typeface=""/>
        <a:cs typeface=""/>
      </a:majorFont>
      <a:minorFont>
        <a:latin typeface="Palatino Linotyp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42">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Тема22">
  <a:themeElements>
    <a:clrScheme name="Тема Office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fontScheme name="Тема Offic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CC66"/>
        </a:lt1>
        <a:dk2>
          <a:srgbClr val="000000"/>
        </a:dk2>
        <a:lt2>
          <a:srgbClr val="CCCCCC"/>
        </a:lt2>
        <a:accent1>
          <a:srgbClr val="A16B00"/>
        </a:accent1>
        <a:accent2>
          <a:srgbClr val="8C5E00"/>
        </a:accent2>
        <a:accent3>
          <a:srgbClr val="FFE2B8"/>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CC66"/>
        </a:lt1>
        <a:dk2>
          <a:srgbClr val="000000"/>
        </a:dk2>
        <a:lt2>
          <a:srgbClr val="CCCCCC"/>
        </a:lt2>
        <a:accent1>
          <a:srgbClr val="336580"/>
        </a:accent1>
        <a:accent2>
          <a:srgbClr val="7A5200"/>
        </a:accent2>
        <a:accent3>
          <a:srgbClr val="FFE2B8"/>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CC66"/>
        </a:lt1>
        <a:dk2>
          <a:srgbClr val="000000"/>
        </a:dk2>
        <a:lt2>
          <a:srgbClr val="CCCCCC"/>
        </a:lt2>
        <a:accent1>
          <a:srgbClr val="547A31"/>
        </a:accent1>
        <a:accent2>
          <a:srgbClr val="445187"/>
        </a:accent2>
        <a:accent3>
          <a:srgbClr val="FFE2B8"/>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CCCCCC"/>
        </a:lt2>
        <a:accent1>
          <a:srgbClr val="A16B00"/>
        </a:accent1>
        <a:accent2>
          <a:srgbClr val="8C5E00"/>
        </a:accent2>
        <a:accent3>
          <a:srgbClr val="FFFFFF"/>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CCCCCC"/>
        </a:lt2>
        <a:accent1>
          <a:srgbClr val="807113"/>
        </a:accent1>
        <a:accent2>
          <a:srgbClr val="994B08"/>
        </a:accent2>
        <a:accent3>
          <a:srgbClr val="FFFFFF"/>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8F8F8"/>
        </a:lt1>
        <a:dk2>
          <a:srgbClr val="000000"/>
        </a:dk2>
        <a:lt2>
          <a:srgbClr val="CCCCCC"/>
        </a:lt2>
        <a:accent1>
          <a:srgbClr val="336580"/>
        </a:accent1>
        <a:accent2>
          <a:srgbClr val="7A5200"/>
        </a:accent2>
        <a:accent3>
          <a:srgbClr val="FBFBFB"/>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Тема Office 8">
        <a:dk1>
          <a:srgbClr val="000000"/>
        </a:dk1>
        <a:lt1>
          <a:srgbClr val="FFFFFF"/>
        </a:lt1>
        <a:dk2>
          <a:srgbClr val="000000"/>
        </a:dk2>
        <a:lt2>
          <a:srgbClr val="CCCCCC"/>
        </a:lt2>
        <a:accent1>
          <a:srgbClr val="547A31"/>
        </a:accent1>
        <a:accent2>
          <a:srgbClr val="445187"/>
        </a:accent2>
        <a:accent3>
          <a:srgbClr val="FFFFFF"/>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Другая 1">
      <a:dk1>
        <a:srgbClr val="A1261D"/>
      </a:dk1>
      <a:lt1>
        <a:srgbClr val="FFFFCC"/>
      </a:lt1>
      <a:dk2>
        <a:srgbClr val="009999"/>
      </a:dk2>
      <a:lt2>
        <a:srgbClr val="F8F8F8"/>
      </a:lt2>
      <a:accent1>
        <a:srgbClr val="FFCC00"/>
      </a:accent1>
      <a:accent2>
        <a:srgbClr val="D41010"/>
      </a:accent2>
      <a:accent3>
        <a:srgbClr val="AAAAAA"/>
      </a:accent3>
      <a:accent4>
        <a:srgbClr val="DADAAE"/>
      </a:accent4>
      <a:accent5>
        <a:srgbClr val="FFE2AA"/>
      </a:accent5>
      <a:accent6>
        <a:srgbClr val="C00D0D"/>
      </a:accent6>
      <a:hlink>
        <a:srgbClr val="9A180E"/>
      </a:hlink>
      <a:folHlink>
        <a:srgbClr val="8A0906"/>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CC66"/>
        </a:lt1>
        <a:dk2>
          <a:srgbClr val="000000"/>
        </a:dk2>
        <a:lt2>
          <a:srgbClr val="CCCCCC"/>
        </a:lt2>
        <a:accent1>
          <a:srgbClr val="A16B00"/>
        </a:accent1>
        <a:accent2>
          <a:srgbClr val="8C5E00"/>
        </a:accent2>
        <a:accent3>
          <a:srgbClr val="FFE2B8"/>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66"/>
        </a:lt1>
        <a:dk2>
          <a:srgbClr val="000000"/>
        </a:dk2>
        <a:lt2>
          <a:srgbClr val="CCCCCC"/>
        </a:lt2>
        <a:accent1>
          <a:srgbClr val="336580"/>
        </a:accent1>
        <a:accent2>
          <a:srgbClr val="7A5200"/>
        </a:accent2>
        <a:accent3>
          <a:srgbClr val="FFE2B8"/>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66"/>
        </a:lt1>
        <a:dk2>
          <a:srgbClr val="000000"/>
        </a:dk2>
        <a:lt2>
          <a:srgbClr val="CCCCCC"/>
        </a:lt2>
        <a:accent1>
          <a:srgbClr val="547A31"/>
        </a:accent1>
        <a:accent2>
          <a:srgbClr val="445187"/>
        </a:accent2>
        <a:accent3>
          <a:srgbClr val="FFE2B8"/>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16B00"/>
        </a:accent1>
        <a:accent2>
          <a:srgbClr val="8C5E00"/>
        </a:accent2>
        <a:accent3>
          <a:srgbClr val="FFFFFF"/>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07113"/>
        </a:accent1>
        <a:accent2>
          <a:srgbClr val="994B08"/>
        </a:accent2>
        <a:accent3>
          <a:srgbClr val="FFFFFF"/>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8F8F8"/>
        </a:lt1>
        <a:dk2>
          <a:srgbClr val="000000"/>
        </a:dk2>
        <a:lt2>
          <a:srgbClr val="CCCCCC"/>
        </a:lt2>
        <a:accent1>
          <a:srgbClr val="336580"/>
        </a:accent1>
        <a:accent2>
          <a:srgbClr val="7A5200"/>
        </a:accent2>
        <a:accent3>
          <a:srgbClr val="FBFBFB"/>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47A31"/>
        </a:accent1>
        <a:accent2>
          <a:srgbClr val="445187"/>
        </a:accent2>
        <a:accent3>
          <a:srgbClr val="FFFFFF"/>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Тема28</Template>
  <TotalTime>1449</TotalTime>
  <Words>1282</Words>
  <Application>Microsoft Office PowerPoint</Application>
  <PresentationFormat>Экран (4:3)</PresentationFormat>
  <Paragraphs>97</Paragraphs>
  <Slides>27</Slides>
  <Notes>1</Notes>
  <HiddenSlides>0</HiddenSlides>
  <MMClips>0</MMClips>
  <ScaleCrop>false</ScaleCrop>
  <HeadingPairs>
    <vt:vector size="4" baseType="variant">
      <vt:variant>
        <vt:lpstr>Тема</vt:lpstr>
      </vt:variant>
      <vt:variant>
        <vt:i4>7</vt:i4>
      </vt:variant>
      <vt:variant>
        <vt:lpstr>Заголовки слайдов</vt:lpstr>
      </vt:variant>
      <vt:variant>
        <vt:i4>27</vt:i4>
      </vt:variant>
    </vt:vector>
  </HeadingPairs>
  <TitlesOfParts>
    <vt:vector size="34" baseType="lpstr">
      <vt:lpstr>Тема28</vt:lpstr>
      <vt:lpstr>1_Default Design</vt:lpstr>
      <vt:lpstr>Тема7</vt:lpstr>
      <vt:lpstr>Тема42</vt:lpstr>
      <vt:lpstr>White with Courier font for code slides</vt:lpstr>
      <vt:lpstr>Тема22</vt:lpstr>
      <vt:lpstr>2_Default Design</vt:lpstr>
      <vt:lpstr>Скульптура Древней Греции</vt:lpstr>
      <vt:lpstr>План</vt:lpstr>
      <vt:lpstr>Гомеровский (царский) период  (XI –VIII вв.до Р.Х.)</vt:lpstr>
      <vt:lpstr>Слайд 4</vt:lpstr>
      <vt:lpstr>Слайд 5</vt:lpstr>
      <vt:lpstr>Слайд 6</vt:lpstr>
      <vt:lpstr>Архаический период  (VII –VI вв. до Р.Х.)</vt:lpstr>
      <vt:lpstr>Слайд 8</vt:lpstr>
      <vt:lpstr>Куросы</vt:lpstr>
      <vt:lpstr>Коры</vt:lpstr>
      <vt:lpstr>Коры</vt:lpstr>
      <vt:lpstr>Слайд 12</vt:lpstr>
      <vt:lpstr>Поликлет</vt:lpstr>
      <vt:lpstr>Слайд 14</vt:lpstr>
      <vt:lpstr>Слайд 15</vt:lpstr>
      <vt:lpstr>Фидий</vt:lpstr>
      <vt:lpstr>Кресилай</vt:lpstr>
      <vt:lpstr>Леохар</vt:lpstr>
      <vt:lpstr>Лисипп</vt:lpstr>
      <vt:lpstr>Слайд 20</vt:lpstr>
      <vt:lpstr>Слайд 21</vt:lpstr>
      <vt:lpstr>Слайд 22</vt:lpstr>
      <vt:lpstr>Агесандр (Александр)</vt:lpstr>
      <vt:lpstr>Слайд 24</vt:lpstr>
      <vt:lpstr>Слайд 25</vt:lpstr>
      <vt:lpstr>Слайд 26</vt:lpstr>
      <vt:lpstr>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Скульптура Древней Греции</dc:title>
  <dc:creator>Sony</dc:creator>
  <cp:lastModifiedBy>Sony</cp:lastModifiedBy>
  <cp:revision>97</cp:revision>
  <dcterms:created xsi:type="dcterms:W3CDTF">2013-01-26T09:59:16Z</dcterms:created>
  <dcterms:modified xsi:type="dcterms:W3CDTF">2013-02-04T20:08:43Z</dcterms:modified>
</cp:coreProperties>
</file>