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7" r:id="rId7"/>
    <p:sldId id="263" r:id="rId8"/>
    <p:sldId id="265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CE2F5-2F52-40C1-A8BC-B78EBEF44C39}" type="datetimeFigureOut">
              <a:rPr lang="ru-RU" smtClean="0"/>
              <a:t>14.06.2011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00AE9-7CB7-4C43-8F53-BC24457F83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00AE9-7CB7-4C43-8F53-BC24457F838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00AE9-7CB7-4C43-8F53-BC24457F8380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119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19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19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kern="1200">
                <a:solidFill>
                  <a:srgbClr val="000000"/>
                </a:solidFill>
                <a:latin typeface="Script MT Bold" pitchFamily="66" charset="0"/>
                <a:ea typeface="+mn-ea"/>
                <a:cs typeface="+mn-cs"/>
              </a:endParaRPr>
            </a:p>
          </p:txBody>
        </p:sp>
        <p:sp>
          <p:nvSpPr>
            <p:cNvPr id="2119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kern="1200">
                <a:solidFill>
                  <a:srgbClr val="000000"/>
                </a:solidFill>
                <a:latin typeface="Script MT Bold" pitchFamily="66" charset="0"/>
                <a:ea typeface="+mn-ea"/>
                <a:cs typeface="+mn-cs"/>
              </a:endParaRPr>
            </a:p>
          </p:txBody>
        </p:sp>
        <p:sp>
          <p:nvSpPr>
            <p:cNvPr id="2119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kern="1200">
                <a:solidFill>
                  <a:srgbClr val="000000"/>
                </a:solidFill>
                <a:latin typeface="Script MT Bold" pitchFamily="66" charset="0"/>
                <a:ea typeface="+mn-ea"/>
                <a:cs typeface="+mn-cs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119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19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19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19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19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19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19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19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19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2119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2119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1001F43-647C-4676-AA9D-0C5AC42B4047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313591F-A593-46F4-975F-1C76C6BC4CF8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D656F7C-FE83-4C27-9883-580D86DA4475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9679D7A-083A-4CD4-AEF2-2681BAF099FE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B439D71-BE44-4B80-A85D-6C08955B97AF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35F9136-C5D3-4462-8498-E99AB0FD1CE2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2ECB773-1B7E-4E32-9855-8AFE392857FA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779B9A0-ED90-4BEB-A102-0F883A1D14F0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D560BF8-A38E-41B1-A488-64C02B10A2C9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604A8F8-473E-4629-B2E8-8760C2B2C119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30EA450-24E1-409D-917B-58A0726CF7C6}" type="slidenum">
              <a:rPr lang="ru-RU" sz="1000" kern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00" kern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109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kern="1200">
                <a:solidFill>
                  <a:srgbClr val="000000"/>
                </a:solidFill>
                <a:latin typeface="Script MT Bold" pitchFamily="66" charset="0"/>
                <a:ea typeface="+mn-ea"/>
                <a:cs typeface="+mn-cs"/>
              </a:endParaRPr>
            </a:p>
          </p:txBody>
        </p:sp>
        <p:sp>
          <p:nvSpPr>
            <p:cNvPr id="2109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kern="1200">
                <a:solidFill>
                  <a:srgbClr val="000000"/>
                </a:solidFill>
                <a:latin typeface="Script MT Bold" pitchFamily="66" charset="0"/>
                <a:ea typeface="+mn-ea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109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109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 kern="1200">
                  <a:solidFill>
                    <a:srgbClr val="000000"/>
                  </a:solidFill>
                  <a:latin typeface="Script MT Bold" pitchFamily="66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09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9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9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Tahoma"/>
              <a:ea typeface="+mn-ea"/>
              <a:cs typeface="+mn-cs"/>
            </a:endParaRPr>
          </a:p>
        </p:txBody>
      </p:sp>
      <p:sp>
        <p:nvSpPr>
          <p:cNvPr id="2109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Tahoma"/>
              <a:ea typeface="+mn-ea"/>
              <a:cs typeface="+mn-cs"/>
            </a:endParaRPr>
          </a:p>
        </p:txBody>
      </p:sp>
      <p:sp>
        <p:nvSpPr>
          <p:cNvPr id="2109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3BB67516-2727-4B02-9485-6EF6A63C3B26}" type="slidenum">
              <a:rPr lang="ru-RU" kern="1200">
                <a:solidFill>
                  <a:srgbClr val="000000"/>
                </a:solidFill>
                <a:latin typeface="Tahoma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kern="1200">
              <a:solidFill>
                <a:srgbClr val="000000"/>
              </a:solidFill>
              <a:latin typeface="Tahoma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1071538" y="357166"/>
            <a:ext cx="7429552" cy="1928826"/>
          </a:xfrm>
        </p:spPr>
        <p:txBody>
          <a:bodyPr/>
          <a:lstStyle/>
          <a:p>
            <a:pPr algn="ctr"/>
            <a:r>
              <a:rPr lang="ru-RU" sz="5400" dirty="0" smtClean="0"/>
              <a:t>Ваш </a:t>
            </a:r>
            <a:r>
              <a:rPr lang="ru-RU" sz="5400" dirty="0" smtClean="0"/>
              <a:t>выбор: </a:t>
            </a:r>
            <a:r>
              <a:rPr lang="ru-RU" sz="5400" dirty="0" smtClean="0">
                <a:solidFill>
                  <a:schemeClr val="tx1"/>
                </a:solidFill>
              </a:rPr>
              <a:t>Курить</a:t>
            </a:r>
            <a:r>
              <a:rPr lang="ru-RU" sz="5400" dirty="0" smtClean="0"/>
              <a:t> или долго </a:t>
            </a:r>
            <a:r>
              <a:rPr lang="ru-RU" sz="5400" dirty="0" smtClean="0">
                <a:solidFill>
                  <a:srgbClr val="FF0000"/>
                </a:solidFill>
              </a:rPr>
              <a:t>жить</a:t>
            </a:r>
            <a:r>
              <a:rPr lang="ru-RU" sz="5400" dirty="0" smtClean="0"/>
              <a:t>?</a:t>
            </a:r>
            <a:endParaRPr lang="ru-RU" sz="5400" dirty="0"/>
          </a:p>
        </p:txBody>
      </p:sp>
      <p:pic>
        <p:nvPicPr>
          <p:cNvPr id="2050" name="Picture 2" descr="C:\Users\user\Desktop\1300890218_passi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00306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658196" cy="2000264"/>
          </a:xfrm>
        </p:spPr>
        <p:txBody>
          <a:bodyPr/>
          <a:lstStyle/>
          <a:p>
            <a:pPr algn="ctr"/>
            <a:r>
              <a:rPr lang="ru-RU" dirty="0" smtClean="0"/>
              <a:t>«Право некурящих на чистый воздух выше права курящего на курение»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eo\Desktop\KZ6CAQZT3ETCARZC3CNCA4MXB5ACANS3S40CABC05M6CAZR3132CAZI27TNCA2X63P5CAMDRBF4CAGT8PT7CA1U97O5CALGUGQXCAWWOVAQCA674XD1CA33USVCCAO992VICA1A6IE6CA174T06CAAGQ6S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2308"/>
          <a:stretch>
            <a:fillRect/>
          </a:stretch>
        </p:blipFill>
        <p:spPr bwMode="auto">
          <a:xfrm rot="360000">
            <a:off x="108000" y="108000"/>
            <a:ext cx="8963594" cy="669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77166" cy="1052497"/>
          </a:xfrm>
        </p:spPr>
        <p:txBody>
          <a:bodyPr/>
          <a:lstStyle/>
          <a:p>
            <a:pPr algn="ctr"/>
            <a:r>
              <a:rPr lang="ru-RU" dirty="0" smtClean="0"/>
              <a:t>Анкета: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543800" cy="4114800"/>
          </a:xfrm>
        </p:spPr>
        <p:txBody>
          <a:bodyPr/>
          <a:lstStyle/>
          <a:p>
            <a:r>
              <a:rPr lang="ru-RU" dirty="0" smtClean="0"/>
              <a:t>Курят ли родители?</a:t>
            </a:r>
          </a:p>
          <a:p>
            <a:r>
              <a:rPr lang="ru-RU" dirty="0" smtClean="0"/>
              <a:t>Курит брат или сестра?</a:t>
            </a:r>
          </a:p>
          <a:p>
            <a:r>
              <a:rPr lang="ru-RU" dirty="0" smtClean="0"/>
              <a:t>Пробовал(а) ли ты сам(а) курить?</a:t>
            </a:r>
          </a:p>
          <a:p>
            <a:r>
              <a:rPr lang="ru-RU" dirty="0" smtClean="0"/>
              <a:t>Куришь ли ты сейчас?</a:t>
            </a:r>
          </a:p>
          <a:p>
            <a:r>
              <a:rPr lang="ru-RU" dirty="0" smtClean="0"/>
              <a:t>Тебе это нравится?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1714488"/>
            <a:ext cx="2071702" cy="3929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18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64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63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100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1714488"/>
            <a:ext cx="2071702" cy="3929090"/>
          </a:xfrm>
          <a:prstGeom prst="rect">
            <a:avLst/>
          </a:prstGeom>
          <a:solidFill>
            <a:srgbClr val="FF00FF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80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180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640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70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800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40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210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540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490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1714488"/>
            <a:ext cx="2071702" cy="392909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33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28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67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72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99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597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220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14290"/>
            <a:ext cx="4357718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Задача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857224" y="1214422"/>
            <a:ext cx="7858180" cy="4572032"/>
          </a:xfrm>
        </p:spPr>
        <p:txBody>
          <a:bodyPr/>
          <a:lstStyle/>
          <a:p>
            <a:r>
              <a:rPr lang="ru-RU" sz="2000" dirty="0">
                <a:solidFill>
                  <a:schemeClr val="bg2"/>
                </a:solidFill>
              </a:rPr>
              <a:t>т</a:t>
            </a:r>
            <a:r>
              <a:rPr lang="ru-RU" sz="2000" dirty="0" smtClean="0">
                <a:solidFill>
                  <a:schemeClr val="bg2"/>
                </a:solidFill>
              </a:rPr>
              <a:t>абачный деготь – 525 ед.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окись углерода - ? на 210 ед. меньше</a:t>
            </a:r>
          </a:p>
          <a:p>
            <a:r>
              <a:rPr lang="ru-RU" sz="2000" dirty="0">
                <a:solidFill>
                  <a:schemeClr val="bg2"/>
                </a:solidFill>
              </a:rPr>
              <a:t>п</a:t>
            </a:r>
            <a:r>
              <a:rPr lang="ru-RU" sz="2000" dirty="0" smtClean="0">
                <a:solidFill>
                  <a:schemeClr val="bg2"/>
                </a:solidFill>
              </a:rPr>
              <a:t>олоний – 210 ед.</a:t>
            </a:r>
          </a:p>
          <a:p>
            <a:r>
              <a:rPr lang="ru-RU" sz="2000" dirty="0">
                <a:solidFill>
                  <a:schemeClr val="bg2"/>
                </a:solidFill>
              </a:rPr>
              <a:t>н</a:t>
            </a:r>
            <a:r>
              <a:rPr lang="ru-RU" sz="2000" dirty="0" smtClean="0">
                <a:solidFill>
                  <a:schemeClr val="bg2"/>
                </a:solidFill>
              </a:rPr>
              <a:t>икотин - ? В 3 раза меньше</a:t>
            </a:r>
          </a:p>
          <a:p>
            <a:r>
              <a:rPr lang="ru-RU" sz="2000" dirty="0">
                <a:solidFill>
                  <a:schemeClr val="bg2"/>
                </a:solidFill>
              </a:rPr>
              <a:t>с</a:t>
            </a:r>
            <a:r>
              <a:rPr lang="ru-RU" sz="2000" dirty="0" smtClean="0">
                <a:solidFill>
                  <a:schemeClr val="bg2"/>
                </a:solidFill>
              </a:rPr>
              <a:t>инильная кислота - ? На 35 ед. меньше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flipV="1">
            <a:off x="6215074" y="2357430"/>
            <a:ext cx="857256" cy="571504"/>
          </a:xfrm>
          <a:prstGeom prst="curvedLeftArrow">
            <a:avLst>
              <a:gd name="adj1" fmla="val 0"/>
              <a:gd name="adj2" fmla="val 50000"/>
              <a:gd name="adj3" fmla="val 41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flipV="1">
            <a:off x="4786314" y="2000240"/>
            <a:ext cx="714380" cy="571504"/>
          </a:xfrm>
          <a:prstGeom prst="curvedLeftArrow">
            <a:avLst>
              <a:gd name="adj1" fmla="val 0"/>
              <a:gd name="adj2" fmla="val 50000"/>
              <a:gd name="adj3" fmla="val 41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 flipV="1">
            <a:off x="5786446" y="1285860"/>
            <a:ext cx="857256" cy="571504"/>
          </a:xfrm>
          <a:prstGeom prst="curvedLeftArrow">
            <a:avLst>
              <a:gd name="adj1" fmla="val 0"/>
              <a:gd name="adj2" fmla="val 50000"/>
              <a:gd name="adj3" fmla="val 41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Заболевания от курения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cuments\мама\1300888825_kozha-i-kuren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00484"/>
            <a:ext cx="4143404" cy="3314723"/>
          </a:xfrm>
          <a:prstGeom prst="rect">
            <a:avLst/>
          </a:prstGeom>
          <a:noFill/>
        </p:spPr>
      </p:pic>
      <p:pic>
        <p:nvPicPr>
          <p:cNvPr id="1027" name="Picture 3" descr="C:\Users\user\Documents\мама\67_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17401"/>
            <a:ext cx="4286280" cy="2596389"/>
          </a:xfrm>
          <a:prstGeom prst="rect">
            <a:avLst/>
          </a:prstGeom>
          <a:noFill/>
        </p:spPr>
      </p:pic>
      <p:pic>
        <p:nvPicPr>
          <p:cNvPr id="1028" name="Picture 4" descr="C:\Users\user\Documents\мама\le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692" y="1357298"/>
            <a:ext cx="5438440" cy="2714644"/>
          </a:xfrm>
          <a:prstGeom prst="rect">
            <a:avLst/>
          </a:prstGeom>
          <a:noFill/>
        </p:spPr>
      </p:pic>
      <p:pic>
        <p:nvPicPr>
          <p:cNvPr id="1029" name="Picture 5" descr="C:\Users\user\Documents\мама\1233061664_no-smoki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285859"/>
            <a:ext cx="4143372" cy="4309107"/>
          </a:xfrm>
          <a:prstGeom prst="rect">
            <a:avLst/>
          </a:prstGeom>
          <a:noFill/>
        </p:spPr>
      </p:pic>
      <p:pic>
        <p:nvPicPr>
          <p:cNvPr id="11" name="Picture 2" descr="C:\Users\user\Documents\мама\1300888266_kurenie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0"/>
            <a:ext cx="65761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23682E-6 C 0.02048 -0.01503 0.03541 -0.03885 0.05694 -0.05134 C 0.08177 -0.06568 0.10746 -0.07794 0.13229 -0.09227 C 0.14947 -0.10222 0.17413 -0.10129 0.19079 -0.10869 C 0.21319 -0.11841 0.23177 -0.12442 0.25538 -0.12696 C 0.2677 -0.12627 0.28003 -0.12696 0.29218 -0.12511 C 0.3026 -0.1235 0.31267 -0.11864 0.32309 -0.11679 C 0.32569 -0.1154 0.32812 -0.11378 0.33072 -0.11263 C 0.33524 -0.11054 0.34461 -0.10661 0.34461 -0.10661 C 0.35815 -0.08811 0.36336 -0.0636 0.37222 -0.04093 C 0.37934 -0.02266 0.38541 -0.01989 0.39218 -4.23682E-6 C 0.40173 0.02822 0.39722 0.01203 0.40451 0.04926 C 0.40555 0.06429 0.40659 0.07933 0.40763 0.09436 C 0.40815 0.10176 0.4092 0.11679 0.4092 0.11679 C 0.40763 0.15171 0.40677 0.18663 0.40451 0.22132 C 0.40312 0.2426 0.4019 0.23381 0.39374 0.25 C 0.38298 0.27151 0.37048 0.30782 0.34913 0.3136 C 0.33593 0.30458 0.32222 0.29787 0.30763 0.2951 C 0.30555 0.29371 0.30329 0.29279 0.30156 0.29094 C 0.29809 0.28724 0.29618 0.28099 0.29218 0.27868 C 0.27048 0.26688 0.25711 0.24792 0.24149 0.22549 C 0.22916 0.20768 0.23194 0.21207 0.21527 0.19889 C 0.21249 0.19658 0.20607 0.19473 0.20607 0.19473 " pathEditMode="relative" ptsTypes="ffffffffffffffffffffffA">
                                      <p:cBhvr>
                                        <p:cTn id="10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3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91859E-6 C -0.00417 0.0141 -0.01146 0.02405 -0.01528 0.03885 C -0.02135 0.06313 -0.01996 0.05665 -0.02604 0.08603 C -0.03403 0.12557 -0.03472 0.16697 -0.0415 0.20698 C -0.04427 0.22317 -0.04722 0.26803 -0.0599 0.27659 C -0.0717 0.28445 -0.08472 0.28885 -0.09687 0.29509 C -0.10521 0.29949 -0.10087 0.30041 -0.11076 0.30134 C -0.12309 0.30249 -0.13525 0.30272 -0.14758 0.30342 C -0.19306 0.31429 -0.2422 0.32076 -0.28612 0.30134 C -0.28925 0.28862 -0.29636 0.2789 -0.30001 0.26641 C -0.30435 0.25184 -0.30713 0.23612 -0.31077 0.22132 C -0.31286 0.21299 -0.31633 0.20513 -0.31841 0.1968 C -0.3198 0.17969 -0.32084 0.16211 -0.32449 0.14546 C -0.32258 0.12557 -0.3257 0.12002 -0.31841 0.10869 C -0.31372 0.10129 -0.30452 0.08603 -0.30452 0.08603 C -0.30175 0.07215 -0.29202 0.06128 -0.28456 0.05134 C -0.28317 0.04949 -0.28282 0.04671 -0.28143 0.04509 C -0.27744 0.0407 -0.26859 0.04625 -0.27223 0.037 " pathEditMode="relative" ptsTypes="fffffffffffffffffA">
                                      <p:cBhvr>
                                        <p:cTn id="24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3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1443E-6 C 0.00416 0.0037 0.00591 0.00462 0.0092 0.01017 C 0.01407 0.01827 0.0231 0.03492 0.0231 0.03492 C 0.02657 0.05249 0.03994 0.05874 0.05226 0.06151 C 0.12101 0.06082 0.20313 0.07446 0.27379 0.04717 C 0.30504 0.01225 0.31407 -0.03076 0.3231 -0.08187 C 0.32449 -0.09899 0.32588 -0.1161 0.32779 -0.13321 C 0.32726 -0.14547 0.32796 -0.15819 0.32622 -0.17022 C 0.3231 -0.19103 0.31268 -0.21763 0.29688 -0.22549 C 0.28664 -0.23058 0.27518 -0.23104 0.26459 -0.23358 C 0.2566 -0.23567 0.24966 -0.24006 0.2415 -0.24191 C 0.2323 -0.24122 0.2231 -0.24098 0.2139 -0.23983 C 0.20834 -0.23913 0.20383 -0.23567 0.19845 -0.23567 " pathEditMode="relative" ptsTypes="ffffffffffffA">
                                      <p:cBhvr>
                                        <p:cTn id="3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3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6000"/>
                            </p:stCondLst>
                            <p:childTnLst>
                              <p:par>
                                <p:cTn id="43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4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90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5976E-6 C -0.00139 0.00555 -0.0033 0.01642 -0.00608 0.02058 C -0.02379 0.04741 -0.01077 0.01989 -0.02309 0.04302 C -0.03125 0.05828 -0.03438 0.08256 -0.04618 0.09436 C -0.06094 0.10893 -0.07865 0.11263 -0.09532 0.12095 C -0.12066 0.1339 -0.12032 0.13622 -0.14931 0.13922 C -0.18768 0.13784 -0.19723 0.13691 -0.22917 0.12697 C -0.23542 0.1228 -0.24219 0.12003 -0.24775 0.11471 C -0.26598 0.09736 -0.27362 0.06753 -0.28455 0.04302 C -0.29445 0.02081 -0.30504 0.00046 -0.31389 -0.02266 C -0.31667 -0.0518 -0.31927 -0.08233 -0.32466 -0.11078 C -0.32362 -0.13067 -0.32379 -0.15056 -0.32153 -0.17021 C -0.32032 -0.18085 -0.31667 -0.1908 -0.31389 -0.20097 C -0.31112 -0.21138 -0.30782 -0.22132 -0.30469 -0.2315 C -0.30348 -0.23566 -0.29931 -0.23659 -0.29688 -0.23982 C -0.28177 -0.25994 -0.25539 -0.25416 -0.23542 -0.25416 " pathEditMode="relative" ptsTypes="fffffffffffffffA">
                                      <p:cBhvr>
                                        <p:cTn id="52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3000"/>
                            </p:stCondLst>
                            <p:childTnLst>
                              <p:par>
                                <p:cTn id="5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3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6000"/>
                            </p:stCondLst>
                            <p:childTnLst>
                              <p:par>
                                <p:cTn id="57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8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algn="ctr" eaLnBrk="1" hangingPunct="1"/>
            <a:r>
              <a:rPr lang="ru-RU" sz="5400" b="1" i="1" dirty="0" smtClean="0">
                <a:solidFill>
                  <a:srgbClr val="000099"/>
                </a:solidFill>
              </a:rPr>
              <a:t>Почему курят </a:t>
            </a:r>
            <a:r>
              <a:rPr lang="ru-RU" sz="5400" b="1" i="1" dirty="0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ru-RU" sz="5400" b="1" i="1" dirty="0" smtClean="0">
                <a:solidFill>
                  <a:srgbClr val="000099"/>
                </a:solidFill>
                <a:latin typeface="Arial" charset="0"/>
              </a:rPr>
            </a:br>
            <a:r>
              <a:rPr lang="ru-RU" sz="5400" b="1" i="1" dirty="0" smtClean="0">
                <a:solidFill>
                  <a:srgbClr val="000099"/>
                </a:solidFill>
              </a:rPr>
              <a:t>взрослые люди</a:t>
            </a:r>
          </a:p>
        </p:txBody>
      </p:sp>
      <p:sp>
        <p:nvSpPr>
          <p:cNvPr id="5" name="Равнобедренный треугольник 4"/>
          <p:cNvSpPr>
            <a:spLocks noChangeArrowheads="1"/>
          </p:cNvSpPr>
          <p:nvPr/>
        </p:nvSpPr>
        <p:spPr bwMode="auto">
          <a:xfrm rot="10800000">
            <a:off x="3124200" y="1600200"/>
            <a:ext cx="3124200" cy="2362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8100" cap="rnd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05200" y="16764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Взрослые люди ассоциируют  курение …</a:t>
            </a:r>
          </a:p>
        </p:txBody>
      </p:sp>
      <p:sp>
        <p:nvSpPr>
          <p:cNvPr id="7" name="Равнобедренный треугольник 6"/>
          <p:cNvSpPr>
            <a:spLocks noChangeArrowheads="1"/>
          </p:cNvSpPr>
          <p:nvPr/>
        </p:nvSpPr>
        <p:spPr bwMode="auto">
          <a:xfrm>
            <a:off x="2743200" y="3962400"/>
            <a:ext cx="3810000" cy="2743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8100" cap="rnd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FF00FF"/>
              </a:solidFill>
              <a:latin typeface="+mn-lt"/>
              <a:cs typeface="+mn-cs"/>
            </a:endParaRPr>
          </a:p>
        </p:txBody>
      </p:sp>
      <p:sp>
        <p:nvSpPr>
          <p:cNvPr id="8" name="Равнобедренный треугольник 7"/>
          <p:cNvSpPr>
            <a:spLocks noChangeArrowheads="1"/>
          </p:cNvSpPr>
          <p:nvPr/>
        </p:nvSpPr>
        <p:spPr bwMode="auto">
          <a:xfrm rot="-5400000">
            <a:off x="4610100" y="2628900"/>
            <a:ext cx="2971800" cy="2743200"/>
          </a:xfrm>
          <a:prstGeom prst="triangle">
            <a:avLst>
              <a:gd name="adj" fmla="val 51032"/>
            </a:avLst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8100" cap="rnd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Равнобедренный треугольник 8"/>
          <p:cNvSpPr>
            <a:spLocks noChangeArrowheads="1"/>
          </p:cNvSpPr>
          <p:nvPr/>
        </p:nvSpPr>
        <p:spPr bwMode="auto">
          <a:xfrm rot="5400000">
            <a:off x="1828800" y="2667000"/>
            <a:ext cx="3048000" cy="2590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38100" cap="rnd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5076825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FF"/>
                </a:solidFill>
                <a:latin typeface="Calibri" pitchFamily="34" charset="0"/>
              </a:rPr>
              <a:t>Со способностью контролировать свои чувства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35052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 спокойствием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7400" y="3733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комфортом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5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5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85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мама\1251120834_smoking_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4040188" cy="30359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C:\Users\user\Documents\мама\1285697861_smokingromanian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57166"/>
            <a:ext cx="2500330" cy="2150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 descr="C:\Users\user\Documents\мама\da74e304313fbdae1ad565db39f2ccf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214554"/>
            <a:ext cx="3362325" cy="4286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00FF00"/>
                </a:solidFill>
              </a:rPr>
              <a:t>Почему курят подростки</a:t>
            </a:r>
          </a:p>
        </p:txBody>
      </p:sp>
      <p:pic>
        <p:nvPicPr>
          <p:cNvPr id="1026" name="Picture 2" descr="C:\Users\Neo\Desktop\big_1180403023__39816701_0203_smoki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7433">
            <a:off x="6694057" y="1066566"/>
            <a:ext cx="2268956" cy="19522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Овал 4"/>
          <p:cNvSpPr/>
          <p:nvPr/>
        </p:nvSpPr>
        <p:spPr>
          <a:xfrm>
            <a:off x="2209800" y="1143000"/>
            <a:ext cx="2743200" cy="1295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Подростки начинают курить, чтобы…</a:t>
            </a:r>
          </a:p>
        </p:txBody>
      </p:sp>
      <p:sp>
        <p:nvSpPr>
          <p:cNvPr id="6" name="Овал 5"/>
          <p:cNvSpPr/>
          <p:nvPr/>
        </p:nvSpPr>
        <p:spPr>
          <a:xfrm>
            <a:off x="152400" y="2362200"/>
            <a:ext cx="2743200" cy="1295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Доказать свою независимость от родителей </a:t>
            </a:r>
          </a:p>
        </p:txBody>
      </p:sp>
      <p:sp>
        <p:nvSpPr>
          <p:cNvPr id="7" name="Овал 6"/>
          <p:cNvSpPr/>
          <p:nvPr/>
        </p:nvSpPr>
        <p:spPr>
          <a:xfrm>
            <a:off x="4038600" y="3962400"/>
            <a:ext cx="2743200" cy="1295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Чувствовать себя частью группы</a:t>
            </a:r>
          </a:p>
        </p:txBody>
      </p:sp>
      <p:sp>
        <p:nvSpPr>
          <p:cNvPr id="8" name="Овал 7"/>
          <p:cNvSpPr/>
          <p:nvPr/>
        </p:nvSpPr>
        <p:spPr>
          <a:xfrm>
            <a:off x="304800" y="3962400"/>
            <a:ext cx="2743200" cy="1295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Быть принятым в компанию сверстников, если те курят</a:t>
            </a:r>
          </a:p>
        </p:txBody>
      </p:sp>
      <p:sp>
        <p:nvSpPr>
          <p:cNvPr id="9" name="Овал 8"/>
          <p:cNvSpPr/>
          <p:nvPr/>
        </p:nvSpPr>
        <p:spPr>
          <a:xfrm>
            <a:off x="2209800" y="5181600"/>
            <a:ext cx="2743200" cy="1295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Сверстники испытывали в них потребность</a:t>
            </a:r>
          </a:p>
        </p:txBody>
      </p:sp>
      <p:sp>
        <p:nvSpPr>
          <p:cNvPr id="10" name="Овал 9"/>
          <p:cNvSpPr/>
          <p:nvPr/>
        </p:nvSpPr>
        <p:spPr>
          <a:xfrm>
            <a:off x="4267200" y="2362200"/>
            <a:ext cx="2743200" cy="1295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Их уважали</a:t>
            </a:r>
          </a:p>
        </p:txBody>
      </p:sp>
      <p:cxnSp>
        <p:nvCxnSpPr>
          <p:cNvPr id="13" name="Прямая со стрелкой 12"/>
          <p:cNvCxnSpPr>
            <a:stCxn id="5" idx="4"/>
            <a:endCxn id="6" idx="7"/>
          </p:cNvCxnSpPr>
          <p:nvPr/>
        </p:nvCxnSpPr>
        <p:spPr>
          <a:xfrm rot="5400000">
            <a:off x="2980532" y="1951831"/>
            <a:ext cx="114300" cy="1087437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4"/>
            <a:endCxn id="7" idx="1"/>
          </p:cNvCxnSpPr>
          <p:nvPr/>
        </p:nvCxnSpPr>
        <p:spPr>
          <a:xfrm rot="16200000" flipH="1">
            <a:off x="3154362" y="2865438"/>
            <a:ext cx="1712913" cy="85883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4"/>
            <a:endCxn id="10" idx="1"/>
          </p:cNvCxnSpPr>
          <p:nvPr/>
        </p:nvCxnSpPr>
        <p:spPr>
          <a:xfrm rot="16200000" flipH="1">
            <a:off x="4068762" y="1951038"/>
            <a:ext cx="112713" cy="108743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 rot="5400000">
            <a:off x="2210594" y="3809206"/>
            <a:ext cx="2743200" cy="158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4"/>
            <a:endCxn id="8" idx="7"/>
          </p:cNvCxnSpPr>
          <p:nvPr/>
        </p:nvCxnSpPr>
        <p:spPr>
          <a:xfrm rot="5400000">
            <a:off x="2256632" y="2828131"/>
            <a:ext cx="1714500" cy="935037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9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8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7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user\Desktop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93660">
            <a:off x="234224" y="3668219"/>
            <a:ext cx="5198294" cy="2256151"/>
          </a:xfrm>
          <a:prstGeom prst="rect">
            <a:avLst/>
          </a:prstGeom>
          <a:noFill/>
        </p:spPr>
      </p:pic>
      <p:pic>
        <p:nvPicPr>
          <p:cNvPr id="4098" name="Picture 2" descr="C:\Users\user\Documents\мама\1227192445_neky_r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 rot="21144667">
            <a:off x="181697" y="448803"/>
            <a:ext cx="3750495" cy="300039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7620" y="0"/>
            <a:ext cx="5072098" cy="6500834"/>
          </a:xfrm>
        </p:spPr>
        <p:txBody>
          <a:bodyPr/>
          <a:lstStyle/>
          <a:p>
            <a:pPr>
              <a:buNone/>
            </a:pPr>
            <a:r>
              <a:rPr lang="ru-RU" sz="2150" b="1" dirty="0" smtClean="0"/>
              <a:t>Итоги анкетирования</a:t>
            </a:r>
            <a:endParaRPr lang="ru-RU" sz="2150" dirty="0" smtClean="0"/>
          </a:p>
          <a:p>
            <a:pPr lvl="0"/>
            <a:r>
              <a:rPr lang="ru-RU" sz="2150" dirty="0" smtClean="0"/>
              <a:t>Кто курит в семье?</a:t>
            </a:r>
          </a:p>
          <a:p>
            <a:pPr>
              <a:buNone/>
            </a:pPr>
            <a:r>
              <a:rPr lang="ru-RU" sz="2150" dirty="0" smtClean="0"/>
              <a:t>        Папа </a:t>
            </a:r>
            <a:r>
              <a:rPr lang="ru-RU" sz="2150" dirty="0" smtClean="0"/>
              <a:t>– 8 человек</a:t>
            </a:r>
          </a:p>
          <a:p>
            <a:pPr>
              <a:buNone/>
            </a:pPr>
            <a:r>
              <a:rPr lang="ru-RU" sz="2150" dirty="0" smtClean="0"/>
              <a:t>        Мама </a:t>
            </a:r>
            <a:r>
              <a:rPr lang="ru-RU" sz="2150" dirty="0" smtClean="0"/>
              <a:t>– 4 человека</a:t>
            </a:r>
          </a:p>
          <a:p>
            <a:pPr>
              <a:buNone/>
            </a:pPr>
            <a:r>
              <a:rPr lang="ru-RU" sz="2150" dirty="0" smtClean="0"/>
              <a:t>        Никто </a:t>
            </a:r>
            <a:r>
              <a:rPr lang="ru-RU" sz="2150" dirty="0" smtClean="0"/>
              <a:t>– 0 человек</a:t>
            </a:r>
          </a:p>
          <a:p>
            <a:pPr>
              <a:buNone/>
            </a:pPr>
            <a:r>
              <a:rPr lang="ru-RU" sz="2150" dirty="0" smtClean="0"/>
              <a:t>        Дед </a:t>
            </a:r>
            <a:r>
              <a:rPr lang="ru-RU" sz="2150" dirty="0" smtClean="0"/>
              <a:t>– 2 человека</a:t>
            </a:r>
          </a:p>
          <a:p>
            <a:pPr lvl="0"/>
            <a:r>
              <a:rPr lang="ru-RU" sz="2150" dirty="0" smtClean="0"/>
              <a:t>Курит ли брат или сестра?</a:t>
            </a:r>
          </a:p>
          <a:p>
            <a:pPr>
              <a:buNone/>
            </a:pPr>
            <a:r>
              <a:rPr lang="ru-RU" sz="2150" dirty="0" smtClean="0"/>
              <a:t>         Брат </a:t>
            </a:r>
            <a:r>
              <a:rPr lang="ru-RU" sz="2150" dirty="0" smtClean="0"/>
              <a:t>– 3 человека</a:t>
            </a:r>
          </a:p>
          <a:p>
            <a:pPr>
              <a:buNone/>
            </a:pPr>
            <a:r>
              <a:rPr lang="ru-RU" sz="2150" dirty="0" smtClean="0"/>
              <a:t>         Сестра </a:t>
            </a:r>
            <a:r>
              <a:rPr lang="ru-RU" sz="2150" dirty="0" smtClean="0"/>
              <a:t>– 0 человек</a:t>
            </a:r>
          </a:p>
          <a:p>
            <a:pPr lvl="0"/>
            <a:r>
              <a:rPr lang="ru-RU" sz="2150" dirty="0" smtClean="0"/>
              <a:t>Куришь ли ты? Пробовал ли?</a:t>
            </a:r>
          </a:p>
          <a:p>
            <a:pPr>
              <a:buNone/>
            </a:pPr>
            <a:r>
              <a:rPr lang="ru-RU" sz="2150" dirty="0" smtClean="0"/>
              <a:t>    Да </a:t>
            </a:r>
            <a:r>
              <a:rPr lang="ru-RU" sz="2150" dirty="0" smtClean="0"/>
              <a:t>– 3 человека       Да – 8 человек</a:t>
            </a:r>
          </a:p>
          <a:p>
            <a:pPr>
              <a:buNone/>
            </a:pPr>
            <a:r>
              <a:rPr lang="ru-RU" sz="2150" dirty="0" smtClean="0"/>
              <a:t>    Нет </a:t>
            </a:r>
            <a:r>
              <a:rPr lang="ru-RU" sz="2150" dirty="0" smtClean="0"/>
              <a:t>– 6 человек       Нет – 1 человек</a:t>
            </a:r>
          </a:p>
          <a:p>
            <a:pPr lvl="0"/>
            <a:r>
              <a:rPr lang="ru-RU" sz="2150" dirty="0" smtClean="0"/>
              <a:t>Нравится ли тебе?</a:t>
            </a:r>
          </a:p>
          <a:p>
            <a:pPr>
              <a:buNone/>
            </a:pPr>
            <a:r>
              <a:rPr lang="ru-RU" sz="2150" dirty="0" smtClean="0"/>
              <a:t>    Нравится </a:t>
            </a:r>
            <a:r>
              <a:rPr lang="ru-RU" sz="2150" dirty="0" smtClean="0"/>
              <a:t>– 1 человек</a:t>
            </a:r>
          </a:p>
          <a:p>
            <a:pPr>
              <a:buNone/>
            </a:pPr>
            <a:r>
              <a:rPr lang="ru-RU" sz="2150" dirty="0" smtClean="0"/>
              <a:t>    Не </a:t>
            </a:r>
            <a:r>
              <a:rPr lang="ru-RU" sz="2150" dirty="0" smtClean="0"/>
              <a:t>нравится – 5 человек</a:t>
            </a:r>
          </a:p>
          <a:p>
            <a:pPr>
              <a:buNone/>
            </a:pPr>
            <a:r>
              <a:rPr lang="ru-RU" sz="2150" dirty="0" smtClean="0"/>
              <a:t>    Не </a:t>
            </a:r>
            <a:r>
              <a:rPr lang="ru-RU" sz="2150" dirty="0" smtClean="0"/>
              <a:t>знаю – 3 человека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259</Words>
  <PresentationFormat>Экран (4:3)</PresentationFormat>
  <Paragraphs>73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Сумерки</vt:lpstr>
      <vt:lpstr>Ваш выбор: Курить или долго жить?</vt:lpstr>
      <vt:lpstr>Анкета:</vt:lpstr>
      <vt:lpstr>Проверь себя:</vt:lpstr>
      <vt:lpstr>Задача</vt:lpstr>
      <vt:lpstr>Заболевания от курения</vt:lpstr>
      <vt:lpstr>Почему курят  взрослые люди</vt:lpstr>
      <vt:lpstr>Слайд 7</vt:lpstr>
      <vt:lpstr>Почему курят подростки</vt:lpstr>
      <vt:lpstr>Слайд 9</vt:lpstr>
      <vt:lpstr>«Право некурящих на чистый воздух выше права курящего на курение»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выбор: Жить или курить?</dc:title>
  <dc:creator>user</dc:creator>
  <cp:lastModifiedBy>user</cp:lastModifiedBy>
  <cp:revision>13</cp:revision>
  <dcterms:created xsi:type="dcterms:W3CDTF">2011-06-12T18:39:14Z</dcterms:created>
  <dcterms:modified xsi:type="dcterms:W3CDTF">2011-06-14T18:57:01Z</dcterms:modified>
</cp:coreProperties>
</file>