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2391D-9FAE-4F22-9A29-391B5EE920ED}" type="datetimeFigureOut">
              <a:rPr lang="ru-RU" smtClean="0"/>
              <a:t>26.09.2011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5DB9E-77DF-4849-B1C6-A7DD73E7CC0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E269E05-4E6E-4395-90FD-AFB8D0774A08}" type="datetimeFigureOut">
              <a:rPr lang="ru-RU" smtClean="0"/>
              <a:t>26.09.2011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A9D6DA-F9B7-45E1-AAF4-503A65A6FB0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69E05-4E6E-4395-90FD-AFB8D0774A08}" type="datetimeFigureOut">
              <a:rPr lang="ru-RU" smtClean="0"/>
              <a:t>26.09.2011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9D6DA-F9B7-45E1-AAF4-503A65A6FB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69E05-4E6E-4395-90FD-AFB8D0774A08}" type="datetimeFigureOut">
              <a:rPr lang="ru-RU" smtClean="0"/>
              <a:t>26.09.2011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9D6DA-F9B7-45E1-AAF4-503A65A6FB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69E05-4E6E-4395-90FD-AFB8D0774A08}" type="datetimeFigureOut">
              <a:rPr lang="ru-RU" smtClean="0"/>
              <a:t>26.09.2011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9D6DA-F9B7-45E1-AAF4-503A65A6FB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E269E05-4E6E-4395-90FD-AFB8D0774A08}" type="datetimeFigureOut">
              <a:rPr lang="ru-RU" smtClean="0"/>
              <a:t>26.09.2011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A9D6DA-F9B7-45E1-AAF4-503A65A6FB0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69E05-4E6E-4395-90FD-AFB8D0774A08}" type="datetimeFigureOut">
              <a:rPr lang="ru-RU" smtClean="0"/>
              <a:t>26.09.2011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A9D6DA-F9B7-45E1-AAF4-503A65A6FB0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69E05-4E6E-4395-90FD-AFB8D0774A08}" type="datetimeFigureOut">
              <a:rPr lang="ru-RU" smtClean="0"/>
              <a:t>26.09.2011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A9D6DA-F9B7-45E1-AAF4-503A65A6FB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69E05-4E6E-4395-90FD-AFB8D0774A08}" type="datetimeFigureOut">
              <a:rPr lang="ru-RU" smtClean="0"/>
              <a:t>26.09.2011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9D6DA-F9B7-45E1-AAF4-503A65A6FB0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69E05-4E6E-4395-90FD-AFB8D0774A08}" type="datetimeFigureOut">
              <a:rPr lang="ru-RU" smtClean="0"/>
              <a:t>26.09.2011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9D6DA-F9B7-45E1-AAF4-503A65A6FB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E269E05-4E6E-4395-90FD-AFB8D0774A08}" type="datetimeFigureOut">
              <a:rPr lang="ru-RU" smtClean="0"/>
              <a:t>26.09.2011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A9D6DA-F9B7-45E1-AAF4-503A65A6FB0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E269E05-4E6E-4395-90FD-AFB8D0774A08}" type="datetimeFigureOut">
              <a:rPr lang="ru-RU" smtClean="0"/>
              <a:t>26.09.2011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A9D6DA-F9B7-45E1-AAF4-503A65A6FB0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E269E05-4E6E-4395-90FD-AFB8D0774A08}" type="datetimeFigureOut">
              <a:rPr lang="ru-RU" smtClean="0"/>
              <a:t>26.09.2011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9A9D6DA-F9B7-45E1-AAF4-503A65A6FB0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 собранию\f265bac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7929618" cy="5429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Семья и школа: детство без жестокости и насилия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Общешкольное родительское собрание </a:t>
            </a:r>
          </a:p>
          <a:p>
            <a:r>
              <a:rPr lang="ru-RU" sz="2800" dirty="0" smtClean="0"/>
              <a:t>26.09.2011 год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анкетирования </a:t>
            </a:r>
            <a:br>
              <a:rPr lang="ru-RU" dirty="0" smtClean="0"/>
            </a:br>
            <a:r>
              <a:rPr lang="ru-RU" dirty="0" smtClean="0"/>
              <a:t>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Как Вы относитесь к различным формам насилия:</a:t>
            </a:r>
          </a:p>
          <a:p>
            <a:pPr>
              <a:buFontTx/>
              <a:buChar char="-"/>
            </a:pPr>
            <a:r>
              <a:rPr lang="ru-RU" dirty="0" smtClean="0"/>
              <a:t>С </a:t>
            </a:r>
            <a:r>
              <a:rPr lang="ru-RU" dirty="0" smtClean="0"/>
              <a:t>в</a:t>
            </a:r>
            <a:r>
              <a:rPr lang="ru-RU" dirty="0" smtClean="0"/>
              <a:t>озмущением – 70%</a:t>
            </a:r>
          </a:p>
          <a:p>
            <a:pPr>
              <a:buFontTx/>
              <a:buChar char="-"/>
            </a:pPr>
            <a:r>
              <a:rPr lang="ru-RU" dirty="0" smtClean="0"/>
              <a:t>Равнодушно – 24%</a:t>
            </a:r>
          </a:p>
          <a:p>
            <a:pPr>
              <a:buFontTx/>
              <a:buChar char="-"/>
            </a:pPr>
            <a:r>
              <a:rPr lang="ru-RU" dirty="0" smtClean="0"/>
              <a:t>С интересом -  1 человек</a:t>
            </a:r>
          </a:p>
          <a:p>
            <a:pPr>
              <a:buFontTx/>
              <a:buChar char="-"/>
            </a:pPr>
            <a:r>
              <a:rPr lang="ru-RU" dirty="0" smtClean="0"/>
              <a:t>Готов изменить ситуацию – 6%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53536"/>
            <a:ext cx="7972452" cy="25325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Какого рода насилие Вы испытали по отношению к себе в школе?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1"/>
            <a:ext cx="8229600" cy="317214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Ф</a:t>
            </a:r>
            <a:r>
              <a:rPr lang="ru-RU" dirty="0" smtClean="0"/>
              <a:t>изическое – 14%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Эмоциональное – 40%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Сексуальное – 0%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Ни какое – 46%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Испытывали ли Вы жестокое обращение со стороны друзей, сверстников, взрослых?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Да – 34%</a:t>
            </a:r>
          </a:p>
          <a:p>
            <a:pPr>
              <a:buFontTx/>
              <a:buChar char="-"/>
            </a:pPr>
            <a:r>
              <a:rPr lang="ru-RU" dirty="0" smtClean="0"/>
              <a:t>Нет – 66%</a:t>
            </a:r>
            <a:endParaRPr lang="ru-RU" dirty="0"/>
          </a:p>
        </p:txBody>
      </p:sp>
      <p:pic>
        <p:nvPicPr>
          <p:cNvPr id="4" name="Рисунок 3" descr="tumblr_kw92a5uZp81qzomgmo1_4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857364"/>
            <a:ext cx="3419475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Пытались ли себя защитить?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sz="5400" dirty="0" smtClean="0"/>
              <a:t>Да – 80%</a:t>
            </a:r>
          </a:p>
          <a:p>
            <a:pPr>
              <a:buFontTx/>
              <a:buChar char="-"/>
            </a:pPr>
            <a:r>
              <a:rPr lang="ru-RU" sz="5400" dirty="0" smtClean="0"/>
              <a:t>Нет  - 20%</a:t>
            </a:r>
            <a:endParaRPr lang="ru-RU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Наблюдали ли Вы насилие в семье?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Да – 10%</a:t>
            </a:r>
          </a:p>
          <a:p>
            <a:pPr>
              <a:buFontTx/>
              <a:buChar char="-"/>
            </a:pPr>
            <a:r>
              <a:rPr lang="ru-RU" dirty="0" smtClean="0"/>
              <a:t>Нет 90%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Допускали ли Вы сами насилие по отношению к другим?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Да – 28%</a:t>
            </a:r>
          </a:p>
          <a:p>
            <a:pPr>
              <a:buFontTx/>
              <a:buChar char="-"/>
            </a:pPr>
            <a:r>
              <a:rPr lang="ru-RU" dirty="0" smtClean="0"/>
              <a:t>Нет – 72%</a:t>
            </a:r>
            <a:endParaRPr lang="ru-RU" dirty="0"/>
          </a:p>
        </p:txBody>
      </p:sp>
      <p:pic>
        <p:nvPicPr>
          <p:cNvPr id="4" name="Рисунок 3" descr="34664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500174"/>
            <a:ext cx="2826070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Какие чувства Вы испытывали, наблюдая жестокое обращение?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800" dirty="0" smtClean="0"/>
              <a:t>Страх – 28%</a:t>
            </a:r>
          </a:p>
          <a:p>
            <a:pPr>
              <a:buFontTx/>
              <a:buChar char="-"/>
            </a:pPr>
            <a:r>
              <a:rPr lang="ru-RU" sz="2800" dirty="0" smtClean="0"/>
              <a:t>Ненависть – 20%</a:t>
            </a:r>
          </a:p>
          <a:p>
            <a:pPr>
              <a:buFontTx/>
              <a:buChar char="-"/>
            </a:pPr>
            <a:r>
              <a:rPr lang="ru-RU" sz="2800" dirty="0" smtClean="0"/>
              <a:t>Злобу – 24%</a:t>
            </a:r>
          </a:p>
          <a:p>
            <a:pPr>
              <a:buFontTx/>
              <a:buChar char="-"/>
            </a:pPr>
            <a:r>
              <a:rPr lang="ru-RU" sz="2800" dirty="0" smtClean="0"/>
              <a:t>Незащищённость – 6%</a:t>
            </a:r>
          </a:p>
          <a:p>
            <a:pPr>
              <a:buFontTx/>
              <a:buChar char="-"/>
            </a:pPr>
            <a:r>
              <a:rPr lang="ru-RU" sz="2800" dirty="0" smtClean="0"/>
              <a:t>Ужас – 16%</a:t>
            </a:r>
          </a:p>
          <a:p>
            <a:pPr>
              <a:buFontTx/>
              <a:buChar char="-"/>
            </a:pPr>
            <a:r>
              <a:rPr lang="ru-RU" sz="2800" dirty="0" smtClean="0"/>
              <a:t>Вины – 0%</a:t>
            </a:r>
          </a:p>
          <a:p>
            <a:pPr>
              <a:buFontTx/>
              <a:buChar char="-"/>
            </a:pPr>
            <a:r>
              <a:rPr lang="ru-RU" sz="2800" dirty="0" smtClean="0"/>
              <a:t>Стыда – 0% </a:t>
            </a:r>
          </a:p>
          <a:p>
            <a:pPr>
              <a:buFontTx/>
              <a:buChar char="-"/>
            </a:pPr>
            <a:r>
              <a:rPr lang="ru-RU" sz="2800" dirty="0" smtClean="0"/>
              <a:t>Подавленности – 6%</a:t>
            </a:r>
          </a:p>
          <a:p>
            <a:pPr>
              <a:buFontTx/>
              <a:buChar char="-"/>
            </a:pPr>
            <a:r>
              <a:rPr lang="ru-RU" sz="2800" dirty="0" smtClean="0"/>
              <a:t>Безразличия – 4%</a:t>
            </a:r>
          </a:p>
          <a:p>
            <a:pPr>
              <a:buFontTx/>
              <a:buChar char="-"/>
            </a:pPr>
            <a:r>
              <a:rPr lang="ru-RU" sz="2800" dirty="0" smtClean="0"/>
              <a:t>Сострадания – 2%</a:t>
            </a:r>
          </a:p>
          <a:p>
            <a:pPr>
              <a:buFontTx/>
              <a:buChar char="-"/>
            </a:pPr>
            <a:r>
              <a:rPr lang="ru-RU" sz="2800" dirty="0" smtClean="0"/>
              <a:t>Жалости – 4%</a:t>
            </a:r>
          </a:p>
          <a:p>
            <a:pPr>
              <a:buFontTx/>
              <a:buChar char="-"/>
            </a:pPr>
            <a:r>
              <a:rPr lang="ru-RU" sz="2800" dirty="0" smtClean="0"/>
              <a:t>Никаких – 26%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Кому Вы могли бы  рассказать о жестоком обращении?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Друзьям – 50%</a:t>
            </a:r>
          </a:p>
          <a:p>
            <a:pPr>
              <a:buFontTx/>
              <a:buChar char="-"/>
            </a:pPr>
            <a:r>
              <a:rPr lang="ru-RU" dirty="0" smtClean="0"/>
              <a:t>Учителям – 2%</a:t>
            </a:r>
          </a:p>
          <a:p>
            <a:pPr>
              <a:buFontTx/>
              <a:buChar char="-"/>
            </a:pPr>
            <a:r>
              <a:rPr lang="ru-RU" dirty="0" smtClean="0"/>
              <a:t>Родственникам- 6%</a:t>
            </a:r>
          </a:p>
          <a:p>
            <a:pPr>
              <a:buFontTx/>
              <a:buChar char="-"/>
            </a:pPr>
            <a:r>
              <a:rPr lang="ru-RU" dirty="0" smtClean="0"/>
              <a:t>Родителям – 30%</a:t>
            </a:r>
          </a:p>
          <a:p>
            <a:pPr>
              <a:buFontTx/>
              <a:buChar char="-"/>
            </a:pPr>
            <a:r>
              <a:rPr lang="ru-RU" dirty="0" smtClean="0"/>
              <a:t>Посторонним – 2%</a:t>
            </a:r>
          </a:p>
          <a:p>
            <a:pPr>
              <a:buFontTx/>
              <a:buChar char="-"/>
            </a:pPr>
            <a:r>
              <a:rPr lang="ru-RU" dirty="0" smtClean="0"/>
              <a:t>Специалисту – 4%</a:t>
            </a:r>
          </a:p>
          <a:p>
            <a:pPr>
              <a:buFontTx/>
              <a:buChar char="-"/>
            </a:pPr>
            <a:r>
              <a:rPr lang="ru-RU" dirty="0" smtClean="0"/>
              <a:t>Ни кому – 10%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Какие чувства Вы испытывали, применяя насилие?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Ненависть – 12%</a:t>
            </a:r>
          </a:p>
          <a:p>
            <a:pPr>
              <a:buFontTx/>
              <a:buChar char="-"/>
            </a:pPr>
            <a:r>
              <a:rPr lang="ru-RU" dirty="0" smtClean="0"/>
              <a:t>Злоба – 12%</a:t>
            </a:r>
          </a:p>
          <a:p>
            <a:pPr>
              <a:buFontTx/>
              <a:buChar char="-"/>
            </a:pPr>
            <a:r>
              <a:rPr lang="ru-RU" dirty="0" smtClean="0"/>
              <a:t>Самоудовлетворение – 10%</a:t>
            </a:r>
          </a:p>
          <a:p>
            <a:pPr>
              <a:buFontTx/>
              <a:buChar char="-"/>
            </a:pPr>
            <a:r>
              <a:rPr lang="ru-RU" dirty="0" smtClean="0"/>
              <a:t>Никаких – 50%</a:t>
            </a:r>
          </a:p>
          <a:p>
            <a:pPr>
              <a:buFontTx/>
              <a:buChar char="-"/>
            </a:pPr>
            <a:r>
              <a:rPr lang="ru-RU" dirty="0" smtClean="0"/>
              <a:t>Не могу определить – 12%</a:t>
            </a:r>
          </a:p>
          <a:p>
            <a:pPr>
              <a:buFontTx/>
              <a:buChar char="-"/>
            </a:pPr>
            <a:r>
              <a:rPr lang="ru-RU" dirty="0" smtClean="0"/>
              <a:t>Страх – 2%</a:t>
            </a:r>
          </a:p>
          <a:p>
            <a:pPr>
              <a:buFontTx/>
              <a:buChar char="-"/>
            </a:pPr>
            <a:r>
              <a:rPr lang="ru-RU" dirty="0" smtClean="0"/>
              <a:t>Жалость -2%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54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Наказывали ли тебя дома?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46238"/>
            <a:ext cx="8229600" cy="452596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Да – 80%</a:t>
            </a:r>
          </a:p>
          <a:p>
            <a:r>
              <a:rPr lang="ru-RU" sz="2800" dirty="0" smtClean="0"/>
              <a:t>Нет – 20%</a:t>
            </a:r>
          </a:p>
          <a:p>
            <a:pPr>
              <a:buNone/>
            </a:pPr>
            <a:r>
              <a:rPr lang="ru-RU" sz="2800" dirty="0" smtClean="0"/>
              <a:t>Должны ли наказывать родители?</a:t>
            </a:r>
          </a:p>
          <a:p>
            <a:r>
              <a:rPr lang="ru-RU" sz="2800" dirty="0" smtClean="0"/>
              <a:t>Да –70%</a:t>
            </a:r>
          </a:p>
          <a:p>
            <a:r>
              <a:rPr lang="ru-RU" sz="2800" dirty="0" smtClean="0"/>
              <a:t>Нет -30%</a:t>
            </a:r>
          </a:p>
          <a:p>
            <a:pPr>
              <a:buNone/>
            </a:pPr>
            <a:r>
              <a:rPr lang="ru-RU" sz="2800" dirty="0" smtClean="0"/>
              <a:t>Кто чаще тебя наказывает?</a:t>
            </a:r>
          </a:p>
          <a:p>
            <a:r>
              <a:rPr lang="ru-RU" sz="2800" dirty="0" smtClean="0"/>
              <a:t>Родители –86%</a:t>
            </a:r>
          </a:p>
          <a:p>
            <a:r>
              <a:rPr lang="ru-RU" sz="2800" dirty="0" smtClean="0"/>
              <a:t>Учителя – 14%</a:t>
            </a:r>
          </a:p>
          <a:p>
            <a:pPr>
              <a:buNone/>
            </a:pPr>
            <a:r>
              <a:rPr lang="ru-RU" sz="2800" dirty="0" smtClean="0"/>
              <a:t>Как к тебе относятся одноклассники в школе?</a:t>
            </a:r>
          </a:p>
          <a:p>
            <a:r>
              <a:rPr lang="ru-RU" sz="2800" dirty="0" smtClean="0"/>
              <a:t>Хорошо –92%</a:t>
            </a:r>
          </a:p>
          <a:p>
            <a:r>
              <a:rPr lang="ru-RU" sz="2800" dirty="0" smtClean="0"/>
              <a:t>Плохо – 8%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unishmen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1357298"/>
            <a:ext cx="2143140" cy="23574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Как тебя наказывают дома?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Ругают –24%</a:t>
            </a:r>
          </a:p>
          <a:p>
            <a:r>
              <a:rPr lang="ru-RU" dirty="0" smtClean="0"/>
              <a:t>Оскорбляют –8%</a:t>
            </a:r>
          </a:p>
          <a:p>
            <a:r>
              <a:rPr lang="ru-RU" dirty="0" smtClean="0"/>
              <a:t>Читают нотации –24%</a:t>
            </a:r>
          </a:p>
          <a:p>
            <a:r>
              <a:rPr lang="ru-RU" dirty="0" smtClean="0"/>
              <a:t>Не общаются –16%</a:t>
            </a:r>
          </a:p>
          <a:p>
            <a:r>
              <a:rPr lang="ru-RU" dirty="0" smtClean="0"/>
              <a:t>Лишают любимого занятия –20%</a:t>
            </a:r>
          </a:p>
          <a:p>
            <a:r>
              <a:rPr lang="ru-RU" dirty="0" smtClean="0"/>
              <a:t>Ставят в угол –4%</a:t>
            </a:r>
          </a:p>
          <a:p>
            <a:r>
              <a:rPr lang="ru-RU" dirty="0" smtClean="0"/>
              <a:t>Все виды наказания – 32%</a:t>
            </a:r>
          </a:p>
          <a:p>
            <a:r>
              <a:rPr lang="ru-RU" dirty="0" smtClean="0"/>
              <a:t>Не наказывают – 6%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User\Desktop\к собранию\gestokoe_obracheni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2039" y="4572008"/>
            <a:ext cx="3324804" cy="20002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6186502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Жестокое обращение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Любые действия и бездействия по отношению к ребёнку со стороны взрослых в результате чего создаются условия, мешающие его оптимальному физическому, психическому развитию, ущемляются его права и свободы.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Какое наказание для тебя самое страшное?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Слово –</a:t>
            </a:r>
            <a:r>
              <a:rPr lang="ru-RU" dirty="0" smtClean="0"/>
              <a:t>32%</a:t>
            </a:r>
            <a:endParaRPr lang="ru-RU" dirty="0" smtClean="0"/>
          </a:p>
          <a:p>
            <a:r>
              <a:rPr lang="ru-RU" dirty="0" smtClean="0"/>
              <a:t>Бьют – 20%</a:t>
            </a:r>
          </a:p>
          <a:p>
            <a:r>
              <a:rPr lang="ru-RU" dirty="0" smtClean="0"/>
              <a:t>Не общаются – 16%</a:t>
            </a:r>
          </a:p>
          <a:p>
            <a:r>
              <a:rPr lang="ru-RU" dirty="0" smtClean="0"/>
              <a:t>Лишение свободы – 6%</a:t>
            </a:r>
          </a:p>
          <a:p>
            <a:r>
              <a:rPr lang="ru-RU" dirty="0" smtClean="0"/>
              <a:t>Запрет гулять – 16%</a:t>
            </a:r>
          </a:p>
          <a:p>
            <a:r>
              <a:rPr lang="ru-RU" dirty="0" smtClean="0"/>
              <a:t>Лишают компьютера – 3%</a:t>
            </a:r>
          </a:p>
          <a:p>
            <a:r>
              <a:rPr lang="ru-RU" dirty="0" smtClean="0"/>
              <a:t>Их нет – 10%</a:t>
            </a:r>
            <a:endParaRPr lang="ru-RU" dirty="0"/>
          </a:p>
        </p:txBody>
      </p:sp>
      <p:pic>
        <p:nvPicPr>
          <p:cNvPr id="4" name="Рисунок 3" descr="34664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357298"/>
            <a:ext cx="3040384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Кому ты можешь рассказать о случившемся с тобой?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Друзьям –60%</a:t>
            </a:r>
          </a:p>
          <a:p>
            <a:r>
              <a:rPr lang="ru-RU" dirty="0" smtClean="0"/>
              <a:t>Родителям –32%</a:t>
            </a:r>
          </a:p>
          <a:p>
            <a:r>
              <a:rPr lang="ru-RU" dirty="0" smtClean="0"/>
              <a:t>Учителю – 2%</a:t>
            </a:r>
          </a:p>
          <a:p>
            <a:r>
              <a:rPr lang="ru-RU" dirty="0" smtClean="0"/>
              <a:t>Брату (сестре) –24%</a:t>
            </a:r>
          </a:p>
          <a:p>
            <a:r>
              <a:rPr lang="ru-RU" dirty="0" smtClean="0"/>
              <a:t>Специалисту –6%</a:t>
            </a:r>
          </a:p>
          <a:p>
            <a:r>
              <a:rPr lang="ru-RU" dirty="0" smtClean="0"/>
              <a:t>Ни кому –24%</a:t>
            </a:r>
          </a:p>
          <a:p>
            <a:r>
              <a:rPr lang="ru-RU" dirty="0" smtClean="0"/>
              <a:t>Всем – 4%</a:t>
            </a:r>
            <a:endParaRPr lang="ru-RU" dirty="0"/>
          </a:p>
        </p:txBody>
      </p:sp>
      <p:pic>
        <p:nvPicPr>
          <p:cNvPr id="4" name="Рисунок 3" descr="1309811782_0839b388cefd6681754e45e7dcc4ff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5256" y="2500306"/>
            <a:ext cx="4011772" cy="35719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Спасибо !</a:t>
            </a:r>
            <a:endParaRPr lang="ru-RU" dirty="0"/>
          </a:p>
        </p:txBody>
      </p:sp>
      <p:pic>
        <p:nvPicPr>
          <p:cNvPr id="4" name="Содержимое 3" descr="0059pww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214422"/>
            <a:ext cx="6746923" cy="550020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4829180" cy="1143000"/>
          </a:xfrm>
        </p:spPr>
        <p:txBody>
          <a:bodyPr/>
          <a:lstStyle/>
          <a:p>
            <a:r>
              <a:rPr lang="ru-RU" dirty="0" smtClean="0"/>
              <a:t>Насилие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Любая форма взаимоотношений, направленная на установление или удержание контроля силой над другим человеком.</a:t>
            </a:r>
          </a:p>
          <a:p>
            <a:r>
              <a:rPr lang="ru-RU" dirty="0" smtClean="0"/>
              <a:t>ФОРМЫ НАСИЛИЯ: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sz="2000" dirty="0" smtClean="0"/>
              <a:t>физическое,</a:t>
            </a:r>
          </a:p>
          <a:p>
            <a:pPr>
              <a:buFontTx/>
              <a:buChar char="-"/>
            </a:pPr>
            <a:r>
              <a:rPr lang="ru-RU" sz="2000" dirty="0" smtClean="0"/>
              <a:t>сексуальное,</a:t>
            </a:r>
          </a:p>
          <a:p>
            <a:pPr>
              <a:buFontTx/>
              <a:buChar char="-"/>
            </a:pPr>
            <a:r>
              <a:rPr lang="ru-RU" sz="2000" dirty="0" smtClean="0"/>
              <a:t>психическое (эмоциональное неправильное обращение)</a:t>
            </a:r>
          </a:p>
          <a:p>
            <a:pPr>
              <a:buFontTx/>
              <a:buChar char="-"/>
            </a:pPr>
            <a:r>
              <a:rPr lang="ru-RU" sz="2000" dirty="0" smtClean="0"/>
              <a:t>экономическое</a:t>
            </a:r>
          </a:p>
          <a:p>
            <a:pPr>
              <a:buFontTx/>
              <a:buChar char="-"/>
            </a:pP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к собранию\2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85728"/>
            <a:ext cx="3643318" cy="257461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347185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Физическое насилие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Действия со стороны взрослых, в результате которых физическое и умственное здоровье ребёнка нарушается или находится под угрозой повреждения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Сексуальное насилие </a:t>
            </a:r>
            <a:endParaRPr lang="ru-RU" dirty="0"/>
          </a:p>
        </p:txBody>
      </p:sp>
      <p:pic>
        <p:nvPicPr>
          <p:cNvPr id="5" name="Содержимое 4" descr="jestokost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6248" y="3718718"/>
            <a:ext cx="3680223" cy="24534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28596" y="2143116"/>
            <a:ext cx="78405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Любой контакт, в котором ребёнок стимулируется или используется для</a:t>
            </a:r>
          </a:p>
          <a:p>
            <a:r>
              <a:rPr lang="ru-RU" dirty="0" smtClean="0"/>
              <a:t> сексуальной  стимуляции.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Психическое насилие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Эмоционально неправильное обращение с детьми: обвинение, оскорбление, угрозы в адрес ребёнка (брань, крики, внушение чувства страха)</a:t>
            </a:r>
            <a:endParaRPr lang="ru-RU" dirty="0"/>
          </a:p>
        </p:txBody>
      </p:sp>
      <p:pic>
        <p:nvPicPr>
          <p:cNvPr id="5" name="Рисунок 4" descr="deti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3643314"/>
            <a:ext cx="3962401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475774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Экономическое насилие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Отсутствие заботы, невнимание к основным нуждам ребёнка к пище, одежде, медицинском обслуживании, присмотре.</a:t>
            </a:r>
            <a:endParaRPr lang="ru-RU" dirty="0"/>
          </a:p>
        </p:txBody>
      </p:sp>
      <p:pic>
        <p:nvPicPr>
          <p:cNvPr id="9218" name="Picture 2" descr="C:\Users\User\Desktop\к собранию\motiv48_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003" y="4000504"/>
            <a:ext cx="2936871" cy="2643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461084"/>
          </a:xfrm>
        </p:spPr>
        <p:txBody>
          <a:bodyPr>
            <a:normAutofit/>
          </a:bodyPr>
          <a:lstStyle/>
          <a:p>
            <a:r>
              <a:rPr lang="ru-RU" dirty="0" smtClean="0"/>
              <a:t>Виды ответственности лиц,</a:t>
            </a:r>
            <a:br>
              <a:rPr lang="ru-RU" dirty="0" smtClean="0"/>
            </a:br>
            <a:r>
              <a:rPr lang="ru-RU" dirty="0" smtClean="0"/>
              <a:t>допускающих жестокое обращение с детьми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7"/>
            <a:ext cx="8229600" cy="338645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Административная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Уголовная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Гражданско</a:t>
            </a:r>
            <a:r>
              <a:rPr lang="ru-RU" dirty="0" smtClean="0"/>
              <a:t> - правовая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анкетирование</a:t>
            </a:r>
            <a:endParaRPr lang="ru-RU" dirty="0"/>
          </a:p>
        </p:txBody>
      </p:sp>
      <p:pic>
        <p:nvPicPr>
          <p:cNvPr id="6" name="Содержимое 5" descr="2000254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9926" y="1646238"/>
            <a:ext cx="3444147" cy="45259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187</TotalTime>
  <Words>612</Words>
  <Application>Microsoft Office PowerPoint</Application>
  <PresentationFormat>Экран (4:3)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Литейная</vt:lpstr>
      <vt:lpstr>Семья и школа: детство без жестокости и насилия</vt:lpstr>
      <vt:lpstr>Жестокое обращение </vt:lpstr>
      <vt:lpstr>Насилие </vt:lpstr>
      <vt:lpstr>Физическое насилие</vt:lpstr>
      <vt:lpstr>Сексуальное насилие </vt:lpstr>
      <vt:lpstr>Психическое насилие </vt:lpstr>
      <vt:lpstr>Экономическое насилие</vt:lpstr>
      <vt:lpstr>Виды ответственности лиц, допускающих жестокое обращение с детьми </vt:lpstr>
      <vt:lpstr>анкетирование</vt:lpstr>
      <vt:lpstr>Результаты анкетирования  учащихся</vt:lpstr>
      <vt:lpstr>Какого рода насилие Вы испытали по отношению к себе в школе?  </vt:lpstr>
      <vt:lpstr>Испытывали ли Вы жестокое обращение со стороны друзей, сверстников, взрослых?</vt:lpstr>
      <vt:lpstr>Пытались ли себя защитить?</vt:lpstr>
      <vt:lpstr>Наблюдали ли Вы насилие в семье?</vt:lpstr>
      <vt:lpstr>Какие чувства Вы испытывали, наблюдая жестокое обращение?</vt:lpstr>
      <vt:lpstr>Кому Вы могли бы  рассказать о жестоком обращении?</vt:lpstr>
      <vt:lpstr>Какие чувства Вы испытывали, применяя насилие? </vt:lpstr>
      <vt:lpstr>Наказывали ли тебя дома?</vt:lpstr>
      <vt:lpstr>Как тебя наказывают дома?</vt:lpstr>
      <vt:lpstr>Какое наказание для тебя самое страшное?</vt:lpstr>
      <vt:lpstr>Кому ты можешь рассказать о случившемся с тобой?</vt:lpstr>
      <vt:lpstr>Спасибо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и школа: детство без жестокости и насилия</dc:title>
  <dc:creator>User</dc:creator>
  <cp:lastModifiedBy>User</cp:lastModifiedBy>
  <cp:revision>20</cp:revision>
  <dcterms:created xsi:type="dcterms:W3CDTF">2011-09-26T03:17:41Z</dcterms:created>
  <dcterms:modified xsi:type="dcterms:W3CDTF">2011-09-26T06:25:26Z</dcterms:modified>
</cp:coreProperties>
</file>