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gradFill>
            <a:gsLst>
              <a:gs pos="1000">
                <a:schemeClr val="accent3">
                  <a:lumMod val="60000"/>
                  <a:lumOff val="40000"/>
                  <a:alpha val="50000"/>
                </a:schemeClr>
              </a:gs>
              <a:gs pos="69000">
                <a:schemeClr val="accent2">
                  <a:alpha val="37000"/>
                </a:schemeClr>
              </a:gs>
              <a:gs pos="100000">
                <a:schemeClr val="bg1">
                  <a:lumMod val="85000"/>
                  <a:alpha val="31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2F17-FC31-40CB-82C6-E9C5EDBCE899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3EF3-677D-4D19-B2B8-4844E0D3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2F17-FC31-40CB-82C6-E9C5EDBCE899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3EF3-677D-4D19-B2B8-4844E0D3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2F17-FC31-40CB-82C6-E9C5EDBCE899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3EF3-677D-4D19-B2B8-4844E0D3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2F17-FC31-40CB-82C6-E9C5EDBCE899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3EF3-677D-4D19-B2B8-4844E0D3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accent3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2F17-FC31-40CB-82C6-E9C5EDBCE899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3EF3-677D-4D19-B2B8-4844E0D3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2F17-FC31-40CB-82C6-E9C5EDBCE899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3EF3-677D-4D19-B2B8-4844E0D3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2F17-FC31-40CB-82C6-E9C5EDBCE899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3EF3-677D-4D19-B2B8-4844E0D3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2F17-FC31-40CB-82C6-E9C5EDBCE899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3EF3-677D-4D19-B2B8-4844E0D3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2F17-FC31-40CB-82C6-E9C5EDBCE899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3EF3-677D-4D19-B2B8-4844E0D3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2F17-FC31-40CB-82C6-E9C5EDBCE899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3EF3-677D-4D19-B2B8-4844E0D3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2F17-FC31-40CB-82C6-E9C5EDBCE899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3EF3-677D-4D19-B2B8-4844E0D3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gradFill>
            <a:gsLst>
              <a:gs pos="1000">
                <a:schemeClr val="accent3">
                  <a:lumMod val="60000"/>
                  <a:lumOff val="40000"/>
                  <a:alpha val="50000"/>
                </a:schemeClr>
              </a:gs>
              <a:gs pos="69000">
                <a:schemeClr val="accent2">
                  <a:alpha val="37000"/>
                </a:schemeClr>
              </a:gs>
              <a:gs pos="100000">
                <a:schemeClr val="bg1">
                  <a:lumMod val="85000"/>
                  <a:alpha val="31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gradFill>
            <a:gsLst>
              <a:gs pos="1000">
                <a:schemeClr val="accent3">
                  <a:lumMod val="60000"/>
                  <a:lumOff val="40000"/>
                  <a:alpha val="50000"/>
                </a:schemeClr>
              </a:gs>
              <a:gs pos="69000">
                <a:schemeClr val="accent2">
                  <a:alpha val="37000"/>
                </a:schemeClr>
              </a:gs>
              <a:gs pos="100000">
                <a:schemeClr val="bg1">
                  <a:lumMod val="85000"/>
                  <a:alpha val="31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E0B92F17-FC31-40CB-82C6-E9C5EDBCE899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0583EF3-677D-4D19-B2B8-4844E0D3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8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Художественное</a:t>
            </a:r>
            <a:r>
              <a:rPr lang="en-US" dirty="0" smtClean="0"/>
              <a:t>  </a:t>
            </a:r>
            <a:r>
              <a:rPr lang="en-US" dirty="0" err="1" smtClean="0"/>
              <a:t>об</a:t>
            </a:r>
            <a:r>
              <a:rPr lang="ru-RU" dirty="0" err="1" smtClean="0"/>
              <a:t>ъ</a:t>
            </a:r>
            <a:r>
              <a:rPr lang="en-US" dirty="0" err="1" smtClean="0"/>
              <a:t>ед</a:t>
            </a:r>
            <a:r>
              <a:rPr lang="ru-RU" dirty="0" smtClean="0"/>
              <a:t>и</a:t>
            </a:r>
            <a:r>
              <a:rPr lang="en-US" dirty="0" err="1" smtClean="0"/>
              <a:t>нение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«</a:t>
            </a:r>
            <a:r>
              <a:rPr lang="en-US" dirty="0" err="1" smtClean="0"/>
              <a:t>Мир</a:t>
            </a:r>
            <a:r>
              <a:rPr lang="en-US" dirty="0" smtClean="0"/>
              <a:t> </a:t>
            </a:r>
            <a:r>
              <a:rPr lang="en-US" dirty="0" err="1" smtClean="0"/>
              <a:t>искусств</a:t>
            </a:r>
            <a:r>
              <a:rPr lang="en-US" dirty="0" smtClean="0"/>
              <a:t>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Мир искусства</a:t>
            </a:r>
            <a:r>
              <a:rPr lang="ru-RU" dirty="0" smtClean="0"/>
              <a:t> — художественное объединение, сформировавшееся в России в конце 1890-х годов. Под тем же названием выходил журнал, издававшийся с </a:t>
            </a:r>
            <a:r>
              <a:rPr lang="ru-RU" dirty="0" smtClean="0">
                <a:solidFill>
                  <a:srgbClr val="C00000"/>
                </a:solidFill>
              </a:rPr>
              <a:t>1898</a:t>
            </a:r>
            <a:r>
              <a:rPr lang="ru-RU" dirty="0" smtClean="0"/>
              <a:t> года членами группы.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214290"/>
            <a:ext cx="50561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МОБУ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Новобурейская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СОШ № 3</a:t>
            </a:r>
          </a:p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Амурская область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4810" y="585789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Учитель МХК –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Л.А.Рогудеева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Основателями «Мира искусства» стали петербургский художник А. Н. Бенуа и театральный деятель С. П. Дягилев.</a:t>
            </a:r>
          </a:p>
          <a:p>
            <a:r>
              <a:rPr lang="ru-RU" dirty="0" smtClean="0"/>
              <a:t>Громко о себе заявило, организовав «Выставку русских и финляндских художников» в 1898 году в Музее центрального училища технического рисования барона А. Л. </a:t>
            </a:r>
            <a:r>
              <a:rPr lang="ru-RU" dirty="0" err="1" smtClean="0"/>
              <a:t>Штиглица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Классический период в жизни объединения пришёлся на 1900—1904 гг. — в это время для группы было характерно особое единство эстетических и идейных принципов. Художники устраивали выставки под эгидой журнала «Мир искусства».</a:t>
            </a:r>
          </a:p>
          <a:p>
            <a:r>
              <a:rPr lang="ru-RU" dirty="0" smtClean="0"/>
              <a:t>После 1904 года объединение расширилось и утратило идейное единство. В 1904—1910 гг. большинство членов «Мира искусства» входило в состав </a:t>
            </a:r>
            <a:r>
              <a:rPr lang="ru-RU" i="1" dirty="0" smtClean="0"/>
              <a:t>Союза русских художников</a:t>
            </a:r>
            <a:r>
              <a:rPr lang="ru-RU" dirty="0" smtClean="0"/>
              <a:t>. После революции многие его деятели были вынуждены эмигрировать. Объединение фактически прекратило существование в 1924 году.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238" cy="4525963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В состав объединения входили художники:</a:t>
            </a:r>
          </a:p>
          <a:p>
            <a:r>
              <a:rPr lang="ru-RU" dirty="0" err="1" smtClean="0"/>
              <a:t>Бакст</a:t>
            </a:r>
            <a:r>
              <a:rPr lang="ru-RU" dirty="0" smtClean="0"/>
              <a:t>, Лев Самойлович</a:t>
            </a:r>
          </a:p>
          <a:p>
            <a:r>
              <a:rPr lang="ru-RU" dirty="0" smtClean="0"/>
              <a:t>Рерих, Николай Константинович</a:t>
            </a:r>
          </a:p>
          <a:p>
            <a:r>
              <a:rPr lang="ru-RU" dirty="0" err="1" smtClean="0"/>
              <a:t>Добужинский</a:t>
            </a:r>
            <a:r>
              <a:rPr lang="ru-RU" dirty="0" smtClean="0"/>
              <a:t>, Мстислав Валерианович</a:t>
            </a:r>
          </a:p>
          <a:p>
            <a:r>
              <a:rPr lang="ru-RU" dirty="0" smtClean="0"/>
              <a:t>Лансере, Евгений Евгеньевич</a:t>
            </a:r>
          </a:p>
          <a:p>
            <a:r>
              <a:rPr lang="ru-RU" dirty="0" smtClean="0"/>
              <a:t>Митрохин, Дмитрий </a:t>
            </a:r>
            <a:r>
              <a:rPr lang="ru-RU" dirty="0" err="1" smtClean="0"/>
              <a:t>Исидорович</a:t>
            </a:r>
            <a:endParaRPr lang="ru-RU" dirty="0" smtClean="0"/>
          </a:p>
          <a:p>
            <a:r>
              <a:rPr lang="ru-RU" dirty="0" smtClean="0"/>
              <a:t>Остроумова-Лебедева, Анна Петровна</a:t>
            </a:r>
          </a:p>
          <a:p>
            <a:r>
              <a:rPr lang="ru-RU" dirty="0" err="1" smtClean="0"/>
              <a:t>Чемберс</a:t>
            </a:r>
            <a:r>
              <a:rPr lang="ru-RU" dirty="0" smtClean="0"/>
              <a:t>, Владимир Яковлевич</a:t>
            </a:r>
          </a:p>
          <a:p>
            <a:r>
              <a:rPr lang="ru-RU" dirty="0" smtClean="0"/>
              <a:t>Яковлев, Александр Евгеньевич</a:t>
            </a:r>
          </a:p>
          <a:p>
            <a:r>
              <a:rPr lang="ru-RU" dirty="0" smtClean="0"/>
              <a:t>Сомов, Константин Андреевич</a:t>
            </a:r>
          </a:p>
          <a:p>
            <a:r>
              <a:rPr lang="ru-RU" dirty="0" smtClean="0"/>
              <a:t>Ционглинский, Ян </a:t>
            </a:r>
            <a:r>
              <a:rPr lang="ru-RU" dirty="0" err="1" smtClean="0"/>
              <a:t>Францевич</a:t>
            </a:r>
            <a:endParaRPr lang="ru-RU" dirty="0" smtClean="0"/>
          </a:p>
          <a:p>
            <a:r>
              <a:rPr lang="ru-RU" dirty="0" err="1" smtClean="0"/>
              <a:t>Пурвит</a:t>
            </a:r>
            <a:r>
              <a:rPr lang="ru-RU" dirty="0" smtClean="0"/>
              <a:t>, Вильгельм</a:t>
            </a:r>
          </a:p>
          <a:p>
            <a:r>
              <a:rPr lang="ru-RU" dirty="0" err="1" smtClean="0"/>
              <a:t>Сюннерберг</a:t>
            </a:r>
            <a:r>
              <a:rPr lang="ru-RU" dirty="0" smtClean="0"/>
              <a:t>, Константин Александрович, критик</a:t>
            </a:r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714876" y="1571612"/>
            <a:ext cx="4186238" cy="4525963"/>
          </a:xfrm>
          <a:prstGeom prst="rect">
            <a:avLst/>
          </a:prstGeom>
          <a:gradFill>
            <a:gsLst>
              <a:gs pos="1000">
                <a:schemeClr val="accent3">
                  <a:lumMod val="60000"/>
                  <a:lumOff val="40000"/>
                  <a:alpha val="50000"/>
                </a:schemeClr>
              </a:gs>
              <a:gs pos="69000">
                <a:schemeClr val="accent2">
                  <a:alpha val="37000"/>
                </a:schemeClr>
              </a:gs>
              <a:gs pos="100000">
                <a:schemeClr val="bg1">
                  <a:lumMod val="85000"/>
                  <a:alpha val="31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 «Миру искусства» были близки такие мастера, как: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Билибин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Иван Яковлевич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Головин, Александр Яковлевич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Грабарь, Игорь Эммануилович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Коровин, Константин Алексеевич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Кустодиев, Борис Михайлович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Серов, Валентин Александрович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Врубель, Михаил Александрович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Матвеев, Александр Терентьевич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Левитан, Исаак Ильич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Нестеров, Михаил Васильевич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Юон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Константин Фёдорович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Якунчикова, Мария Васильевна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Пастернак, Леонид Осипович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Лео́н</a:t>
            </a:r>
            <a:r>
              <a:rPr lang="ru-RU" dirty="0" smtClean="0"/>
              <a:t> </a:t>
            </a:r>
            <a:r>
              <a:rPr lang="ru-RU" dirty="0" err="1" smtClean="0"/>
              <a:t>Никола́евич</a:t>
            </a:r>
            <a:r>
              <a:rPr lang="ru-RU" dirty="0" smtClean="0"/>
              <a:t> </a:t>
            </a:r>
            <a:r>
              <a:rPr lang="ru-RU" dirty="0" err="1" smtClean="0"/>
              <a:t>Бакст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4329114" cy="497207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 (настоящее имя — </a:t>
            </a:r>
            <a:r>
              <a:rPr lang="ru-RU" b="1" dirty="0" err="1" smtClean="0"/>
              <a:t>Лейб-Ха́им</a:t>
            </a:r>
            <a:r>
              <a:rPr lang="ru-RU" b="1" dirty="0" smtClean="0"/>
              <a:t> </a:t>
            </a:r>
            <a:r>
              <a:rPr lang="ru-RU" b="1" dirty="0" err="1" smtClean="0"/>
              <a:t>Изра́илевич</a:t>
            </a:r>
            <a:r>
              <a:rPr lang="ru-RU" dirty="0" smtClean="0"/>
              <a:t>, или </a:t>
            </a:r>
            <a:r>
              <a:rPr lang="ru-RU" b="1" dirty="0" smtClean="0"/>
              <a:t>Лев </a:t>
            </a:r>
            <a:r>
              <a:rPr lang="ru-RU" b="1" dirty="0" err="1" smtClean="0"/>
              <a:t>Само́йлович</a:t>
            </a:r>
            <a:r>
              <a:rPr lang="ru-RU" b="1" dirty="0" smtClean="0"/>
              <a:t> </a:t>
            </a:r>
            <a:r>
              <a:rPr lang="ru-RU" b="1" dirty="0" err="1" smtClean="0"/>
              <a:t>Ро́зенберг</a:t>
            </a:r>
            <a:r>
              <a:rPr lang="ru-RU" dirty="0" smtClean="0"/>
              <a:t>; 1866—1924) — российский художник, сценограф, книжный иллюстратор, мастер станковой живописи и театральной графики, один из виднейших деятелей объединения «Мир искусства» и театрально-художественных </a:t>
            </a:r>
            <a:r>
              <a:rPr lang="ru-RU" dirty="0" err="1" smtClean="0"/>
              <a:t>проектовС</a:t>
            </a:r>
            <a:r>
              <a:rPr lang="ru-RU" dirty="0" smtClean="0"/>
              <a:t>. П. Дягилева.</a:t>
            </a:r>
            <a:endParaRPr lang="ru-RU" dirty="0"/>
          </a:p>
        </p:txBody>
      </p:sp>
      <p:pic>
        <p:nvPicPr>
          <p:cNvPr id="1026" name="Picture 2" descr="File:Bakst Gippi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857364"/>
            <a:ext cx="3959087" cy="470534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500694" y="1500174"/>
            <a:ext cx="3313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Зинаида Гиппиус, </a:t>
            </a:r>
            <a:r>
              <a:rPr lang="ru-RU" b="1" u="sng" dirty="0"/>
              <a:t>1906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Никола́й</a:t>
            </a:r>
            <a:r>
              <a:rPr lang="ru-RU" dirty="0" smtClean="0"/>
              <a:t> </a:t>
            </a:r>
            <a:r>
              <a:rPr lang="ru-RU" dirty="0" err="1" smtClean="0"/>
              <a:t>Константи́нович</a:t>
            </a:r>
            <a:r>
              <a:rPr lang="ru-RU" dirty="0" smtClean="0"/>
              <a:t> </a:t>
            </a:r>
            <a:r>
              <a:rPr lang="ru-RU" dirty="0" err="1" smtClean="0"/>
              <a:t>Ре́рих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257544" cy="4972072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(27 сентября (9 октября) 1874, Санкт-Петербург —13 декабря 1947, Кулу, </a:t>
            </a:r>
            <a:r>
              <a:rPr lang="ru-RU" dirty="0" err="1" smtClean="0"/>
              <a:t>Химачал-Прадеш</a:t>
            </a:r>
            <a:r>
              <a:rPr lang="ru-RU" dirty="0" smtClean="0"/>
              <a:t>, Индия) — русский художник, </a:t>
            </a:r>
            <a:r>
              <a:rPr lang="ru-RU" dirty="0" err="1" smtClean="0"/>
              <a:t>философ,мистик</a:t>
            </a:r>
            <a:r>
              <a:rPr lang="ru-RU" dirty="0" smtClean="0"/>
              <a:t>, писатель, путешественник, археолог, общественный деятель, </a:t>
            </a:r>
            <a:r>
              <a:rPr lang="ru-RU" dirty="0" err="1" smtClean="0"/>
              <a:t>масон,поэт</a:t>
            </a:r>
            <a:r>
              <a:rPr lang="ru-RU" dirty="0" smtClean="0"/>
              <a:t>, педагог. Создатель около 7000 картин (многие из которых находятся в известных галереях мира) и около 30 литературных трудов, автор идеи и </a:t>
            </a:r>
            <a:r>
              <a:rPr lang="ru-RU" dirty="0" err="1" smtClean="0"/>
              <a:t>инициаторПакта</a:t>
            </a:r>
            <a:r>
              <a:rPr lang="ru-RU" dirty="0" smtClean="0"/>
              <a:t> Рериха, основатель международных культурных движений «Мир через культуру» и «Знамя Мира». Идеи Рериха оказали значительное влияние на формирование и развитие </a:t>
            </a:r>
            <a:r>
              <a:rPr lang="ru-RU" dirty="0" err="1" smtClean="0"/>
              <a:t>нью-эйджа</a:t>
            </a:r>
            <a:r>
              <a:rPr lang="ru-RU" dirty="0" smtClean="0"/>
              <a:t> в России.</a:t>
            </a:r>
            <a:endParaRPr lang="ru-RU" dirty="0"/>
          </a:p>
        </p:txBody>
      </p:sp>
      <p:pic>
        <p:nvPicPr>
          <p:cNvPr id="17410" name="Picture 2" descr="File:Nicholas Roerich, Guests from Overse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786058"/>
            <a:ext cx="5190137" cy="38147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214942" y="1714488"/>
            <a:ext cx="26901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"Заморские гости"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Константи́н</a:t>
            </a:r>
            <a:r>
              <a:rPr lang="ru-RU" dirty="0" smtClean="0"/>
              <a:t> </a:t>
            </a:r>
            <a:r>
              <a:rPr lang="ru-RU" dirty="0" err="1" smtClean="0"/>
              <a:t>Андре́евич</a:t>
            </a:r>
            <a:r>
              <a:rPr lang="ru-RU" dirty="0" smtClean="0"/>
              <a:t> </a:t>
            </a:r>
            <a:r>
              <a:rPr lang="ru-RU" dirty="0" err="1" smtClean="0"/>
              <a:t>Со́мов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043362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(30 ноября 1869, Санкт-Петербург — 6 мая 1939,Париж) — русский живописец и график, мастер портрета и пейзажа, иллюстратор, один из основателей общества «Мир искусства» и одноименного журнала. Сын искусствоведа и музейного деятеля А. И. Сомова.</a:t>
            </a:r>
            <a:endParaRPr lang="ru-RU" dirty="0"/>
          </a:p>
        </p:txBody>
      </p:sp>
      <p:pic>
        <p:nvPicPr>
          <p:cNvPr id="18434" name="Picture 2" descr="File:Somov rainbo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97163" y="3357562"/>
            <a:ext cx="4370601" cy="327658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388" y="2643182"/>
            <a:ext cx="11961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Радуга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4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0006679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30006679</Template>
  <TotalTime>16</TotalTime>
  <Words>173</Words>
  <Application>Microsoft Office PowerPoint</Application>
  <PresentationFormat>Экран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30006679</vt:lpstr>
      <vt:lpstr>Художественное  объединение  «Мир искусств» </vt:lpstr>
      <vt:lpstr>Слайд 2</vt:lpstr>
      <vt:lpstr>Слайд 3</vt:lpstr>
      <vt:lpstr>Лео́н Никола́евич Бакст</vt:lpstr>
      <vt:lpstr>Никола́й Константи́нович Ре́рих</vt:lpstr>
      <vt:lpstr>Константи́н Андре́евич Со́мов 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Художественное  обьедмнение  «Мир искусств» </dc:title>
  <dc:creator>*</dc:creator>
  <cp:lastModifiedBy>User</cp:lastModifiedBy>
  <cp:revision>4</cp:revision>
  <dcterms:created xsi:type="dcterms:W3CDTF">2012-01-17T05:37:30Z</dcterms:created>
  <dcterms:modified xsi:type="dcterms:W3CDTF">2013-02-09T04:10:28Z</dcterms:modified>
</cp:coreProperties>
</file>