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66843" autoAdjust="0"/>
  </p:normalViewPr>
  <p:slideViewPr>
    <p:cSldViewPr>
      <p:cViewPr varScale="1">
        <p:scale>
          <a:sx n="48" d="100"/>
          <a:sy n="48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4019-7795-47BD-8D91-657B62F1F5AD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E5A05-64A3-413F-9FB4-06E8D0A45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E5A05-64A3-413F-9FB4-06E8D0A455E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бюджетное общеобразовательное учреждение «Средняя общеобразовательная школа </a:t>
            </a:r>
            <a:br>
              <a:rPr lang="ru-RU" sz="2000" b="1" dirty="0" smtClean="0"/>
            </a:br>
            <a:r>
              <a:rPr lang="ru-RU" sz="2000" b="1" dirty="0" smtClean="0"/>
              <a:t>№ 42» г. Владимира</a:t>
            </a:r>
            <a:br>
              <a:rPr lang="ru-RU" sz="20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Городской конкурс « Азбука избирателя»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dirty="0" smtClean="0"/>
              <a:t>участница: учитель истории и обществознания Малашук Людмила Владимировна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/>
              <a:t>Владимир – 2011г.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З</a:t>
            </a:r>
            <a:r>
              <a:rPr lang="ru-RU" dirty="0" smtClean="0"/>
              <a:t> </a:t>
            </a:r>
            <a:r>
              <a:rPr lang="ru-RU" sz="6700" b="1" dirty="0" smtClean="0"/>
              <a:t>- закон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Нормативный акт, принятый высшим законодательным (представительным) органом государственной власти либо прямым волеизъявлением населения  (путем референдума) и регулирующий наиболее важные общественные отношения.</a:t>
            </a:r>
            <a:endParaRPr lang="ru-RU" i="1" dirty="0"/>
          </a:p>
        </p:txBody>
      </p:sp>
      <p:pic>
        <p:nvPicPr>
          <p:cNvPr id="4" name="Рисунок 3" descr="zy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286256"/>
            <a:ext cx="1924046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И</a:t>
            </a:r>
            <a:r>
              <a:rPr lang="ru-RU" dirty="0" smtClean="0"/>
              <a:t> </a:t>
            </a:r>
            <a:r>
              <a:rPr lang="ru-RU" sz="6700" b="1" dirty="0" smtClean="0"/>
              <a:t>- избиратель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Гражданин РФ, обладающий активным избирательным правом.</a:t>
            </a:r>
            <a:endParaRPr lang="ru-RU" i="1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714620"/>
            <a:ext cx="6143668" cy="39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К</a:t>
            </a:r>
            <a:r>
              <a:rPr lang="ru-RU" dirty="0" smtClean="0"/>
              <a:t> </a:t>
            </a:r>
            <a:r>
              <a:rPr lang="ru-RU" sz="6700" b="1" dirty="0" smtClean="0"/>
              <a:t>- кандидат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86346"/>
          </a:xfrm>
        </p:spPr>
        <p:txBody>
          <a:bodyPr/>
          <a:lstStyle/>
          <a:p>
            <a:r>
              <a:rPr lang="ru-RU" i="1" dirty="0" smtClean="0"/>
              <a:t>Лицо, выдвинутое в установленном законом порядке в качестве претендента на членство в органе государственной власти или органе местного самоуправления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DSC06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3240" y="4143380"/>
            <a:ext cx="457203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Л</a:t>
            </a:r>
            <a:r>
              <a:rPr lang="ru-RU" dirty="0" smtClean="0"/>
              <a:t> </a:t>
            </a:r>
            <a:r>
              <a:rPr lang="ru-RU" sz="6700" b="1" dirty="0" smtClean="0"/>
              <a:t>- листовка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Агитационный материал, в котором кандидат рассказывает о себе и своей предвыборной программе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928934"/>
            <a:ext cx="250033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М</a:t>
            </a:r>
            <a:r>
              <a:rPr lang="ru-RU" dirty="0" smtClean="0"/>
              <a:t> </a:t>
            </a:r>
            <a:r>
              <a:rPr lang="ru-RU" sz="6700" b="1" dirty="0" smtClean="0"/>
              <a:t>- мандат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( от латинского </a:t>
            </a:r>
            <a:r>
              <a:rPr lang="en-US" i="1" dirty="0" err="1" smtClean="0"/>
              <a:t>mandatum</a:t>
            </a:r>
            <a:r>
              <a:rPr lang="en-US" i="1" dirty="0" smtClean="0"/>
              <a:t> – </a:t>
            </a:r>
            <a:r>
              <a:rPr lang="ru-RU" i="1" dirty="0" smtClean="0"/>
              <a:t>поручение)</a:t>
            </a:r>
          </a:p>
          <a:p>
            <a:pPr>
              <a:buNone/>
            </a:pPr>
            <a:r>
              <a:rPr lang="ru-RU" i="1" dirty="0" smtClean="0"/>
              <a:t>1) полномочия, наказ, поручение;</a:t>
            </a:r>
          </a:p>
          <a:p>
            <a:pPr>
              <a:buNone/>
            </a:pPr>
            <a:r>
              <a:rPr lang="ru-RU" i="1" dirty="0" smtClean="0"/>
              <a:t>2) документ, удостоверяющий права и полномочия какого-либо лица ( например, депутатский мандат).</a:t>
            </a:r>
            <a:endParaRPr lang="ru-RU" i="1" dirty="0"/>
          </a:p>
        </p:txBody>
      </p:sp>
      <p:pic>
        <p:nvPicPr>
          <p:cNvPr id="4" name="Рисунок 3" descr="PR2011082216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429132"/>
            <a:ext cx="411957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Н</a:t>
            </a:r>
            <a:r>
              <a:rPr lang="ru-RU" dirty="0" smtClean="0"/>
              <a:t> </a:t>
            </a:r>
            <a:r>
              <a:rPr lang="ru-RU" sz="6700" b="1" dirty="0" smtClean="0"/>
              <a:t>- наблюдатель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Гражданин РФ, уполномоченный осуществлять наблюдение за проведением голосования, подсчетом голосов и иной деятельности  комиссии в период проведения голосования, установления ее итогов, определения результатов выборов, референдума.</a:t>
            </a:r>
            <a:endParaRPr lang="ru-RU" i="1" dirty="0"/>
          </a:p>
        </p:txBody>
      </p:sp>
      <p:pic>
        <p:nvPicPr>
          <p:cNvPr id="4" name="Рисунок 3" descr="1288706255_cik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5072074"/>
            <a:ext cx="350046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О</a:t>
            </a:r>
            <a:r>
              <a:rPr lang="ru-RU" dirty="0" smtClean="0"/>
              <a:t> </a:t>
            </a:r>
            <a:r>
              <a:rPr lang="ru-RU" sz="6700" b="1" dirty="0" smtClean="0"/>
              <a:t>- округ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Территория, которая определена в соответствии с законом и от которой непосредственно гражданами РФ избираются депутаты.</a:t>
            </a:r>
            <a:endParaRPr lang="ru-RU" i="1" dirty="0"/>
          </a:p>
        </p:txBody>
      </p:sp>
      <p:pic>
        <p:nvPicPr>
          <p:cNvPr id="4" name="Рисунок 3" descr="Vibori_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786" y="3643314"/>
            <a:ext cx="518042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П</a:t>
            </a:r>
            <a:r>
              <a:rPr lang="ru-RU" dirty="0" smtClean="0"/>
              <a:t> </a:t>
            </a:r>
            <a:r>
              <a:rPr lang="ru-RU" sz="6700" b="1" dirty="0" smtClean="0"/>
              <a:t>- парламент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( </a:t>
            </a:r>
            <a:r>
              <a:rPr lang="ru-RU" i="1" dirty="0" smtClean="0"/>
              <a:t>от французского </a:t>
            </a:r>
            <a:r>
              <a:rPr lang="en-US" i="1" dirty="0" err="1" smtClean="0"/>
              <a:t>parler</a:t>
            </a:r>
            <a:r>
              <a:rPr lang="en-US" i="1" dirty="0" smtClean="0"/>
              <a:t> – </a:t>
            </a:r>
            <a:r>
              <a:rPr lang="ru-RU" i="1" dirty="0" smtClean="0"/>
              <a:t>говорить)</a:t>
            </a:r>
          </a:p>
          <a:p>
            <a:pPr>
              <a:buNone/>
            </a:pPr>
            <a:r>
              <a:rPr lang="ru-RU" i="1" dirty="0" smtClean="0"/>
              <a:t>Высший представительный орган законодательной власти в государстве. </a:t>
            </a:r>
          </a:p>
          <a:p>
            <a:pPr>
              <a:buNone/>
            </a:pPr>
            <a:r>
              <a:rPr lang="ru-RU" i="1" dirty="0" smtClean="0"/>
              <a:t>В РФ – это Федеральное Собрание, которое состоит из двух палат: верхняя палата – Совет Федерации, нижняя палата – Государственная Дума.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etWidth45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286388"/>
            <a:ext cx="3929089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Р</a:t>
            </a:r>
            <a:r>
              <a:rPr lang="ru-RU" dirty="0" smtClean="0"/>
              <a:t> </a:t>
            </a:r>
            <a:r>
              <a:rPr lang="ru-RU" sz="6700" b="1" dirty="0" smtClean="0"/>
              <a:t>- референдум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( от латинского </a:t>
            </a:r>
            <a:r>
              <a:rPr lang="en-US" i="1" dirty="0" smtClean="0"/>
              <a:t>referendum – </a:t>
            </a:r>
            <a:r>
              <a:rPr lang="ru-RU" i="1" dirty="0" smtClean="0"/>
              <a:t>то, что должно быть сообщено, передано)</a:t>
            </a:r>
          </a:p>
          <a:p>
            <a:pPr>
              <a:buNone/>
            </a:pPr>
            <a:r>
              <a:rPr lang="ru-RU" i="1" dirty="0" smtClean="0"/>
              <a:t>Всенародное голосование с целью выявления общественного мнения для принятия окончательного решения по какому-либо особо важному вопросу, имеющему общегосударственное значение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1466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86644" y="4500570"/>
            <a:ext cx="135732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С</a:t>
            </a:r>
            <a:r>
              <a:rPr lang="ru-RU" dirty="0" smtClean="0"/>
              <a:t> </a:t>
            </a:r>
            <a:r>
              <a:rPr lang="ru-RU" sz="6700" b="1" dirty="0" smtClean="0"/>
              <a:t>- собрание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Совместное присутствие граждан в специально отведенном или приспособленном для этого места для коллективного обсуждения каких-либо общественно значимых вопросов.</a:t>
            </a:r>
            <a:endParaRPr lang="ru-RU" i="1" dirty="0"/>
          </a:p>
        </p:txBody>
      </p:sp>
      <p:pic>
        <p:nvPicPr>
          <p:cNvPr id="4" name="Рисунок 3" descr="8e656c0a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071942"/>
            <a:ext cx="5000660" cy="250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АЗБУКА </a:t>
            </a:r>
            <a:r>
              <a:rPr lang="ru-RU" sz="9600" b="1" i="1" dirty="0" smtClean="0"/>
              <a:t>ИЗБИРАТЕЛЯ</a:t>
            </a:r>
            <a:endParaRPr lang="ru-RU" sz="9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67a0c_1b9bcfa8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357454" cy="1643074"/>
          </a:xfrm>
          <a:prstGeom prst="rect">
            <a:avLst/>
          </a:prstGeom>
        </p:spPr>
      </p:pic>
      <p:pic>
        <p:nvPicPr>
          <p:cNvPr id="5" name="Рисунок 4" descr="z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1852608" cy="2309826"/>
          </a:xfrm>
          <a:prstGeom prst="rect">
            <a:avLst/>
          </a:prstGeom>
        </p:spPr>
      </p:pic>
      <p:pic>
        <p:nvPicPr>
          <p:cNvPr id="7" name="Рисунок 6" descr="0_29cd_76550fcc_xl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4286256"/>
            <a:ext cx="535785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Т </a:t>
            </a:r>
            <a:r>
              <a:rPr lang="ru-RU" sz="6700" b="1" dirty="0" smtClean="0"/>
              <a:t>- технология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 избирательной системе – это последовательные, целенаправленные, заведомо эффективные методы воздействия на людей для достижения некоторой группой необходимого политического результата.</a:t>
            </a:r>
            <a:endParaRPr lang="ru-RU" i="1" dirty="0"/>
          </a:p>
        </p:txBody>
      </p:sp>
      <p:pic>
        <p:nvPicPr>
          <p:cNvPr id="4" name="Рисунок 3" descr="DSC059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4643446"/>
            <a:ext cx="478634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У</a:t>
            </a:r>
            <a:r>
              <a:rPr lang="ru-RU" dirty="0" smtClean="0"/>
              <a:t> </a:t>
            </a:r>
            <a:r>
              <a:rPr lang="ru-RU" sz="6700" b="1" dirty="0" smtClean="0"/>
              <a:t>- урна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Специально оборудованный ящик, в который избиратели опускают бюллетени; в день голосования опечатывается с целью сохранения тайны голосования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ур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4143380"/>
            <a:ext cx="485778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Ф</a:t>
            </a:r>
            <a:r>
              <a:rPr lang="ru-RU" dirty="0" smtClean="0"/>
              <a:t> </a:t>
            </a:r>
            <a:r>
              <a:rPr lang="ru-RU" sz="6700" b="1" dirty="0" smtClean="0"/>
              <a:t>- фальстарт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Преждевременно взятый старт кем-либо из участников предвыборной кампании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0_5c876_5edc020a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86058"/>
            <a:ext cx="421484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Х</a:t>
            </a:r>
            <a:r>
              <a:rPr lang="ru-RU" dirty="0" smtClean="0"/>
              <a:t> </a:t>
            </a:r>
            <a:r>
              <a:rPr lang="ru-RU" sz="6700" b="1" dirty="0" smtClean="0"/>
              <a:t>- хартия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345439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( от греческого </a:t>
            </a:r>
            <a:r>
              <a:rPr lang="en-US" i="1" dirty="0" err="1" smtClean="0"/>
              <a:t>chartes</a:t>
            </a:r>
            <a:r>
              <a:rPr lang="en-US" i="1" dirty="0" smtClean="0"/>
              <a:t> – </a:t>
            </a:r>
            <a:r>
              <a:rPr lang="ru-RU" i="1" dirty="0" smtClean="0"/>
              <a:t>бумага, грамота) – документ правового и политического характера. </a:t>
            </a:r>
          </a:p>
          <a:p>
            <a:r>
              <a:rPr lang="ru-RU" sz="2800" i="1" dirty="0" smtClean="0"/>
              <a:t>В рамках ООН были выработаны три документа, которые образуют Международную хартию прав человека: Всеобщая декларация прав человека ( 10 декабря 1948г.), Международный пакт о гражданских и политических правах (16 декабря 1966г.) Международный пакт об экономических, социальных и культурных правах (16 декабря 1966г.)</a:t>
            </a:r>
            <a:endParaRPr lang="ru-RU" sz="2800" i="1" dirty="0"/>
          </a:p>
        </p:txBody>
      </p:sp>
      <p:pic>
        <p:nvPicPr>
          <p:cNvPr id="4" name="Рисунок 3" descr="290720102139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43174" y="4786274"/>
            <a:ext cx="3643338" cy="185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Ц </a:t>
            </a:r>
            <a:r>
              <a:rPr lang="ru-RU" sz="6700" b="1" dirty="0" smtClean="0"/>
              <a:t>- ценз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( от латинского </a:t>
            </a:r>
            <a:r>
              <a:rPr lang="en-US" i="1" dirty="0" err="1" smtClean="0"/>
              <a:t>censeo</a:t>
            </a:r>
            <a:r>
              <a:rPr lang="en-US" i="1" dirty="0" smtClean="0"/>
              <a:t> – </a:t>
            </a:r>
            <a:r>
              <a:rPr lang="ru-RU" i="1" dirty="0" smtClean="0"/>
              <a:t>делаю опись, перепись) – условия допущения или ограничения участия в осуществлении прав. Избирательный ценз – предусмотренные законодательством условия, которым должен удовлетворять гражданин для получения права избирать или быть избранным ( в РФ существуют цензы гражданства, оседлости, возрастной).</a:t>
            </a:r>
          </a:p>
          <a:p>
            <a:endParaRPr lang="ru-RU" dirty="0"/>
          </a:p>
        </p:txBody>
      </p:sp>
      <p:pic>
        <p:nvPicPr>
          <p:cNvPr id="4" name="Рисунок 3" descr="DSC059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57950" y="214290"/>
            <a:ext cx="257176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Ч </a:t>
            </a:r>
            <a:r>
              <a:rPr lang="ru-RU" sz="6700" b="1" dirty="0" smtClean="0"/>
              <a:t>- честь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Охраняемое законом личное неимущественное и неотчуждаемое благо, означающее осознание лицом своего общественного значения и признание за ним этого значения со стороны общества  (недопустимость клеветы, оскорбления и др.).</a:t>
            </a:r>
          </a:p>
        </p:txBody>
      </p:sp>
      <p:pic>
        <p:nvPicPr>
          <p:cNvPr id="4" name="Рисунок 3" descr="DSC059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4643446"/>
            <a:ext cx="278608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Ш</a:t>
            </a:r>
            <a:r>
              <a:rPr lang="ru-RU" dirty="0" smtClean="0"/>
              <a:t> </a:t>
            </a:r>
            <a:r>
              <a:rPr lang="ru-RU" sz="6700" b="1" dirty="0" smtClean="0"/>
              <a:t>- шествие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Массовое прохождение граждан по заранее определенному маршруту в целях привлечения внимания к каким-либо проблемам.</a:t>
            </a:r>
            <a:endParaRPr lang="ru-RU" i="1" dirty="0"/>
          </a:p>
        </p:txBody>
      </p:sp>
      <p:pic>
        <p:nvPicPr>
          <p:cNvPr id="4" name="Рисунок 3" descr="SAM_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643314"/>
            <a:ext cx="492922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Э</a:t>
            </a:r>
            <a:r>
              <a:rPr lang="ru-RU" dirty="0" smtClean="0"/>
              <a:t> </a:t>
            </a:r>
            <a:r>
              <a:rPr lang="ru-RU" sz="6700" b="1" dirty="0" smtClean="0"/>
              <a:t>- электорат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Круг избирателей, голосующих за какого-либо кандидата, какую-либо политическую партию на федеральных, региональных или муниципальных выборах.</a:t>
            </a:r>
            <a:endParaRPr lang="ru-RU" i="1" dirty="0"/>
          </a:p>
        </p:txBody>
      </p:sp>
      <p:pic>
        <p:nvPicPr>
          <p:cNvPr id="4" name="Рисунок 3" descr="elektor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000504"/>
            <a:ext cx="4572032" cy="235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Ю</a:t>
            </a:r>
            <a:r>
              <a:rPr lang="ru-RU" sz="6000" dirty="0" smtClean="0"/>
              <a:t> </a:t>
            </a:r>
            <a:r>
              <a:rPr lang="ru-RU" sz="6700" b="1" dirty="0" smtClean="0"/>
              <a:t>- юрисдикция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Установленная законом или иным нормативным актом совокупность полномочий соответствующих государственных органов разрешать правовые споры и решать дела о правонарушениях.</a:t>
            </a:r>
            <a:endParaRPr lang="ru-RU" i="1" dirty="0"/>
          </a:p>
        </p:txBody>
      </p:sp>
      <p:pic>
        <p:nvPicPr>
          <p:cNvPr id="4" name="Рисунок 3" descr="gavel_and_law_bo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628" y="4143380"/>
            <a:ext cx="350046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Я</a:t>
            </a:r>
            <a:r>
              <a:rPr lang="ru-RU" dirty="0" smtClean="0"/>
              <a:t> </a:t>
            </a:r>
            <a:r>
              <a:rPr lang="ru-RU" sz="6700" b="1" dirty="0" smtClean="0"/>
              <a:t>- явка</a:t>
            </a:r>
            <a:endParaRPr lang="ru-RU" sz="6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Добровольное, личное посещение гражданином избирательного участка с целью участия в голосовании.</a:t>
            </a:r>
            <a:endParaRPr lang="ru-RU" i="1" dirty="0"/>
          </a:p>
        </p:txBody>
      </p:sp>
      <p:pic>
        <p:nvPicPr>
          <p:cNvPr id="4" name="Рисунок 3" descr="155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87" y="3214686"/>
            <a:ext cx="5000625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smtClean="0"/>
              <a:t>А </a:t>
            </a:r>
            <a:r>
              <a:rPr lang="ru-RU" sz="6000" b="1" smtClean="0"/>
              <a:t>-</a:t>
            </a:r>
            <a:r>
              <a:rPr lang="ru-RU" sz="9600" b="1" smtClean="0"/>
              <a:t> </a:t>
            </a:r>
            <a:r>
              <a:rPr lang="ru-RU" sz="6000" b="1" smtClean="0"/>
              <a:t>агитатор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/>
              <a:t>Лицо, обеспечивающее распространение агитационных материалов среди избирателей по месту жительства или работы.</a:t>
            </a:r>
            <a:endParaRPr lang="ru-RU" i="1" dirty="0"/>
          </a:p>
        </p:txBody>
      </p:sp>
      <p:pic>
        <p:nvPicPr>
          <p:cNvPr id="5" name="Рисунок 4" descr="7609718a7c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429000"/>
            <a:ext cx="357190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Б </a:t>
            </a:r>
            <a:r>
              <a:rPr lang="ru-RU" sz="6000" b="1" dirty="0" smtClean="0"/>
              <a:t>-</a:t>
            </a:r>
            <a:r>
              <a:rPr lang="ru-RU" sz="9600" b="1" dirty="0" smtClean="0"/>
              <a:t> </a:t>
            </a:r>
            <a:r>
              <a:rPr lang="ru-RU" sz="6000" b="1" dirty="0" smtClean="0"/>
              <a:t>бюллетень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ru-RU" i="1" dirty="0" smtClean="0"/>
              <a:t>Документ, установленной формы, выдаваемый избирателю для участия в голосовании на выборах, референдуме и лично им заполняемый, на основании которого устанавливается волеизъявление избирателя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d149330_w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00050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В </a:t>
            </a:r>
            <a:r>
              <a:rPr lang="ru-RU" sz="6000" b="1" dirty="0" smtClean="0"/>
              <a:t>-</a:t>
            </a:r>
            <a:r>
              <a:rPr lang="ru-RU" sz="9600" b="1" dirty="0" smtClean="0"/>
              <a:t> </a:t>
            </a:r>
            <a:r>
              <a:rPr lang="ru-RU" sz="6000" b="1" dirty="0" smtClean="0"/>
              <a:t>вотум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( от латинского «</a:t>
            </a:r>
            <a:r>
              <a:rPr lang="en-US" i="1" dirty="0" smtClean="0"/>
              <a:t> </a:t>
            </a:r>
            <a:r>
              <a:rPr lang="en-US" i="1" dirty="0" err="1" smtClean="0"/>
              <a:t>votum</a:t>
            </a:r>
            <a:r>
              <a:rPr lang="ru-RU" i="1" dirty="0" smtClean="0"/>
              <a:t>» – желание, воля)</a:t>
            </a:r>
          </a:p>
          <a:p>
            <a:pPr>
              <a:buNone/>
            </a:pPr>
            <a:r>
              <a:rPr lang="ru-RU" i="1" dirty="0" smtClean="0"/>
              <a:t>Мнение, выраженное голосованием.</a:t>
            </a:r>
            <a:endParaRPr lang="ru-RU" i="1" dirty="0"/>
          </a:p>
        </p:txBody>
      </p:sp>
      <p:pic>
        <p:nvPicPr>
          <p:cNvPr id="4" name="Рисунок 3" descr="гриш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50" y="3000372"/>
            <a:ext cx="4381500" cy="265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Г</a:t>
            </a:r>
            <a:r>
              <a:rPr lang="ru-RU" sz="6000" b="1" dirty="0" smtClean="0"/>
              <a:t>- голосование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Подача голоса во время выборов.</a:t>
            </a:r>
            <a:endParaRPr lang="ru-RU" i="1" dirty="0"/>
          </a:p>
        </p:txBody>
      </p:sp>
      <p:pic>
        <p:nvPicPr>
          <p:cNvPr id="5" name="Рисунок 4" descr="DSC059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2143116"/>
            <a:ext cx="757242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Д </a:t>
            </a:r>
            <a:r>
              <a:rPr lang="ru-RU" sz="6000" b="1" dirty="0" smtClean="0"/>
              <a:t>-</a:t>
            </a:r>
            <a:r>
              <a:rPr lang="ru-RU" sz="9600" b="1" dirty="0" smtClean="0"/>
              <a:t> </a:t>
            </a:r>
            <a:r>
              <a:rPr lang="ru-RU" sz="6000" b="1" dirty="0" smtClean="0"/>
              <a:t>депутат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Лицо, избранное избирателями соответствующего избирательного округа в представительный орган государственной власти или в представительный орган муниципального образования на основе всеобщего, равного и прямого избирательного права при тайном голосовании.</a:t>
            </a:r>
            <a:endParaRPr lang="ru-RU" i="1" dirty="0"/>
          </a:p>
        </p:txBody>
      </p:sp>
      <p:pic>
        <p:nvPicPr>
          <p:cNvPr id="4" name="Рисунок 3" descr="DSC06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5143512"/>
            <a:ext cx="3286148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Е</a:t>
            </a:r>
            <a:r>
              <a:rPr lang="ru-RU" sz="6000" b="1" dirty="0" smtClean="0"/>
              <a:t> – естественное право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Совокупность принципов, правил, прав и ценностей продиктованных самой природой человека и в силу этого не зависящих от законодательного признания или непризнания в конкретном государстве.</a:t>
            </a:r>
            <a:endParaRPr lang="ru-RU" i="1" dirty="0"/>
          </a:p>
        </p:txBody>
      </p:sp>
      <p:pic>
        <p:nvPicPr>
          <p:cNvPr id="6" name="Рисунок 5" descr="DSC059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4143380"/>
            <a:ext cx="350046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Ж</a:t>
            </a:r>
            <a:r>
              <a:rPr lang="ru-RU" sz="6000" dirty="0" smtClean="0"/>
              <a:t> </a:t>
            </a:r>
            <a:r>
              <a:rPr lang="ru-RU" sz="6000" b="1" dirty="0" smtClean="0"/>
              <a:t>- жалоба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Просьба гражданина о восстановлении или защите его нарушенных прав, свобод или законных интересов либо прав, свобод или законных интересов других лиц.</a:t>
            </a:r>
            <a:endParaRPr lang="ru-RU" i="1" dirty="0"/>
          </a:p>
        </p:txBody>
      </p:sp>
      <p:pic>
        <p:nvPicPr>
          <p:cNvPr id="4" name="Рисунок 3" descr="709a522fe68afe52018a26e3a5e5804a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3643314"/>
            <a:ext cx="476250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745</Words>
  <Application>Microsoft Office PowerPoint</Application>
  <PresentationFormat>Экран (4:3)</PresentationFormat>
  <Paragraphs>64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бюджетное общеобразовательное учреждение «Средняя общеобразовательная школа  № 42» г. Владимира   Городской конкурс « Азбука избирателя»   участница: учитель истории и обществознания Малашук Людмила Владимировна    Владимир – 2011г. </vt:lpstr>
      <vt:lpstr>АЗБУКА ИЗБИРАТЕЛЯ</vt:lpstr>
      <vt:lpstr>А - агитатор</vt:lpstr>
      <vt:lpstr>Б - бюллетень</vt:lpstr>
      <vt:lpstr>В - вотум</vt:lpstr>
      <vt:lpstr>Г- голосование</vt:lpstr>
      <vt:lpstr>Д - депутат</vt:lpstr>
      <vt:lpstr>Е – естественное право</vt:lpstr>
      <vt:lpstr>Ж - жалоба</vt:lpstr>
      <vt:lpstr>З - закон</vt:lpstr>
      <vt:lpstr>И - избиратель</vt:lpstr>
      <vt:lpstr>К - кандидат</vt:lpstr>
      <vt:lpstr>Л - листовка</vt:lpstr>
      <vt:lpstr>М - мандат</vt:lpstr>
      <vt:lpstr>Н - наблюдатель</vt:lpstr>
      <vt:lpstr>О - округ</vt:lpstr>
      <vt:lpstr>П - парламент</vt:lpstr>
      <vt:lpstr>Р - референдум</vt:lpstr>
      <vt:lpstr>С - собрание</vt:lpstr>
      <vt:lpstr>Т - технология</vt:lpstr>
      <vt:lpstr>У - урна</vt:lpstr>
      <vt:lpstr>Ф - фальстарт</vt:lpstr>
      <vt:lpstr>Х - хартия</vt:lpstr>
      <vt:lpstr>Ц - ценз</vt:lpstr>
      <vt:lpstr>Ч - честь</vt:lpstr>
      <vt:lpstr>Ш - шествие</vt:lpstr>
      <vt:lpstr>Э - электорат</vt:lpstr>
      <vt:lpstr>Ю - юрисдикция</vt:lpstr>
      <vt:lpstr>Я - явка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ИЗБИРАТЕЛЯ</dc:title>
  <cp:lastModifiedBy>Admin</cp:lastModifiedBy>
  <cp:revision>42</cp:revision>
  <dcterms:modified xsi:type="dcterms:W3CDTF">2012-12-05T06:37:47Z</dcterms:modified>
</cp:coreProperties>
</file>