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ags/tag8.xml" ContentType="application/vnd.openxmlformats-officedocument.presentationml.tags+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ags/tag11.xml" ContentType="application/vnd.openxmlformats-officedocument.presentationml.tags+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47" r:id="rId3"/>
    <p:sldMasterId id="2147483759" r:id="rId4"/>
    <p:sldMasterId id="2147483771" r:id="rId5"/>
    <p:sldMasterId id="2147483783" r:id="rId6"/>
    <p:sldMasterId id="2147483795" r:id="rId7"/>
    <p:sldMasterId id="2147483807" r:id="rId8"/>
    <p:sldMasterId id="2147483831" r:id="rId9"/>
  </p:sldMasterIdLst>
  <p:notesMasterIdLst>
    <p:notesMasterId r:id="rId42"/>
  </p:notesMasterIdLst>
  <p:sldIdLst>
    <p:sldId id="256" r:id="rId10"/>
    <p:sldId id="258" r:id="rId11"/>
    <p:sldId id="292" r:id="rId12"/>
    <p:sldId id="259" r:id="rId13"/>
    <p:sldId id="261" r:id="rId14"/>
    <p:sldId id="262" r:id="rId15"/>
    <p:sldId id="263" r:id="rId16"/>
    <p:sldId id="264" r:id="rId17"/>
    <p:sldId id="265" r:id="rId18"/>
    <p:sldId id="266" r:id="rId19"/>
    <p:sldId id="272" r:id="rId20"/>
    <p:sldId id="269" r:id="rId21"/>
    <p:sldId id="270" r:id="rId22"/>
    <p:sldId id="271" r:id="rId23"/>
    <p:sldId id="267" r:id="rId24"/>
    <p:sldId id="287" r:id="rId25"/>
    <p:sldId id="288" r:id="rId26"/>
    <p:sldId id="268" r:id="rId27"/>
    <p:sldId id="273" r:id="rId28"/>
    <p:sldId id="274" r:id="rId29"/>
    <p:sldId id="276" r:id="rId30"/>
    <p:sldId id="277" r:id="rId31"/>
    <p:sldId id="278" r:id="rId32"/>
    <p:sldId id="282" r:id="rId33"/>
    <p:sldId id="280" r:id="rId34"/>
    <p:sldId id="281" r:id="rId35"/>
    <p:sldId id="283" r:id="rId36"/>
    <p:sldId id="284" r:id="rId37"/>
    <p:sldId id="285" r:id="rId38"/>
    <p:sldId id="286" r:id="rId39"/>
    <p:sldId id="291" r:id="rId40"/>
    <p:sldId id="260"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2D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5" autoAdjust="0"/>
    <p:restoredTop sz="86380" autoAdjust="0"/>
  </p:normalViewPr>
  <p:slideViewPr>
    <p:cSldViewPr>
      <p:cViewPr>
        <p:scale>
          <a:sx n="70" d="100"/>
          <a:sy n="70" d="100"/>
        </p:scale>
        <p:origin x="-480" y="60"/>
      </p:cViewPr>
      <p:guideLst>
        <p:guide orient="horz" pos="2160"/>
        <p:guide pos="2880"/>
      </p:guideLst>
    </p:cSldViewPr>
  </p:slideViewPr>
  <p:outlineViewPr>
    <p:cViewPr>
      <p:scale>
        <a:sx n="33" d="100"/>
        <a:sy n="33" d="100"/>
      </p:scale>
      <p:origin x="0" y="6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512B12-7511-4AAA-AFF2-5D5FFB9D7228}" type="datetimeFigureOut">
              <a:rPr lang="ru-RU"/>
              <a:pPr>
                <a:defRPr/>
              </a:pPr>
              <a:t>10.02.2013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F43CD1-8314-49ED-8332-F4F5223BD308}"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98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31FDE4-7D21-4BA4-9B86-31C930270734}" type="slidenum">
              <a:rPr lang="ru-RU" smtClean="0"/>
              <a:pPr fontAlgn="base">
                <a:spcBef>
                  <a:spcPct val="0"/>
                </a:spcBef>
                <a:spcAft>
                  <a:spcPct val="0"/>
                </a:spcAft>
                <a:defRPr/>
              </a:pPr>
              <a:t>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wirl.png"/>
          <p:cNvPicPr>
            <a:picLocks noChangeAspect="1"/>
          </p:cNvPicPr>
          <p:nvPr/>
        </p:nvPicPr>
        <p:blipFill>
          <a:blip r:embed="rId3"/>
          <a:srcRect/>
          <a:stretch>
            <a:fillRect/>
          </a:stretch>
        </p:blipFill>
        <p:spPr bwMode="auto">
          <a:xfrm>
            <a:off x="0" y="912813"/>
            <a:ext cx="9144000" cy="3201987"/>
          </a:xfrm>
          <a:prstGeom prst="rect">
            <a:avLst/>
          </a:prstGeom>
          <a:noFill/>
          <a:ln w="9525">
            <a:noFill/>
            <a:miter lim="800000"/>
            <a:headEnd/>
            <a:tailEnd/>
          </a:ln>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a:srcRect/>
          <a:stretch>
            <a:fillRect/>
          </a:stretch>
        </p:blipFill>
        <p:spPr bwMode="auto">
          <a:xfrm>
            <a:off x="0" y="1143000"/>
            <a:ext cx="9144000" cy="3201988"/>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smtClean="0"/>
              <a:t>Образец текста</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a:lvl1pPr>
          </a:lstStyle>
          <a:p>
            <a:pPr>
              <a:defRPr/>
            </a:pPr>
            <a:fld id="{2CDB0A9C-DFD9-496E-86D4-CCD439072338}" type="datetimeFigureOut">
              <a:rPr lang="fr-FR"/>
              <a:pPr>
                <a:defRPr/>
              </a:pPr>
              <a:t>10/02/2013</a:t>
            </a:fld>
            <a:endParaRPr lang="fr-CA" dirty="0"/>
          </a:p>
        </p:txBody>
      </p:sp>
      <p:sp>
        <p:nvSpPr>
          <p:cNvPr id="5" name="Rectangle 5"/>
          <p:cNvSpPr>
            <a:spLocks noGrp="1" noChangeArrowheads="1"/>
          </p:cNvSpPr>
          <p:nvPr>
            <p:ph type="ftr" sz="quarter" idx="11"/>
          </p:nvPr>
        </p:nvSpPr>
        <p:spPr/>
        <p:txBody>
          <a:bodyPr/>
          <a:lstStyle>
            <a:lvl1pPr>
              <a:defRPr/>
            </a:lvl1pPr>
          </a:lstStyle>
          <a:p>
            <a:pPr>
              <a:defRPr/>
            </a:pPr>
            <a:endParaRPr lang="fr-CA"/>
          </a:p>
        </p:txBody>
      </p:sp>
      <p:sp>
        <p:nvSpPr>
          <p:cNvPr id="6" name="Rectangle 6"/>
          <p:cNvSpPr>
            <a:spLocks noGrp="1" noChangeArrowheads="1"/>
          </p:cNvSpPr>
          <p:nvPr>
            <p:ph type="sldNum" sz="quarter" idx="12"/>
          </p:nvPr>
        </p:nvSpPr>
        <p:spPr/>
        <p:txBody>
          <a:bodyPr/>
          <a:lstStyle>
            <a:lvl1pPr>
              <a:defRPr/>
            </a:lvl1pPr>
          </a:lstStyle>
          <a:p>
            <a:pPr>
              <a:defRPr/>
            </a:pPr>
            <a:fld id="{E441605D-8B0D-4A9A-8101-A01EC61A90A1}" type="slidenum">
              <a:rPr lang="fr-CA"/>
              <a:pPr>
                <a:defRPr/>
              </a:pPr>
              <a:t>‹#›</a:t>
            </a:fld>
            <a:endParaRPr lang="fr-CA"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CE1A45-5C1E-4069-AE7F-626222787BB9}"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CF1544DC-0430-4E50-BECC-47544150F767}" type="slidenum">
              <a:rPr lang="fr-CA"/>
              <a:pPr>
                <a:defRPr/>
              </a:pPr>
              <a:t>‹#›</a:t>
            </a:fld>
            <a:endParaRPr lang="fr-CA"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2D5E943-1685-4DD1-938D-F55696558A25}"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1605E406-2C72-4A81-87DD-703DEB35E315}" type="slidenum">
              <a:rPr lang="fr-CA"/>
              <a:pPr>
                <a:defRPr/>
              </a:pPr>
              <a:t>‹#›</a:t>
            </a:fld>
            <a:endParaRPr lang="fr-CA"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9592DAFA-D328-413B-87EF-B2EFD00B3CFD}"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B8DEE0F8-1741-428A-9A98-8AE7C968D888}" type="slidenum">
              <a:rPr lang="fr-CA"/>
              <a:pPr>
                <a:defRPr/>
              </a:pPr>
              <a:t>‹#›</a:t>
            </a:fld>
            <a:endParaRPr lang="fr-CA"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5D4A1970-4B0C-4EA3-989A-CF60B2A5ADD3}" type="datetimeFigureOut">
              <a:rPr lang="fr-FR"/>
              <a:pPr>
                <a:defRPr/>
              </a:pPr>
              <a:t>10/02/2013</a:t>
            </a:fld>
            <a:endParaRPr lang="fr-CA" dirty="0"/>
          </a:p>
        </p:txBody>
      </p:sp>
      <p:sp>
        <p:nvSpPr>
          <p:cNvPr id="8" name="Нижний колонтитул 7"/>
          <p:cNvSpPr>
            <a:spLocks noGrp="1"/>
          </p:cNvSpPr>
          <p:nvPr>
            <p:ph type="ftr" sz="quarter" idx="11"/>
          </p:nvPr>
        </p:nvSpPr>
        <p:spPr/>
        <p:txBody>
          <a:bodyPr/>
          <a:lstStyle>
            <a:lvl1pPr>
              <a:defRPr/>
            </a:lvl1pPr>
          </a:lstStyle>
          <a:p>
            <a:pPr>
              <a:defRPr/>
            </a:pPr>
            <a:endParaRPr lang="fr-CA"/>
          </a:p>
        </p:txBody>
      </p:sp>
      <p:sp>
        <p:nvSpPr>
          <p:cNvPr id="9" name="Номер слайда 8"/>
          <p:cNvSpPr>
            <a:spLocks noGrp="1"/>
          </p:cNvSpPr>
          <p:nvPr>
            <p:ph type="sldNum" sz="quarter" idx="12"/>
          </p:nvPr>
        </p:nvSpPr>
        <p:spPr/>
        <p:txBody>
          <a:bodyPr/>
          <a:lstStyle>
            <a:lvl1pPr>
              <a:defRPr/>
            </a:lvl1pPr>
          </a:lstStyle>
          <a:p>
            <a:pPr>
              <a:defRPr/>
            </a:pPr>
            <a:fld id="{7AA9A302-8EFA-40CA-A5A9-45DE58867FE1}" type="slidenum">
              <a:rPr lang="fr-CA"/>
              <a:pPr>
                <a:defRPr/>
              </a:pPr>
              <a:t>‹#›</a:t>
            </a:fld>
            <a:endParaRPr lang="fr-CA"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669A1828-CEA4-40A0-940F-7F3A609892C6}" type="datetimeFigureOut">
              <a:rPr lang="fr-FR"/>
              <a:pPr>
                <a:defRPr/>
              </a:pPr>
              <a:t>10/02/2013</a:t>
            </a:fld>
            <a:endParaRPr lang="fr-CA" dirty="0"/>
          </a:p>
        </p:txBody>
      </p:sp>
      <p:sp>
        <p:nvSpPr>
          <p:cNvPr id="4" name="Нижний колонтитул 3"/>
          <p:cNvSpPr>
            <a:spLocks noGrp="1"/>
          </p:cNvSpPr>
          <p:nvPr>
            <p:ph type="ftr" sz="quarter" idx="11"/>
          </p:nvPr>
        </p:nvSpPr>
        <p:spPr/>
        <p:txBody>
          <a:bodyPr/>
          <a:lstStyle>
            <a:lvl1pPr>
              <a:defRPr/>
            </a:lvl1pPr>
          </a:lstStyle>
          <a:p>
            <a:pPr>
              <a:defRPr/>
            </a:pPr>
            <a:endParaRPr lang="fr-CA"/>
          </a:p>
        </p:txBody>
      </p:sp>
      <p:sp>
        <p:nvSpPr>
          <p:cNvPr id="5" name="Номер слайда 4"/>
          <p:cNvSpPr>
            <a:spLocks noGrp="1"/>
          </p:cNvSpPr>
          <p:nvPr>
            <p:ph type="sldNum" sz="quarter" idx="12"/>
          </p:nvPr>
        </p:nvSpPr>
        <p:spPr/>
        <p:txBody>
          <a:bodyPr/>
          <a:lstStyle>
            <a:lvl1pPr>
              <a:defRPr/>
            </a:lvl1pPr>
          </a:lstStyle>
          <a:p>
            <a:pPr>
              <a:defRPr/>
            </a:pPr>
            <a:fld id="{DFF99DF7-697A-4B9F-8698-D60EE54CA9AB}" type="slidenum">
              <a:rPr lang="fr-CA"/>
              <a:pPr>
                <a:defRPr/>
              </a:pPr>
              <a:t>‹#›</a:t>
            </a:fld>
            <a:endParaRPr lang="fr-CA"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a:srcRect/>
          <a:stretch>
            <a:fillRect/>
          </a:stretch>
        </p:blipFill>
        <p:spPr bwMode="auto">
          <a:xfrm>
            <a:off x="0" y="1143000"/>
            <a:ext cx="9144000" cy="3201988"/>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smtClean="0"/>
              <a:t>Образец текста</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A1A0D53C-707A-4E75-9456-55AC065C2877}" type="datetimeFigureOut">
              <a:rPr lang="fr-FR"/>
              <a:pPr>
                <a:defRPr/>
              </a:pPr>
              <a:t>10/02/2013</a:t>
            </a:fld>
            <a:endParaRPr lang="fr-CA" dirty="0"/>
          </a:p>
        </p:txBody>
      </p:sp>
      <p:sp>
        <p:nvSpPr>
          <p:cNvPr id="3" name="Нижний колонтитул 2"/>
          <p:cNvSpPr>
            <a:spLocks noGrp="1"/>
          </p:cNvSpPr>
          <p:nvPr>
            <p:ph type="ftr" sz="quarter" idx="11"/>
          </p:nvPr>
        </p:nvSpPr>
        <p:spPr/>
        <p:txBody>
          <a:bodyPr/>
          <a:lstStyle>
            <a:lvl1pPr>
              <a:defRPr/>
            </a:lvl1pPr>
          </a:lstStyle>
          <a:p>
            <a:pPr>
              <a:defRPr/>
            </a:pPr>
            <a:endParaRPr lang="fr-CA"/>
          </a:p>
        </p:txBody>
      </p:sp>
      <p:sp>
        <p:nvSpPr>
          <p:cNvPr id="4" name="Номер слайда 3"/>
          <p:cNvSpPr>
            <a:spLocks noGrp="1"/>
          </p:cNvSpPr>
          <p:nvPr>
            <p:ph type="sldNum" sz="quarter" idx="12"/>
          </p:nvPr>
        </p:nvSpPr>
        <p:spPr/>
        <p:txBody>
          <a:bodyPr/>
          <a:lstStyle>
            <a:lvl1pPr>
              <a:defRPr/>
            </a:lvl1pPr>
          </a:lstStyle>
          <a:p>
            <a:pPr>
              <a:defRPr/>
            </a:pPr>
            <a:fld id="{B710276A-251E-4766-89BB-8528C5DCAB14}" type="slidenum">
              <a:rPr lang="fr-CA"/>
              <a:pPr>
                <a:defRPr/>
              </a:pPr>
              <a:t>‹#›</a:t>
            </a:fld>
            <a:endParaRPr lang="fr-CA"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C571D08B-23FE-4D26-A33A-3FD789941CC0}"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E7B3655C-F4DC-4FED-818C-4C2D141B9380}" type="slidenum">
              <a:rPr lang="fr-CA"/>
              <a:pPr>
                <a:defRPr/>
              </a:pPr>
              <a:t>‹#›</a:t>
            </a:fld>
            <a:endParaRPr lang="fr-CA"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114626E-57CE-4DF7-8EA6-2341B83D4125}"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492AA3DC-FCC3-45ED-A9DE-1299A7B09F61}" type="slidenum">
              <a:rPr lang="fr-CA"/>
              <a:pPr>
                <a:defRPr/>
              </a:pPr>
              <a:t>‹#›</a:t>
            </a:fld>
            <a:endParaRPr lang="fr-CA"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CE4BF7-587B-4B38-A3DC-3CFE707ECFC9}"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284B616D-AD8F-4F61-915F-E7298CCEABC1}" type="slidenum">
              <a:rPr lang="fr-CA"/>
              <a:pPr>
                <a:defRPr/>
              </a:pPr>
              <a:t>‹#›</a:t>
            </a:fld>
            <a:endParaRPr lang="fr-CA"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B3D788-15F6-44B1-9349-7F448FE4AAE3}"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FE4CA02B-3F49-498B-9953-9FB2AE7ADE55}" type="slidenum">
              <a:rPr lang="fr-CA"/>
              <a:pPr>
                <a:defRPr/>
              </a:pPr>
              <a:t>‹#›</a:t>
            </a:fld>
            <a:endParaRPr lang="fr-CA"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dirty="0">
              <a:latin typeface="+mn-lt"/>
              <a:cs typeface="+mn-cs"/>
            </a:endParaRPr>
          </a:p>
        </p:txBody>
      </p:sp>
      <p:sp>
        <p:nvSpPr>
          <p:cNvPr id="48131" name="Rectangle 3"/>
          <p:cNvSpPr>
            <a:spLocks noGrp="1" noChangeArrowheads="1"/>
          </p:cNvSpPr>
          <p:nvPr>
            <p:ph type="ctrTitle"/>
          </p:nvPr>
        </p:nvSpPr>
        <p:spPr>
          <a:xfrm>
            <a:off x="455613" y="2130425"/>
            <a:ext cx="7313612" cy="1470025"/>
          </a:xfrm>
        </p:spPr>
        <p:txBody>
          <a:bodyPr/>
          <a:lstStyle>
            <a:lvl1pPr>
              <a:defRPr/>
            </a:lvl1pPr>
          </a:lstStyle>
          <a:p>
            <a:r>
              <a:rPr lang="ru-RU" smtClean="0"/>
              <a:t>Образец заголовка</a:t>
            </a:r>
            <a:endParaRPr lang="en-US"/>
          </a:p>
        </p:txBody>
      </p:sp>
      <p:sp>
        <p:nvSpPr>
          <p:cNvPr id="4813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C78A7C6A-3AFF-4FAC-94A9-170335F89C5F}"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659EB42-C978-47C1-BB80-97AB24808578}"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F230B9F-0E08-443F-8871-091956CE3819}"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6EA9675-14BA-4C5F-8D46-EA4BC5B7010D}"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C93BB3A-471A-44D1-9D0F-03DC878AFACB}"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D4CC5C2-13F2-49C1-B4FD-E154B927751B}"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4D286CE-C4D9-4E13-9249-5AFFBCFB708F}"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992591C-9920-4DE8-9980-61E573D3C72E}"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6392227-A1B2-47E7-9988-914D57773A7C}"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936E9FF-2720-4305-BA70-72D25875C8D4}"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6F50B6D-A7A4-4A0D-82AE-AF9DF49B4495}"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a:lvl1pPr>
          </a:lstStyle>
          <a:p>
            <a:pPr>
              <a:defRPr/>
            </a:pPr>
            <a:fld id="{D4729A70-21FF-431B-9015-ECE40436A9D8}" type="datetimeFigureOut">
              <a:rPr lang="fr-FR"/>
              <a:pPr>
                <a:defRPr/>
              </a:pPr>
              <a:t>10/02/2013</a:t>
            </a:fld>
            <a:endParaRPr lang="fr-CA" dirty="0"/>
          </a:p>
        </p:txBody>
      </p:sp>
      <p:sp>
        <p:nvSpPr>
          <p:cNvPr id="5" name="Rectangle 5"/>
          <p:cNvSpPr>
            <a:spLocks noGrp="1" noChangeArrowheads="1"/>
          </p:cNvSpPr>
          <p:nvPr>
            <p:ph type="ftr" sz="quarter" idx="11"/>
          </p:nvPr>
        </p:nvSpPr>
        <p:spPr/>
        <p:txBody>
          <a:bodyPr/>
          <a:lstStyle>
            <a:lvl1pPr>
              <a:defRPr/>
            </a:lvl1pPr>
          </a:lstStyle>
          <a:p>
            <a:pPr>
              <a:defRPr/>
            </a:pPr>
            <a:endParaRPr lang="fr-CA"/>
          </a:p>
        </p:txBody>
      </p:sp>
      <p:sp>
        <p:nvSpPr>
          <p:cNvPr id="6" name="Rectangle 6"/>
          <p:cNvSpPr>
            <a:spLocks noGrp="1" noChangeArrowheads="1"/>
          </p:cNvSpPr>
          <p:nvPr>
            <p:ph type="sldNum" sz="quarter" idx="12"/>
          </p:nvPr>
        </p:nvSpPr>
        <p:spPr/>
        <p:txBody>
          <a:bodyPr/>
          <a:lstStyle>
            <a:lvl1pPr>
              <a:defRPr/>
            </a:lvl1pPr>
          </a:lstStyle>
          <a:p>
            <a:pPr>
              <a:defRPr/>
            </a:pPr>
            <a:fld id="{82D86FFC-4231-43A3-A8B3-3B8FA6FA7081}" type="slidenum">
              <a:rPr lang="fr-CA"/>
              <a:pPr>
                <a:defRPr/>
              </a:pPr>
              <a:t>‹#›</a:t>
            </a:fld>
            <a:endParaRPr lang="fr-CA"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EA318B-C107-4986-829A-7B60E60A2375}"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357FA088-5FB7-4141-BAF9-BB444DF05D65}" type="slidenum">
              <a:rPr lang="fr-CA"/>
              <a:pPr>
                <a:defRPr/>
              </a:pPr>
              <a:t>‹#›</a:t>
            </a:fld>
            <a:endParaRPr lang="fr-CA"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4BC5F00-7D89-40CD-9D05-7682C42FB459}"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51E9BB1A-F77D-489F-B692-6963A3E528CE}" type="slidenum">
              <a:rPr lang="fr-CA"/>
              <a:pPr>
                <a:defRPr/>
              </a:pPr>
              <a:t>‹#›</a:t>
            </a:fld>
            <a:endParaRPr lang="fr-CA"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F1429BE1-BA9B-44D0-BD47-AF7277D8938C}"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A058485D-B0DF-4037-83C8-6D8420A2DB73}" type="slidenum">
              <a:rPr lang="fr-CA"/>
              <a:pPr>
                <a:defRPr/>
              </a:pPr>
              <a:t>‹#›</a:t>
            </a:fld>
            <a:endParaRPr lang="fr-CA"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D67E5683-8413-4893-AABE-461F92C716AD}" type="datetimeFigureOut">
              <a:rPr lang="fr-FR"/>
              <a:pPr>
                <a:defRPr/>
              </a:pPr>
              <a:t>10/02/2013</a:t>
            </a:fld>
            <a:endParaRPr lang="fr-CA" dirty="0"/>
          </a:p>
        </p:txBody>
      </p:sp>
      <p:sp>
        <p:nvSpPr>
          <p:cNvPr id="8" name="Нижний колонтитул 7"/>
          <p:cNvSpPr>
            <a:spLocks noGrp="1"/>
          </p:cNvSpPr>
          <p:nvPr>
            <p:ph type="ftr" sz="quarter" idx="11"/>
          </p:nvPr>
        </p:nvSpPr>
        <p:spPr/>
        <p:txBody>
          <a:bodyPr/>
          <a:lstStyle>
            <a:lvl1pPr>
              <a:defRPr/>
            </a:lvl1pPr>
          </a:lstStyle>
          <a:p>
            <a:pPr>
              <a:defRPr/>
            </a:pPr>
            <a:endParaRPr lang="fr-CA"/>
          </a:p>
        </p:txBody>
      </p:sp>
      <p:sp>
        <p:nvSpPr>
          <p:cNvPr id="9" name="Номер слайда 8"/>
          <p:cNvSpPr>
            <a:spLocks noGrp="1"/>
          </p:cNvSpPr>
          <p:nvPr>
            <p:ph type="sldNum" sz="quarter" idx="12"/>
          </p:nvPr>
        </p:nvSpPr>
        <p:spPr/>
        <p:txBody>
          <a:bodyPr/>
          <a:lstStyle>
            <a:lvl1pPr>
              <a:defRPr/>
            </a:lvl1pPr>
          </a:lstStyle>
          <a:p>
            <a:pPr>
              <a:defRPr/>
            </a:pPr>
            <a:fld id="{5D4A1C8C-042C-42A0-B30F-20B6439658EE}" type="slidenum">
              <a:rPr lang="fr-CA"/>
              <a:pPr>
                <a:defRPr/>
              </a:pPr>
              <a:t>‹#›</a:t>
            </a:fld>
            <a:endParaRPr lang="fr-CA"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D975132C-66EF-4221-84B4-CE397F9543D7}" type="datetimeFigureOut">
              <a:rPr lang="fr-FR"/>
              <a:pPr>
                <a:defRPr/>
              </a:pPr>
              <a:t>10/02/2013</a:t>
            </a:fld>
            <a:endParaRPr lang="fr-CA" dirty="0"/>
          </a:p>
        </p:txBody>
      </p:sp>
      <p:sp>
        <p:nvSpPr>
          <p:cNvPr id="4" name="Нижний колонтитул 3"/>
          <p:cNvSpPr>
            <a:spLocks noGrp="1"/>
          </p:cNvSpPr>
          <p:nvPr>
            <p:ph type="ftr" sz="quarter" idx="11"/>
          </p:nvPr>
        </p:nvSpPr>
        <p:spPr/>
        <p:txBody>
          <a:bodyPr/>
          <a:lstStyle>
            <a:lvl1pPr>
              <a:defRPr/>
            </a:lvl1pPr>
          </a:lstStyle>
          <a:p>
            <a:pPr>
              <a:defRPr/>
            </a:pPr>
            <a:endParaRPr lang="fr-CA"/>
          </a:p>
        </p:txBody>
      </p:sp>
      <p:sp>
        <p:nvSpPr>
          <p:cNvPr id="5" name="Номер слайда 4"/>
          <p:cNvSpPr>
            <a:spLocks noGrp="1"/>
          </p:cNvSpPr>
          <p:nvPr>
            <p:ph type="sldNum" sz="quarter" idx="12"/>
          </p:nvPr>
        </p:nvSpPr>
        <p:spPr/>
        <p:txBody>
          <a:bodyPr/>
          <a:lstStyle>
            <a:lvl1pPr>
              <a:defRPr/>
            </a:lvl1pPr>
          </a:lstStyle>
          <a:p>
            <a:pPr>
              <a:defRPr/>
            </a:pPr>
            <a:fld id="{3C6769C4-9028-4AFA-8DCD-8B2BF84B9193}" type="slidenum">
              <a:rPr lang="fr-CA"/>
              <a:pPr>
                <a:defRPr/>
              </a:pPr>
              <a:t>‹#›</a:t>
            </a:fld>
            <a:endParaRPr lang="fr-CA"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A4F8F1B8-C647-448A-BECC-DFD81A70A0D3}" type="datetimeFigureOut">
              <a:rPr lang="fr-FR"/>
              <a:pPr>
                <a:defRPr/>
              </a:pPr>
              <a:t>10/02/2013</a:t>
            </a:fld>
            <a:endParaRPr lang="fr-CA" dirty="0"/>
          </a:p>
        </p:txBody>
      </p:sp>
      <p:sp>
        <p:nvSpPr>
          <p:cNvPr id="3" name="Нижний колонтитул 2"/>
          <p:cNvSpPr>
            <a:spLocks noGrp="1"/>
          </p:cNvSpPr>
          <p:nvPr>
            <p:ph type="ftr" sz="quarter" idx="11"/>
          </p:nvPr>
        </p:nvSpPr>
        <p:spPr/>
        <p:txBody>
          <a:bodyPr/>
          <a:lstStyle>
            <a:lvl1pPr>
              <a:defRPr/>
            </a:lvl1pPr>
          </a:lstStyle>
          <a:p>
            <a:pPr>
              <a:defRPr/>
            </a:pPr>
            <a:endParaRPr lang="fr-CA"/>
          </a:p>
        </p:txBody>
      </p:sp>
      <p:sp>
        <p:nvSpPr>
          <p:cNvPr id="4" name="Номер слайда 3"/>
          <p:cNvSpPr>
            <a:spLocks noGrp="1"/>
          </p:cNvSpPr>
          <p:nvPr>
            <p:ph type="sldNum" sz="quarter" idx="12"/>
          </p:nvPr>
        </p:nvSpPr>
        <p:spPr/>
        <p:txBody>
          <a:bodyPr/>
          <a:lstStyle>
            <a:lvl1pPr>
              <a:defRPr/>
            </a:lvl1pPr>
          </a:lstStyle>
          <a:p>
            <a:pPr>
              <a:defRPr/>
            </a:pPr>
            <a:fld id="{6CE2CCA6-330C-47AB-8E07-AB165BB234CB}" type="slidenum">
              <a:rPr lang="fr-CA"/>
              <a:pPr>
                <a:defRPr/>
              </a:pPr>
              <a:t>‹#›</a:t>
            </a:fld>
            <a:endParaRPr lang="fr-CA"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F1125D9E-9627-4027-8629-E8FC9181E6E7}"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CDD85F18-3E21-456A-A86B-A56EA2EE010E}" type="slidenum">
              <a:rPr lang="fr-CA"/>
              <a:pPr>
                <a:defRPr/>
              </a:pPr>
              <a:t>‹#›</a:t>
            </a:fld>
            <a:endParaRPr lang="fr-CA"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70F897C7-131F-403E-BB2B-45C8219E05B6}"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89E9745F-4AA4-45E7-B2B3-EE192136064A}" type="slidenum">
              <a:rPr lang="fr-CA"/>
              <a:pPr>
                <a:defRPr/>
              </a:pPr>
              <a:t>‹#›</a:t>
            </a:fld>
            <a:endParaRPr lang="fr-CA"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9B01F4-78DF-453E-88E5-86B0D36F454C}"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FD0A302F-E730-4768-89C2-609AF5F09451}" type="slidenum">
              <a:rPr lang="fr-CA"/>
              <a:pPr>
                <a:defRPr/>
              </a:pPr>
              <a:t>‹#›</a:t>
            </a:fld>
            <a:endParaRPr lang="fr-CA"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F2C882-9570-4AEC-AC60-DF1991569ADF}"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919B89C7-62E9-41AD-9665-F6F03542D9B9}" type="slidenum">
              <a:rPr lang="fr-CA"/>
              <a:pPr>
                <a:defRPr/>
              </a:pPr>
              <a:t>‹#›</a:t>
            </a:fld>
            <a:endParaRPr lang="fr-CA"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dirty="0">
              <a:latin typeface="+mn-lt"/>
              <a:cs typeface="+mn-cs"/>
            </a:endParaRPr>
          </a:p>
        </p:txBody>
      </p:sp>
      <p:sp>
        <p:nvSpPr>
          <p:cNvPr id="48131" name="Rectangle 3"/>
          <p:cNvSpPr>
            <a:spLocks noGrp="1" noChangeArrowheads="1"/>
          </p:cNvSpPr>
          <p:nvPr>
            <p:ph type="ctrTitle"/>
          </p:nvPr>
        </p:nvSpPr>
        <p:spPr>
          <a:xfrm>
            <a:off x="455613" y="2130425"/>
            <a:ext cx="7313612" cy="1470025"/>
          </a:xfrm>
        </p:spPr>
        <p:txBody>
          <a:bodyPr/>
          <a:lstStyle>
            <a:lvl1pPr>
              <a:defRPr/>
            </a:lvl1pPr>
          </a:lstStyle>
          <a:p>
            <a:r>
              <a:rPr lang="ru-RU" smtClean="0"/>
              <a:t>Образец заголовка</a:t>
            </a:r>
            <a:endParaRPr lang="en-US"/>
          </a:p>
        </p:txBody>
      </p:sp>
      <p:sp>
        <p:nvSpPr>
          <p:cNvPr id="4813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3059031-57BE-433C-8366-E883C11B2E6B}"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0ECF4B3-1945-46D8-BF1A-0457B8F53CE6}"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68879A-D7B7-45FC-AD65-33409FB4BE97}"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C2E8C1B-2CA5-4D71-B539-28E64CB87D89}"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F57DFDF-E251-4726-AE63-8406D94826FD}"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5277F53-CB23-49D5-9DFD-A181C14ED51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A23F079-1A2F-4BA0-8FFF-E8F3ADBA28E1}"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FFFE09-C4D7-4875-8953-C6B29637B06C}"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7AEAA53-CE28-4543-80F9-3405ECA95063}"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ACF1622-777C-476C-9C78-44A2E8B0938B}"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11446E7-A671-4980-A585-C6825530F824}"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a:lvl1pPr>
          </a:lstStyle>
          <a:p>
            <a:pPr>
              <a:defRPr/>
            </a:pPr>
            <a:fld id="{75F3F155-5102-48A6-A48F-25B5E7B8764A}" type="datetimeFigureOut">
              <a:rPr lang="fr-FR"/>
              <a:pPr>
                <a:defRPr/>
              </a:pPr>
              <a:t>10/02/2013</a:t>
            </a:fld>
            <a:endParaRPr lang="fr-CA" dirty="0"/>
          </a:p>
        </p:txBody>
      </p:sp>
      <p:sp>
        <p:nvSpPr>
          <p:cNvPr id="5" name="Rectangle 5"/>
          <p:cNvSpPr>
            <a:spLocks noGrp="1" noChangeArrowheads="1"/>
          </p:cNvSpPr>
          <p:nvPr>
            <p:ph type="ftr" sz="quarter" idx="11"/>
          </p:nvPr>
        </p:nvSpPr>
        <p:spPr/>
        <p:txBody>
          <a:bodyPr/>
          <a:lstStyle>
            <a:lvl1pPr>
              <a:defRPr/>
            </a:lvl1pPr>
          </a:lstStyle>
          <a:p>
            <a:pPr>
              <a:defRPr/>
            </a:pPr>
            <a:endParaRPr lang="fr-CA"/>
          </a:p>
        </p:txBody>
      </p:sp>
      <p:sp>
        <p:nvSpPr>
          <p:cNvPr id="6" name="Rectangle 6"/>
          <p:cNvSpPr>
            <a:spLocks noGrp="1" noChangeArrowheads="1"/>
          </p:cNvSpPr>
          <p:nvPr>
            <p:ph type="sldNum" sz="quarter" idx="12"/>
          </p:nvPr>
        </p:nvSpPr>
        <p:spPr/>
        <p:txBody>
          <a:bodyPr/>
          <a:lstStyle>
            <a:lvl1pPr>
              <a:defRPr/>
            </a:lvl1pPr>
          </a:lstStyle>
          <a:p>
            <a:pPr>
              <a:defRPr/>
            </a:pPr>
            <a:fld id="{17595089-A020-40CF-A051-314D1C24EE17}" type="slidenum">
              <a:rPr lang="fr-CA"/>
              <a:pPr>
                <a:defRPr/>
              </a:pPr>
              <a:t>‹#›</a:t>
            </a:fld>
            <a:endParaRPr lang="fr-CA"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72D2CD0-655D-45C4-8F90-D07DDB742338}"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7A95BE00-FC21-4C30-9F00-257FABE21786}" type="slidenum">
              <a:rPr lang="fr-CA"/>
              <a:pPr>
                <a:defRPr/>
              </a:pPr>
              <a:t>‹#›</a:t>
            </a:fld>
            <a:endParaRPr lang="fr-CA"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84A3BC1-6376-484F-BDB1-56CF54E26FB3}"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49881550-3AF6-4088-BE9C-41799FE06C37}" type="slidenum">
              <a:rPr lang="fr-CA"/>
              <a:pPr>
                <a:defRPr/>
              </a:pPr>
              <a:t>‹#›</a:t>
            </a:fld>
            <a:endParaRPr lang="fr-CA"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AA8E0AF4-7EC0-41C9-9A04-B0D83C49E5A8}"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32CC2F66-6B9F-42EE-A372-CC9E7D92E68A}" type="slidenum">
              <a:rPr lang="fr-CA"/>
              <a:pPr>
                <a:defRPr/>
              </a:pPr>
              <a:t>‹#›</a:t>
            </a:fld>
            <a:endParaRPr lang="fr-CA"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92DD4384-D955-476F-AA9B-4337372C5876}" type="datetimeFigureOut">
              <a:rPr lang="fr-FR"/>
              <a:pPr>
                <a:defRPr/>
              </a:pPr>
              <a:t>10/02/2013</a:t>
            </a:fld>
            <a:endParaRPr lang="fr-CA" dirty="0"/>
          </a:p>
        </p:txBody>
      </p:sp>
      <p:sp>
        <p:nvSpPr>
          <p:cNvPr id="8" name="Нижний колонтитул 7"/>
          <p:cNvSpPr>
            <a:spLocks noGrp="1"/>
          </p:cNvSpPr>
          <p:nvPr>
            <p:ph type="ftr" sz="quarter" idx="11"/>
          </p:nvPr>
        </p:nvSpPr>
        <p:spPr/>
        <p:txBody>
          <a:bodyPr/>
          <a:lstStyle>
            <a:lvl1pPr>
              <a:defRPr/>
            </a:lvl1pPr>
          </a:lstStyle>
          <a:p>
            <a:pPr>
              <a:defRPr/>
            </a:pPr>
            <a:endParaRPr lang="fr-CA"/>
          </a:p>
        </p:txBody>
      </p:sp>
      <p:sp>
        <p:nvSpPr>
          <p:cNvPr id="9" name="Номер слайда 8"/>
          <p:cNvSpPr>
            <a:spLocks noGrp="1"/>
          </p:cNvSpPr>
          <p:nvPr>
            <p:ph type="sldNum" sz="quarter" idx="12"/>
          </p:nvPr>
        </p:nvSpPr>
        <p:spPr/>
        <p:txBody>
          <a:bodyPr/>
          <a:lstStyle>
            <a:lvl1pPr>
              <a:defRPr/>
            </a:lvl1pPr>
          </a:lstStyle>
          <a:p>
            <a:pPr>
              <a:defRPr/>
            </a:pPr>
            <a:fld id="{BF6D0695-9965-468F-997D-951AA959DC05}" type="slidenum">
              <a:rPr lang="fr-CA"/>
              <a:pPr>
                <a:defRPr/>
              </a:pPr>
              <a:t>‹#›</a:t>
            </a:fld>
            <a:endParaRPr lang="fr-CA"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0D97FA64-0512-4482-ADC8-19CCB6D3E137}" type="datetimeFigureOut">
              <a:rPr lang="fr-FR"/>
              <a:pPr>
                <a:defRPr/>
              </a:pPr>
              <a:t>10/02/2013</a:t>
            </a:fld>
            <a:endParaRPr lang="fr-CA" dirty="0"/>
          </a:p>
        </p:txBody>
      </p:sp>
      <p:sp>
        <p:nvSpPr>
          <p:cNvPr id="4" name="Нижний колонтитул 3"/>
          <p:cNvSpPr>
            <a:spLocks noGrp="1"/>
          </p:cNvSpPr>
          <p:nvPr>
            <p:ph type="ftr" sz="quarter" idx="11"/>
          </p:nvPr>
        </p:nvSpPr>
        <p:spPr/>
        <p:txBody>
          <a:bodyPr/>
          <a:lstStyle>
            <a:lvl1pPr>
              <a:defRPr/>
            </a:lvl1pPr>
          </a:lstStyle>
          <a:p>
            <a:pPr>
              <a:defRPr/>
            </a:pPr>
            <a:endParaRPr lang="fr-CA"/>
          </a:p>
        </p:txBody>
      </p:sp>
      <p:sp>
        <p:nvSpPr>
          <p:cNvPr id="5" name="Номер слайда 4"/>
          <p:cNvSpPr>
            <a:spLocks noGrp="1"/>
          </p:cNvSpPr>
          <p:nvPr>
            <p:ph type="sldNum" sz="quarter" idx="12"/>
          </p:nvPr>
        </p:nvSpPr>
        <p:spPr/>
        <p:txBody>
          <a:bodyPr/>
          <a:lstStyle>
            <a:lvl1pPr>
              <a:defRPr/>
            </a:lvl1pPr>
          </a:lstStyle>
          <a:p>
            <a:pPr>
              <a:defRPr/>
            </a:pPr>
            <a:fld id="{003D5A95-3783-4605-A339-8C82D64DC9A2}" type="slidenum">
              <a:rPr lang="fr-CA"/>
              <a:pPr>
                <a:defRPr/>
              </a:pPr>
              <a:t>‹#›</a:t>
            </a:fld>
            <a:endParaRPr lang="fr-CA"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DFD6686-951B-4015-9613-92908C860039}" type="datetimeFigureOut">
              <a:rPr lang="fr-FR"/>
              <a:pPr>
                <a:defRPr/>
              </a:pPr>
              <a:t>10/02/2013</a:t>
            </a:fld>
            <a:endParaRPr lang="fr-CA" dirty="0"/>
          </a:p>
        </p:txBody>
      </p:sp>
      <p:sp>
        <p:nvSpPr>
          <p:cNvPr id="3" name="Нижний колонтитул 2"/>
          <p:cNvSpPr>
            <a:spLocks noGrp="1"/>
          </p:cNvSpPr>
          <p:nvPr>
            <p:ph type="ftr" sz="quarter" idx="11"/>
          </p:nvPr>
        </p:nvSpPr>
        <p:spPr/>
        <p:txBody>
          <a:bodyPr/>
          <a:lstStyle>
            <a:lvl1pPr>
              <a:defRPr/>
            </a:lvl1pPr>
          </a:lstStyle>
          <a:p>
            <a:pPr>
              <a:defRPr/>
            </a:pPr>
            <a:endParaRPr lang="fr-CA"/>
          </a:p>
        </p:txBody>
      </p:sp>
      <p:sp>
        <p:nvSpPr>
          <p:cNvPr id="4" name="Номер слайда 3"/>
          <p:cNvSpPr>
            <a:spLocks noGrp="1"/>
          </p:cNvSpPr>
          <p:nvPr>
            <p:ph type="sldNum" sz="quarter" idx="12"/>
          </p:nvPr>
        </p:nvSpPr>
        <p:spPr/>
        <p:txBody>
          <a:bodyPr/>
          <a:lstStyle>
            <a:lvl1pPr>
              <a:defRPr/>
            </a:lvl1pPr>
          </a:lstStyle>
          <a:p>
            <a:pPr>
              <a:defRPr/>
            </a:pPr>
            <a:fld id="{0E8E9880-B2DA-431F-9981-D2E8BEE27642}" type="slidenum">
              <a:rPr lang="fr-CA"/>
              <a:pPr>
                <a:defRPr/>
              </a:pPr>
              <a:t>‹#›</a:t>
            </a:fld>
            <a:endParaRPr lang="fr-CA"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3F38A30F-CE1F-4750-88EC-E385B41624B0}"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4461CBCB-68EE-42F0-B49C-C3AD715D3622}" type="slidenum">
              <a:rPr lang="fr-CA"/>
              <a:pPr>
                <a:defRPr/>
              </a:pPr>
              <a:t>‹#›</a:t>
            </a:fld>
            <a:endParaRPr lang="fr-CA"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D03EA1EF-FF14-4B59-A1F0-6E3A172041C2}" type="datetimeFigureOut">
              <a:rPr lang="fr-FR"/>
              <a:pPr>
                <a:defRPr/>
              </a:pPr>
              <a:t>10/02/2013</a:t>
            </a:fld>
            <a:endParaRPr lang="fr-CA" dirty="0"/>
          </a:p>
        </p:txBody>
      </p:sp>
      <p:sp>
        <p:nvSpPr>
          <p:cNvPr id="6" name="Нижний колонтитул 5"/>
          <p:cNvSpPr>
            <a:spLocks noGrp="1"/>
          </p:cNvSpPr>
          <p:nvPr>
            <p:ph type="ftr" sz="quarter" idx="11"/>
          </p:nvPr>
        </p:nvSpPr>
        <p:spPr/>
        <p:txBody>
          <a:bodyPr/>
          <a:lstStyle>
            <a:lvl1pPr>
              <a:defRPr/>
            </a:lvl1pPr>
          </a:lstStyle>
          <a:p>
            <a:pPr>
              <a:defRPr/>
            </a:pPr>
            <a:endParaRPr lang="fr-CA"/>
          </a:p>
        </p:txBody>
      </p:sp>
      <p:sp>
        <p:nvSpPr>
          <p:cNvPr id="7" name="Номер слайда 6"/>
          <p:cNvSpPr>
            <a:spLocks noGrp="1"/>
          </p:cNvSpPr>
          <p:nvPr>
            <p:ph type="sldNum" sz="quarter" idx="12"/>
          </p:nvPr>
        </p:nvSpPr>
        <p:spPr/>
        <p:txBody>
          <a:bodyPr/>
          <a:lstStyle>
            <a:lvl1pPr>
              <a:defRPr/>
            </a:lvl1pPr>
          </a:lstStyle>
          <a:p>
            <a:pPr>
              <a:defRPr/>
            </a:pPr>
            <a:fld id="{11FA4DE2-0770-4295-9384-7390A4718B7C}" type="slidenum">
              <a:rPr lang="fr-CA"/>
              <a:pPr>
                <a:defRPr/>
              </a:pPr>
              <a:t>‹#›</a:t>
            </a:fld>
            <a:endParaRPr lang="fr-CA"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F1D55B-D69B-4569-8B08-710BEA0E465E}"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F4A99289-6104-4F4D-8FCA-29CB450E68D9}" type="slidenum">
              <a:rPr lang="fr-CA"/>
              <a:pPr>
                <a:defRPr/>
              </a:pPr>
              <a:t>‹#›</a:t>
            </a:fld>
            <a:endParaRPr lang="fr-CA"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9D7137-F0DD-4519-90A3-C0B630D9AD82}"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BCD12B04-4C76-4C40-A620-4F93B59E5FD0}" type="slidenum">
              <a:rPr lang="fr-CA"/>
              <a:pPr>
                <a:defRPr/>
              </a:pPr>
              <a:t>‹#›</a:t>
            </a:fld>
            <a:endParaRPr lang="fr-CA"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dirty="0">
              <a:latin typeface="+mn-lt"/>
              <a:cs typeface="+mn-cs"/>
            </a:endParaRPr>
          </a:p>
        </p:txBody>
      </p:sp>
      <p:sp>
        <p:nvSpPr>
          <p:cNvPr id="48131" name="Rectangle 3"/>
          <p:cNvSpPr>
            <a:spLocks noGrp="1" noChangeArrowheads="1"/>
          </p:cNvSpPr>
          <p:nvPr>
            <p:ph type="ctrTitle"/>
          </p:nvPr>
        </p:nvSpPr>
        <p:spPr>
          <a:xfrm>
            <a:off x="455613" y="2130425"/>
            <a:ext cx="7313612" cy="1470025"/>
          </a:xfrm>
        </p:spPr>
        <p:txBody>
          <a:bodyPr/>
          <a:lstStyle>
            <a:lvl1pPr>
              <a:defRPr/>
            </a:lvl1pPr>
          </a:lstStyle>
          <a:p>
            <a:r>
              <a:rPr lang="ru-RU" smtClean="0"/>
              <a:t>Образец заголовка</a:t>
            </a:r>
            <a:endParaRPr lang="en-US"/>
          </a:p>
        </p:txBody>
      </p:sp>
      <p:sp>
        <p:nvSpPr>
          <p:cNvPr id="4813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A9B632F-9E75-4060-ADB9-BEAC07AF252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0E4F37-C229-480F-9EA3-E455DA992608}"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5F8B0E1-E6F9-4772-8ED0-41ED9DD594A0}"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145E923-74DD-421D-B335-AE08468C07EE}"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F0EBEDE-1313-42C4-9CBB-54F753B9ED25}"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2B7178B-16F5-43EA-8765-7FAAC3AA00F0}"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9C07778-8285-4E5D-99F5-F8DA5B689160}"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8284C98-AE1C-47E1-845B-6B8B33BEDCC9}"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564274D-290C-466A-8382-050536495354}"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824AC38-8F06-4E22-98F1-2E6420D32406}"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28CF2A5-EC4F-4BEE-A2E6-C61DDA56267A}"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ECF9E841-9764-40D0-BE0D-3BE56458954E}" type="datetimeFigureOut">
              <a:rPr lang="fr-FR"/>
              <a:pPr>
                <a:defRPr/>
              </a:pPr>
              <a:t>10/02/2013</a:t>
            </a:fld>
            <a:endParaRPr lang="fr-CA" dirty="0"/>
          </a:p>
        </p:txBody>
      </p:sp>
      <p:sp>
        <p:nvSpPr>
          <p:cNvPr id="6" name="Нижний колонтитул 1"/>
          <p:cNvSpPr>
            <a:spLocks noGrp="1"/>
          </p:cNvSpPr>
          <p:nvPr>
            <p:ph type="ftr" sz="quarter" idx="11"/>
          </p:nvPr>
        </p:nvSpPr>
        <p:spPr/>
        <p:txBody>
          <a:bodyPr/>
          <a:lstStyle>
            <a:lvl1pPr>
              <a:defRPr/>
            </a:lvl1pPr>
          </a:lstStyle>
          <a:p>
            <a:pPr>
              <a:defRPr/>
            </a:pPr>
            <a:endParaRPr lang="fr-CA"/>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69EFBA2E-0596-4FD7-9612-62940AB7F8B8}" type="slidenum">
              <a:rPr lang="fr-CA"/>
              <a:pPr>
                <a:defRPr/>
              </a:pPr>
              <a:t>‹#›</a:t>
            </a:fld>
            <a:endParaRPr lang="fr-CA"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4874201-0C88-457D-92BB-2017330E1579}" type="datetimeFigureOut">
              <a:rPr lang="fr-FR"/>
              <a:pPr>
                <a:defRPr/>
              </a:pPr>
              <a:t>10/02/2013</a:t>
            </a:fld>
            <a:endParaRPr lang="fr-CA"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fr-CA"/>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F8992A3F-112F-4452-81F7-B4B6049DF788}" type="slidenum">
              <a:rPr lang="fr-CA"/>
              <a:pPr>
                <a:defRPr/>
              </a:pPr>
              <a:t>‹#›</a:t>
            </a:fld>
            <a:endParaRPr lang="fr-CA"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77E99FFC-6F09-4278-BD13-DD65E1DB58A7}" type="datetimeFigureOut">
              <a:rPr lang="fr-FR"/>
              <a:pPr>
                <a:defRPr/>
              </a:pPr>
              <a:t>10/02/2013</a:t>
            </a:fld>
            <a:endParaRPr lang="fr-CA" dirty="0"/>
          </a:p>
        </p:txBody>
      </p:sp>
      <p:sp>
        <p:nvSpPr>
          <p:cNvPr id="7" name="Нижний колонтитул 10"/>
          <p:cNvSpPr>
            <a:spLocks noGrp="1"/>
          </p:cNvSpPr>
          <p:nvPr>
            <p:ph type="ftr" sz="quarter" idx="11"/>
          </p:nvPr>
        </p:nvSpPr>
        <p:spPr/>
        <p:txBody>
          <a:bodyPr/>
          <a:lstStyle>
            <a:lvl1pPr>
              <a:defRPr/>
            </a:lvl1pPr>
          </a:lstStyle>
          <a:p>
            <a:pPr>
              <a:defRPr/>
            </a:pPr>
            <a:endParaRPr lang="fr-CA"/>
          </a:p>
        </p:txBody>
      </p:sp>
      <p:sp>
        <p:nvSpPr>
          <p:cNvPr id="9" name="Номер слайда 15"/>
          <p:cNvSpPr>
            <a:spLocks noGrp="1"/>
          </p:cNvSpPr>
          <p:nvPr>
            <p:ph type="sldNum" sz="quarter" idx="12"/>
          </p:nvPr>
        </p:nvSpPr>
        <p:spPr/>
        <p:txBody>
          <a:bodyPr/>
          <a:lstStyle>
            <a:lvl1pPr>
              <a:defRPr/>
            </a:lvl1pPr>
          </a:lstStyle>
          <a:p>
            <a:pPr>
              <a:defRPr/>
            </a:pPr>
            <a:fld id="{BC6AEEE4-DDD1-4E8A-B49D-C973740E7835}" type="slidenum">
              <a:rPr lang="fr-CA"/>
              <a:pPr>
                <a:defRPr/>
              </a:pPr>
              <a:t>‹#›</a:t>
            </a:fld>
            <a:endParaRPr lang="fr-CA" dirty="0"/>
          </a:p>
        </p:txBody>
      </p:sp>
    </p:spTree>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0"/>
          <p:cNvSpPr>
            <a:spLocks noGrp="1"/>
          </p:cNvSpPr>
          <p:nvPr>
            <p:ph type="dt" sz="half" idx="10"/>
          </p:nvPr>
        </p:nvSpPr>
        <p:spPr/>
        <p:txBody>
          <a:bodyPr/>
          <a:lstStyle>
            <a:lvl1pPr>
              <a:defRPr/>
            </a:lvl1pPr>
          </a:lstStyle>
          <a:p>
            <a:pPr>
              <a:defRPr/>
            </a:pPr>
            <a:fld id="{6A6046F8-D675-428F-BFC5-E0473D192F21}" type="datetimeFigureOut">
              <a:rPr lang="fr-FR"/>
              <a:pPr>
                <a:defRPr/>
              </a:pPr>
              <a:t>10/02/2013</a:t>
            </a:fld>
            <a:endParaRPr lang="fr-CA" dirty="0"/>
          </a:p>
        </p:txBody>
      </p:sp>
      <p:sp>
        <p:nvSpPr>
          <p:cNvPr id="6" name="Нижний колонтитул 9"/>
          <p:cNvSpPr>
            <a:spLocks noGrp="1"/>
          </p:cNvSpPr>
          <p:nvPr>
            <p:ph type="ftr" sz="quarter" idx="11"/>
          </p:nvPr>
        </p:nvSpPr>
        <p:spPr/>
        <p:txBody>
          <a:bodyPr/>
          <a:lstStyle>
            <a:lvl1pPr>
              <a:defRPr/>
            </a:lvl1pPr>
          </a:lstStyle>
          <a:p>
            <a:pPr>
              <a:defRPr/>
            </a:pPr>
            <a:endParaRPr lang="fr-CA"/>
          </a:p>
        </p:txBody>
      </p:sp>
      <p:sp>
        <p:nvSpPr>
          <p:cNvPr id="7" name="Номер слайда 30"/>
          <p:cNvSpPr>
            <a:spLocks noGrp="1"/>
          </p:cNvSpPr>
          <p:nvPr>
            <p:ph type="sldNum" sz="quarter" idx="12"/>
          </p:nvPr>
        </p:nvSpPr>
        <p:spPr/>
        <p:txBody>
          <a:bodyPr/>
          <a:lstStyle>
            <a:lvl1pPr>
              <a:defRPr/>
            </a:lvl1pPr>
          </a:lstStyle>
          <a:p>
            <a:pPr>
              <a:defRPr/>
            </a:pPr>
            <a:fld id="{43D0F97E-373A-4590-9B68-94D6281C658E}" type="slidenum">
              <a:rPr lang="fr-CA"/>
              <a:pPr>
                <a:defRPr/>
              </a:pPr>
              <a:t>‹#›</a:t>
            </a:fld>
            <a:endParaRPr lang="fr-CA"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B2AB079F-82B7-4524-BF38-49A7D45D9B24}" type="datetimeFigureOut">
              <a:rPr lang="fr-FR"/>
              <a:pPr>
                <a:defRPr/>
              </a:pPr>
              <a:t>10/02/2013</a:t>
            </a:fld>
            <a:endParaRPr lang="fr-CA" dirty="0"/>
          </a:p>
        </p:txBody>
      </p:sp>
      <p:sp>
        <p:nvSpPr>
          <p:cNvPr id="9" name="Нижний колонтитул 5"/>
          <p:cNvSpPr>
            <a:spLocks noGrp="1"/>
          </p:cNvSpPr>
          <p:nvPr>
            <p:ph type="ftr" sz="quarter" idx="11"/>
          </p:nvPr>
        </p:nvSpPr>
        <p:spPr/>
        <p:txBody>
          <a:bodyPr/>
          <a:lstStyle>
            <a:lvl1pPr>
              <a:defRPr/>
            </a:lvl1pPr>
          </a:lstStyle>
          <a:p>
            <a:pPr>
              <a:defRPr/>
            </a:pPr>
            <a:endParaRPr lang="fr-CA"/>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372CC5C5-E177-411B-99A2-5CE2D890E23C}" type="slidenum">
              <a:rPr lang="fr-CA"/>
              <a:pPr>
                <a:defRPr/>
              </a:pPr>
              <a:t>‹#›</a:t>
            </a:fld>
            <a:endParaRPr lang="fr-CA"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1"/>
          <p:cNvSpPr>
            <a:spLocks noGrp="1"/>
          </p:cNvSpPr>
          <p:nvPr>
            <p:ph type="dt" sz="half" idx="10"/>
          </p:nvPr>
        </p:nvSpPr>
        <p:spPr/>
        <p:txBody>
          <a:bodyPr/>
          <a:lstStyle>
            <a:lvl1pPr>
              <a:defRPr/>
            </a:lvl1pPr>
          </a:lstStyle>
          <a:p>
            <a:pPr>
              <a:defRPr/>
            </a:pPr>
            <a:fld id="{42FB00AB-D275-4A99-B6A6-522BD43B4F4F}" type="datetimeFigureOut">
              <a:rPr lang="fr-FR"/>
              <a:pPr>
                <a:defRPr/>
              </a:pPr>
              <a:t>10/02/2013</a:t>
            </a:fld>
            <a:endParaRPr lang="fr-CA" dirty="0"/>
          </a:p>
        </p:txBody>
      </p:sp>
      <p:sp>
        <p:nvSpPr>
          <p:cNvPr id="4" name="Нижний колонтитул 20"/>
          <p:cNvSpPr>
            <a:spLocks noGrp="1"/>
          </p:cNvSpPr>
          <p:nvPr>
            <p:ph type="ftr" sz="quarter" idx="11"/>
          </p:nvPr>
        </p:nvSpPr>
        <p:spPr/>
        <p:txBody>
          <a:bodyPr/>
          <a:lstStyle>
            <a:lvl1pPr>
              <a:defRPr/>
            </a:lvl1pPr>
          </a:lstStyle>
          <a:p>
            <a:pPr>
              <a:defRPr/>
            </a:pPr>
            <a:endParaRPr lang="fr-CA"/>
          </a:p>
        </p:txBody>
      </p:sp>
      <p:sp>
        <p:nvSpPr>
          <p:cNvPr id="5" name="Номер слайда 5"/>
          <p:cNvSpPr>
            <a:spLocks noGrp="1"/>
          </p:cNvSpPr>
          <p:nvPr>
            <p:ph type="sldNum" sz="quarter" idx="12"/>
          </p:nvPr>
        </p:nvSpPr>
        <p:spPr/>
        <p:txBody>
          <a:bodyPr/>
          <a:lstStyle>
            <a:lvl1pPr>
              <a:defRPr/>
            </a:lvl1pPr>
          </a:lstStyle>
          <a:p>
            <a:pPr>
              <a:defRPr/>
            </a:pPr>
            <a:fld id="{F13ED813-0477-4722-8C5B-93CC8DCC730C}" type="slidenum">
              <a:rPr lang="fr-CA"/>
              <a:pPr>
                <a:defRPr/>
              </a:pPr>
              <a:t>‹#›</a:t>
            </a:fld>
            <a:endParaRPr lang="fr-CA"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3D2288F6-6AFF-40E5-BFA8-A0FC0430ACF0}" type="datetimeFigureOut">
              <a:rPr lang="fr-FR"/>
              <a:pPr>
                <a:defRPr/>
              </a:pPr>
              <a:t>10/02/2013</a:t>
            </a:fld>
            <a:endParaRPr lang="fr-CA" dirty="0"/>
          </a:p>
        </p:txBody>
      </p:sp>
      <p:sp>
        <p:nvSpPr>
          <p:cNvPr id="3" name="Нижний колонтитул 23"/>
          <p:cNvSpPr>
            <a:spLocks noGrp="1"/>
          </p:cNvSpPr>
          <p:nvPr>
            <p:ph type="ftr" sz="quarter" idx="11"/>
          </p:nvPr>
        </p:nvSpPr>
        <p:spPr/>
        <p:txBody>
          <a:bodyPr/>
          <a:lstStyle>
            <a:lvl1pPr>
              <a:defRPr/>
            </a:lvl1pPr>
          </a:lstStyle>
          <a:p>
            <a:pPr>
              <a:defRPr/>
            </a:pPr>
            <a:endParaRPr lang="fr-CA"/>
          </a:p>
        </p:txBody>
      </p:sp>
      <p:sp>
        <p:nvSpPr>
          <p:cNvPr id="4" name="Номер слайда 6"/>
          <p:cNvSpPr>
            <a:spLocks noGrp="1"/>
          </p:cNvSpPr>
          <p:nvPr>
            <p:ph type="sldNum" sz="quarter" idx="12"/>
          </p:nvPr>
        </p:nvSpPr>
        <p:spPr/>
        <p:txBody>
          <a:bodyPr/>
          <a:lstStyle>
            <a:lvl1pPr>
              <a:defRPr/>
            </a:lvl1pPr>
          </a:lstStyle>
          <a:p>
            <a:pPr>
              <a:defRPr/>
            </a:pPr>
            <a:fld id="{49D61DDD-F303-476E-ACE5-7F8EB902FEEF}" type="slidenum">
              <a:rPr lang="fr-CA"/>
              <a:pPr>
                <a:defRPr/>
              </a:pPr>
              <a:t>‹#›</a:t>
            </a:fld>
            <a:endParaRPr lang="fr-CA"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AD67B3FE-F9E7-4351-83E7-A54272C07B94}" type="datetimeFigureOut">
              <a:rPr lang="fr-FR"/>
              <a:pPr>
                <a:defRPr/>
              </a:pPr>
              <a:t>10/02/2013</a:t>
            </a:fld>
            <a:endParaRPr lang="fr-CA" dirty="0"/>
          </a:p>
        </p:txBody>
      </p:sp>
      <p:sp>
        <p:nvSpPr>
          <p:cNvPr id="7" name="Нижний колонтитул 28"/>
          <p:cNvSpPr>
            <a:spLocks noGrp="1"/>
          </p:cNvSpPr>
          <p:nvPr>
            <p:ph type="ftr" sz="quarter" idx="11"/>
          </p:nvPr>
        </p:nvSpPr>
        <p:spPr/>
        <p:txBody>
          <a:bodyPr/>
          <a:lstStyle>
            <a:lvl1pPr>
              <a:defRPr/>
            </a:lvl1pPr>
          </a:lstStyle>
          <a:p>
            <a:pPr>
              <a:defRPr/>
            </a:pPr>
            <a:endParaRPr lang="fr-CA"/>
          </a:p>
        </p:txBody>
      </p:sp>
      <p:sp>
        <p:nvSpPr>
          <p:cNvPr id="8" name="Номер слайда 6"/>
          <p:cNvSpPr>
            <a:spLocks noGrp="1"/>
          </p:cNvSpPr>
          <p:nvPr>
            <p:ph type="sldNum" sz="quarter" idx="12"/>
          </p:nvPr>
        </p:nvSpPr>
        <p:spPr/>
        <p:txBody>
          <a:bodyPr/>
          <a:lstStyle>
            <a:lvl1pPr>
              <a:defRPr/>
            </a:lvl1pPr>
          </a:lstStyle>
          <a:p>
            <a:pPr>
              <a:defRPr/>
            </a:pPr>
            <a:fld id="{D4618A14-5377-4DD5-9F31-5879B607EE13}" type="slidenum">
              <a:rPr lang="fr-CA"/>
              <a:pPr>
                <a:defRPr/>
              </a:pPr>
              <a:t>‹#›</a:t>
            </a:fld>
            <a:endParaRPr lang="fr-CA"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8F51042A-7541-42A1-AC59-68B8FAAEE4F7}" type="datetimeFigureOut">
              <a:rPr lang="fr-FR"/>
              <a:pPr>
                <a:defRPr/>
              </a:pPr>
              <a:t>10/02/2013</a:t>
            </a:fld>
            <a:endParaRPr lang="fr-CA" dirty="0"/>
          </a:p>
        </p:txBody>
      </p:sp>
      <p:sp>
        <p:nvSpPr>
          <p:cNvPr id="6" name="Нижний колонтитул 4"/>
          <p:cNvSpPr>
            <a:spLocks noGrp="1"/>
          </p:cNvSpPr>
          <p:nvPr>
            <p:ph type="ftr" sz="quarter" idx="11"/>
          </p:nvPr>
        </p:nvSpPr>
        <p:spPr/>
        <p:txBody>
          <a:bodyPr/>
          <a:lstStyle>
            <a:lvl1pPr>
              <a:defRPr/>
            </a:lvl1pPr>
          </a:lstStyle>
          <a:p>
            <a:pPr>
              <a:defRPr/>
            </a:pPr>
            <a:endParaRPr lang="fr-CA"/>
          </a:p>
        </p:txBody>
      </p:sp>
      <p:sp>
        <p:nvSpPr>
          <p:cNvPr id="7" name="Номер слайда 30"/>
          <p:cNvSpPr>
            <a:spLocks noGrp="1"/>
          </p:cNvSpPr>
          <p:nvPr>
            <p:ph type="sldNum" sz="quarter" idx="12"/>
          </p:nvPr>
        </p:nvSpPr>
        <p:spPr/>
        <p:txBody>
          <a:bodyPr/>
          <a:lstStyle>
            <a:lvl1pPr>
              <a:defRPr/>
            </a:lvl1pPr>
          </a:lstStyle>
          <a:p>
            <a:pPr>
              <a:defRPr/>
            </a:pPr>
            <a:fld id="{6A411F8E-29BB-482F-ABB2-D9DA7B472620}" type="slidenum">
              <a:rPr lang="fr-CA"/>
              <a:pPr>
                <a:defRPr/>
              </a:pPr>
              <a:t>‹#›</a:t>
            </a:fld>
            <a:endParaRPr lang="fr-CA"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D257478-75BF-451B-A6A3-429C53E84B11}"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07F7109E-CBB6-4BC0-BB40-AA050FC431C8}" type="slidenum">
              <a:rPr lang="fr-CA"/>
              <a:pPr>
                <a:defRPr/>
              </a:pPr>
              <a:t>‹#›</a:t>
            </a:fld>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CB9249A-0096-411E-AC66-4487F3569BF8}" type="datetimeFigureOut">
              <a:rPr lang="fr-FR"/>
              <a:pPr>
                <a:defRPr/>
              </a:pPr>
              <a:t>10/02/2013</a:t>
            </a:fld>
            <a:endParaRPr lang="fr-CA" dirty="0"/>
          </a:p>
        </p:txBody>
      </p:sp>
      <p:sp>
        <p:nvSpPr>
          <p:cNvPr id="5" name="Нижний колонтитул 4"/>
          <p:cNvSpPr>
            <a:spLocks noGrp="1"/>
          </p:cNvSpPr>
          <p:nvPr>
            <p:ph type="ftr" sz="quarter" idx="11"/>
          </p:nvPr>
        </p:nvSpPr>
        <p:spPr/>
        <p:txBody>
          <a:bodyPr/>
          <a:lstStyle>
            <a:lvl1pPr>
              <a:defRPr/>
            </a:lvl1pPr>
          </a:lstStyle>
          <a:p>
            <a:pPr>
              <a:defRPr/>
            </a:pPr>
            <a:endParaRPr lang="fr-CA"/>
          </a:p>
        </p:txBody>
      </p:sp>
      <p:sp>
        <p:nvSpPr>
          <p:cNvPr id="6" name="Номер слайда 5"/>
          <p:cNvSpPr>
            <a:spLocks noGrp="1"/>
          </p:cNvSpPr>
          <p:nvPr>
            <p:ph type="sldNum" sz="quarter" idx="12"/>
          </p:nvPr>
        </p:nvSpPr>
        <p:spPr/>
        <p:txBody>
          <a:bodyPr/>
          <a:lstStyle>
            <a:lvl1pPr>
              <a:defRPr/>
            </a:lvl1pPr>
          </a:lstStyle>
          <a:p>
            <a:pPr>
              <a:defRPr/>
            </a:pPr>
            <a:fld id="{01EFAD1E-0CB0-4BDC-B19A-BDABB03A9D21}" type="slidenum">
              <a:rPr lang="fr-CA"/>
              <a:pPr>
                <a:defRPr/>
              </a:pPr>
              <a:t>‹#›</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7.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9.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9.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ags" Target="../tags/tag9.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9.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ags" Target="../tags/tag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ags" Target="../tags/tag1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9.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ags" Target="../tags/tag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4076" r:id="rId1"/>
    <p:sldLayoutId id="2147484077" r:id="rId2"/>
    <p:sldLayoutId id="2147484039" r:id="rId3"/>
    <p:sldLayoutId id="2147484040" r:id="rId4"/>
    <p:sldLayoutId id="2147484041" r:id="rId5"/>
    <p:sldLayoutId id="2147484042" r:id="rId6"/>
    <p:sldLayoutId id="2147484043" r:id="rId7"/>
    <p:sldLayoutId id="2147484044" r:id="rId8"/>
    <p:sldLayoutId id="2147484078" r:id="rId9"/>
    <p:sldLayoutId id="2147484079" r:id="rId10"/>
    <p:sldLayoutId id="2147484080" r:id="rId11"/>
    <p:sldLayoutId id="2147484081"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4045"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307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10FEE68D-6B5D-4928-879B-DDFEAEC915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dirty="0">
              <a:latin typeface="+mn-lt"/>
              <a:cs typeface="+mn-cs"/>
            </a:endParaRPr>
          </a:p>
        </p:txBody>
      </p:sp>
      <p:sp>
        <p:nvSpPr>
          <p:cNvPr id="40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41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96844758-B4C9-4FCC-85BD-45E879634E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512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6F47B69A-E007-427D-A1FD-F79C4CCF9FC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dirty="0">
              <a:latin typeface="+mn-lt"/>
              <a:cs typeface="+mn-cs"/>
            </a:endParaRPr>
          </a:p>
        </p:txBody>
      </p:sp>
      <p:sp>
        <p:nvSpPr>
          <p:cNvPr id="614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614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F9C5886A-D07B-480C-B8CA-180668F779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717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30AB4BED-5139-44B1-B3F5-14EB871D41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dirty="0">
              <a:latin typeface="+mn-lt"/>
              <a:cs typeface="+mn-cs"/>
            </a:endParaRPr>
          </a:p>
        </p:txBody>
      </p:sp>
      <p:sp>
        <p:nvSpPr>
          <p:cNvPr id="819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819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72F1AC16-590F-4553-8F37-90059481FE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7"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221"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FD9053A-5C07-49EE-97AD-F1377DC0BD29}" type="datetimeFigureOut">
              <a:rPr lang="en-US"/>
              <a:pPr>
                <a:defRPr/>
              </a:pPr>
              <a:t>2/10/2013</a:t>
            </a:fld>
            <a:endParaRPr lang="en-US"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7193A09-70D9-4414-962C-8D88C391F88C}" type="slidenum">
              <a:rPr lang="en-US"/>
              <a:pPr>
                <a:defRPr/>
              </a:pPr>
              <a:t>‹#›</a:t>
            </a:fld>
            <a:endParaRPr lang="en-US"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8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1.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1.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1.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8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85.xml"/><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81.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81.xml"/><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81.xml"/><Relationship Id="rId5" Type="http://schemas.openxmlformats.org/officeDocument/2006/relationships/image" Target="../media/image76.jpeg"/><Relationship Id="rId4" Type="http://schemas.openxmlformats.org/officeDocument/2006/relationships/image" Target="../media/image75.jpeg"/></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81.xml"/><Relationship Id="rId5" Type="http://schemas.openxmlformats.org/officeDocument/2006/relationships/image" Target="../media/image80.jpeg"/><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1.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8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8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2.xml.rels><?xml version="1.0" encoding="UTF-8" standalone="yes"?>
<Relationships xmlns="http://schemas.openxmlformats.org/package/2006/relationships"><Relationship Id="rId8" Type="http://schemas.openxmlformats.org/officeDocument/2006/relationships/hyperlink" Target="http://www.antic-art.ru/data/greece_archaic/41_piksida/index.php" TargetMode="External"/><Relationship Id="rId3" Type="http://schemas.openxmlformats.org/officeDocument/2006/relationships/hyperlink" Target="http://ancientrome.ru/dictio/article.htm?a=239303422" TargetMode="External"/><Relationship Id="rId7" Type="http://schemas.openxmlformats.org/officeDocument/2006/relationships/hyperlink" Target="http://dic.academic.ru/contents.nsf/bse/" TargetMode="External"/><Relationship Id="rId12" Type="http://schemas.openxmlformats.org/officeDocument/2006/relationships/hyperlink" Target="http://www.namuseum.gr/collections/sculpture/classical/classic04-gr.html" TargetMode="External"/><Relationship Id="rId2" Type="http://schemas.openxmlformats.org/officeDocument/2006/relationships/hyperlink" Target="http://informvest.ru/156-grecheskaya-monumentalnaya-zhivopis.html" TargetMode="External"/><Relationship Id="rId1" Type="http://schemas.openxmlformats.org/officeDocument/2006/relationships/slideLayout" Target="../slideLayouts/slideLayout81.xml"/><Relationship Id="rId6" Type="http://schemas.openxmlformats.org/officeDocument/2006/relationships/hyperlink" Target="http://www.metmuseum.org/Collections/search-the-collections/130001019" TargetMode="External"/><Relationship Id="rId11" Type="http://schemas.openxmlformats.org/officeDocument/2006/relationships/hyperlink" Target="http://www.sno.pro1.ru/projects/gallery/index.php/" TargetMode="External"/><Relationship Id="rId5" Type="http://schemas.openxmlformats.org/officeDocument/2006/relationships/hyperlink" Target="http://kopilca.ru/keramika-svoimi-rukami/" TargetMode="External"/><Relationship Id="rId10" Type="http://schemas.openxmlformats.org/officeDocument/2006/relationships/hyperlink" Target="http://centant.spbu.ru/centrum/publik/nikituk/byt/index.htm" TargetMode="External"/><Relationship Id="rId4" Type="http://schemas.openxmlformats.org/officeDocument/2006/relationships/hyperlink" Target="http://sculpture.artyx.ru/books/item/f00/s00/z0000012/st001.shtml" TargetMode="External"/><Relationship Id="rId9" Type="http://schemas.openxmlformats.org/officeDocument/2006/relationships/hyperlink" Target="http://www.antic-art.ru/data/greece_classic/66_red_pelica/index.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81.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Амфора. Аполлон и музы. Оборот: воины"/>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28" name="Picture 8" descr="Лекана"/>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0" y="1"/>
            <a:ext cx="9358346" cy="1071546"/>
          </a:xfrm>
        </p:spPr>
        <p:txBody>
          <a:bodyPr>
            <a:noAutofit/>
          </a:bodyPr>
          <a:lstStyle/>
          <a:p>
            <a:pPr algn="ctr" eaLnBrk="1" fontAlgn="auto" hangingPunct="1">
              <a:spcAft>
                <a:spcPts val="0"/>
              </a:spcAft>
              <a:defRPr/>
            </a:pPr>
            <a:r>
              <a:rPr lang="ru-RU" sz="5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Древнегреческая вазопись</a:t>
            </a:r>
            <a:endParaRPr lang="ru-RU" sz="54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8" name="TextBox 6"/>
          <p:cNvSpPr txBox="1"/>
          <p:nvPr/>
        </p:nvSpPr>
        <p:spPr>
          <a:xfrm>
            <a:off x="6357950" y="5643578"/>
            <a:ext cx="2786050"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ru-RU" sz="1200" dirty="0" smtClean="0">
                <a:ln w="18415" cmpd="sng">
                  <a:solidFill>
                    <a:srgbClr val="FFFFFF"/>
                  </a:solidFill>
                  <a:prstDash val="solid"/>
                </a:ln>
                <a:solidFill>
                  <a:srgbClr val="FFFFFF"/>
                </a:solidFill>
              </a:rPr>
              <a:t>Преподаватель</a:t>
            </a:r>
          </a:p>
          <a:p>
            <a:pPr algn="ctr">
              <a:defRPr/>
            </a:pPr>
            <a:r>
              <a:rPr lang="ru-RU" sz="1200" dirty="0" smtClean="0">
                <a:ln w="18415" cmpd="sng">
                  <a:solidFill>
                    <a:srgbClr val="FFFFFF"/>
                  </a:solidFill>
                  <a:prstDash val="solid"/>
                </a:ln>
                <a:solidFill>
                  <a:srgbClr val="FFFFFF"/>
                </a:solidFill>
              </a:rPr>
              <a:t> истории, обществознания, МХК</a:t>
            </a:r>
            <a:endParaRPr lang="ru-RU" sz="1200" dirty="0">
              <a:ln w="18415" cmpd="sng">
                <a:solidFill>
                  <a:srgbClr val="FFFFFF"/>
                </a:solidFill>
                <a:prstDash val="solid"/>
              </a:ln>
              <a:solidFill>
                <a:srgbClr val="FFFFFF"/>
              </a:solidFill>
            </a:endParaRPr>
          </a:p>
          <a:p>
            <a:pPr algn="ctr">
              <a:defRPr/>
            </a:pPr>
            <a:r>
              <a:rPr lang="ru-RU" sz="1200" dirty="0">
                <a:ln w="18415" cmpd="sng">
                  <a:solidFill>
                    <a:srgbClr val="FFFFFF"/>
                  </a:solidFill>
                  <a:prstDash val="solid"/>
                </a:ln>
                <a:solidFill>
                  <a:srgbClr val="FFFFFF"/>
                </a:solidFill>
              </a:rPr>
              <a:t>МБОУ «СОШ № 48» </a:t>
            </a:r>
            <a:endParaRPr lang="ru-RU" sz="1200" dirty="0" smtClean="0">
              <a:ln w="18415" cmpd="sng">
                <a:solidFill>
                  <a:srgbClr val="FFFFFF"/>
                </a:solidFill>
                <a:prstDash val="solid"/>
              </a:ln>
              <a:solidFill>
                <a:srgbClr val="FFFFFF"/>
              </a:solidFill>
            </a:endParaRPr>
          </a:p>
          <a:p>
            <a:pPr algn="ctr">
              <a:defRPr/>
            </a:pPr>
            <a:r>
              <a:rPr lang="ru-RU" sz="1200" dirty="0" smtClean="0">
                <a:ln w="18415" cmpd="sng">
                  <a:solidFill>
                    <a:srgbClr val="FFFFFF"/>
                  </a:solidFill>
                  <a:prstDash val="solid"/>
                </a:ln>
                <a:solidFill>
                  <a:srgbClr val="FFFFFF"/>
                </a:solidFill>
              </a:rPr>
              <a:t>г</a:t>
            </a:r>
            <a:r>
              <a:rPr lang="ru-RU" sz="1200" dirty="0">
                <a:ln w="18415" cmpd="sng">
                  <a:solidFill>
                    <a:srgbClr val="FFFFFF"/>
                  </a:solidFill>
                  <a:prstDash val="solid"/>
                </a:ln>
                <a:solidFill>
                  <a:srgbClr val="FFFFFF"/>
                </a:solidFill>
              </a:rPr>
              <a:t>. Владивостока </a:t>
            </a:r>
          </a:p>
          <a:p>
            <a:pPr algn="ctr">
              <a:defRPr/>
            </a:pPr>
            <a:r>
              <a:rPr lang="ru-RU" sz="1200" dirty="0">
                <a:ln w="18415" cmpd="sng">
                  <a:solidFill>
                    <a:srgbClr val="FFFFFF"/>
                  </a:solidFill>
                  <a:prstDash val="solid"/>
                </a:ln>
                <a:solidFill>
                  <a:srgbClr val="FFFFFF"/>
                </a:solidFill>
              </a:rPr>
              <a:t>Шабалина Светлана </a:t>
            </a:r>
            <a:r>
              <a:rPr lang="ru-RU" sz="1200" dirty="0" smtClean="0">
                <a:ln w="18415" cmpd="sng">
                  <a:solidFill>
                    <a:srgbClr val="FFFFFF"/>
                  </a:solidFill>
                  <a:prstDash val="solid"/>
                </a:ln>
                <a:solidFill>
                  <a:srgbClr val="FFFFFF"/>
                </a:solidFill>
              </a:rPr>
              <a:t>Николаевна</a:t>
            </a:r>
            <a:endParaRPr lang="ru-RU" sz="1200" dirty="0">
              <a:ln w="18415" cmpd="sng">
                <a:solidFill>
                  <a:srgbClr val="FFFFFF"/>
                </a:solidFill>
                <a:prstDash val="solid"/>
              </a:ln>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checkerboard(across)">
                                      <p:cBhvr>
                                        <p:cTn id="7"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Инструменты"/>
          <p:cNvPicPr>
            <a:picLocks noChangeAspect="1" noChangeArrowheads="1"/>
          </p:cNvPicPr>
          <p:nvPr/>
        </p:nvPicPr>
        <p:blipFill>
          <a:blip r:embed="rId2"/>
          <a:srcRect/>
          <a:stretch>
            <a:fillRect/>
          </a:stretch>
        </p:blipFill>
        <p:spPr bwMode="auto">
          <a:xfrm>
            <a:off x="428596" y="1571612"/>
            <a:ext cx="2686050" cy="1704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713" name="TextBox 9"/>
          <p:cNvSpPr txBox="1">
            <a:spLocks noChangeArrowheads="1"/>
          </p:cNvSpPr>
          <p:nvPr/>
        </p:nvSpPr>
        <p:spPr bwMode="auto">
          <a:xfrm>
            <a:off x="428625" y="2928938"/>
            <a:ext cx="1571625" cy="338137"/>
          </a:xfrm>
          <a:prstGeom prst="rect">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a:spAutoFit/>
          </a:bodyPr>
          <a:lstStyle/>
          <a:p>
            <a:r>
              <a:rPr lang="ru-RU" sz="1600" b="1" dirty="0">
                <a:latin typeface="Times New Roman" pitchFamily="18" charset="0"/>
                <a:cs typeface="Times New Roman" pitchFamily="18" charset="0"/>
              </a:rPr>
              <a:t>Инструменты</a:t>
            </a:r>
          </a:p>
        </p:txBody>
      </p:sp>
      <p:pic>
        <p:nvPicPr>
          <p:cNvPr id="112644" name="Picture 4" descr="Последовательность лепки сосуда из жгутиков."/>
          <p:cNvPicPr>
            <a:picLocks noChangeAspect="1" noChangeArrowheads="1"/>
          </p:cNvPicPr>
          <p:nvPr/>
        </p:nvPicPr>
        <p:blipFill>
          <a:blip r:embed="rId3"/>
          <a:srcRect/>
          <a:stretch>
            <a:fillRect/>
          </a:stretch>
        </p:blipFill>
        <p:spPr bwMode="auto">
          <a:xfrm>
            <a:off x="428596" y="1571612"/>
            <a:ext cx="2767797"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email"/>
          <a:srcRect/>
          <a:stretch>
            <a:fillRect/>
          </a:stretch>
        </p:blipFill>
        <p:spPr bwMode="auto">
          <a:xfrm>
            <a:off x="5572125" y="5715000"/>
            <a:ext cx="3141663" cy="858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50" name="Picture 10" descr="Гончарные круги"/>
          <p:cNvPicPr>
            <a:picLocks noChangeAspect="1" noChangeArrowheads="1"/>
          </p:cNvPicPr>
          <p:nvPr/>
        </p:nvPicPr>
        <p:blipFill>
          <a:blip r:embed="rId5"/>
          <a:srcRect/>
          <a:stretch>
            <a:fillRect/>
          </a:stretch>
        </p:blipFill>
        <p:spPr bwMode="auto">
          <a:xfrm>
            <a:off x="642910" y="3857628"/>
            <a:ext cx="4019550"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0" y="457200"/>
            <a:ext cx="9144000" cy="838200"/>
          </a:xfrm>
        </p:spPr>
        <p:txBody>
          <a:bodyPr/>
          <a:lstStyle/>
          <a:p>
            <a:pPr eaLnBrk="1" fontAlgn="auto" hangingPunct="1">
              <a:spcAft>
                <a:spcPts val="0"/>
              </a:spcAft>
              <a:defRPr/>
            </a:pPr>
            <a:r>
              <a:rPr lang="ru-RU" dirty="0" smtClean="0"/>
              <a:t>Три способа изготовления сосудов</a:t>
            </a:r>
            <a:endParaRPr lang="ru-RU" dirty="0"/>
          </a:p>
        </p:txBody>
      </p:sp>
      <p:sp>
        <p:nvSpPr>
          <p:cNvPr id="3" name="Содержимое 2"/>
          <p:cNvSpPr>
            <a:spLocks noGrp="1"/>
          </p:cNvSpPr>
          <p:nvPr>
            <p:ph idx="1"/>
          </p:nvPr>
        </p:nvSpPr>
        <p:spPr>
          <a:xfrm>
            <a:off x="3429000" y="1357313"/>
            <a:ext cx="5500688" cy="5715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eaLnBrk="1" fontAlgn="auto" hangingPunct="1">
              <a:spcAft>
                <a:spcPts val="0"/>
              </a:spcAft>
              <a:buFont typeface="Wingdings 2"/>
              <a:buNone/>
              <a:defRPr/>
            </a:pPr>
            <a:r>
              <a:rPr lang="ru-RU" sz="2800" dirty="0" smtClean="0"/>
              <a:t>Лепка в ручную</a:t>
            </a:r>
          </a:p>
        </p:txBody>
      </p:sp>
      <p:pic>
        <p:nvPicPr>
          <p:cNvPr id="112648" name="Picture 8" descr="Последовательность формовки сосуда на гончарном круге"/>
          <p:cNvPicPr>
            <a:picLocks noChangeAspect="1" noChangeArrowheads="1"/>
          </p:cNvPicPr>
          <p:nvPr/>
        </p:nvPicPr>
        <p:blipFill>
          <a:blip r:embed="rId6"/>
          <a:srcRect l="-1786" b="11397"/>
          <a:stretch>
            <a:fillRect/>
          </a:stretch>
        </p:blipFill>
        <p:spPr bwMode="auto">
          <a:xfrm>
            <a:off x="785786" y="3857628"/>
            <a:ext cx="4071966" cy="2776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a:spLocks noChangeArrowheads="1"/>
          </p:cNvSpPr>
          <p:nvPr/>
        </p:nvSpPr>
        <p:spPr bwMode="auto">
          <a:xfrm>
            <a:off x="455141" y="1643050"/>
            <a:ext cx="1714500" cy="338138"/>
          </a:xfrm>
          <a:prstGeom prst="rect">
            <a:avLst/>
          </a:prstGeom>
          <a:noFill/>
          <a:ln w="9525">
            <a:noFill/>
            <a:miter lim="800000"/>
            <a:headEnd/>
            <a:tailEnd/>
          </a:ln>
        </p:spPr>
        <p:txBody>
          <a:bodyPr>
            <a:spAutoFit/>
          </a:bodyPr>
          <a:lstStyle/>
          <a:p>
            <a:r>
              <a:rPr lang="ru-RU" sz="1600" b="1" dirty="0">
                <a:latin typeface="Times New Roman" pitchFamily="18" charset="0"/>
                <a:cs typeface="Times New Roman" pitchFamily="18" charset="0"/>
              </a:rPr>
              <a:t>Лепка из жгутов</a:t>
            </a:r>
          </a:p>
        </p:txBody>
      </p:sp>
      <p:pic>
        <p:nvPicPr>
          <p:cNvPr id="112657" name="Picture 17"/>
          <p:cNvPicPr>
            <a:picLocks noChangeAspect="1" noChangeArrowheads="1"/>
          </p:cNvPicPr>
          <p:nvPr/>
        </p:nvPicPr>
        <p:blipFill>
          <a:blip r:embed="rId7" cstate="email"/>
          <a:srcRect/>
          <a:stretch>
            <a:fillRect/>
          </a:stretch>
        </p:blipFill>
        <p:spPr bwMode="auto">
          <a:xfrm>
            <a:off x="5572132" y="3643314"/>
            <a:ext cx="3143272" cy="3081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Содержимое 2"/>
          <p:cNvSpPr txBox="1">
            <a:spLocks/>
          </p:cNvSpPr>
          <p:nvPr/>
        </p:nvSpPr>
        <p:spPr>
          <a:xfrm>
            <a:off x="3429000" y="2000250"/>
            <a:ext cx="5500688" cy="571500"/>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514350" indent="-514350" fontAlgn="auto">
              <a:spcBef>
                <a:spcPct val="20000"/>
              </a:spcBef>
              <a:spcAft>
                <a:spcPts val="0"/>
              </a:spcAft>
              <a:buClr>
                <a:schemeClr val="accent1"/>
              </a:buClr>
              <a:buSzPct val="70000"/>
              <a:buFont typeface="Wingdings 2"/>
              <a:buNone/>
              <a:defRPr/>
            </a:pPr>
            <a:r>
              <a:rPr lang="ru-RU" sz="2800" dirty="0"/>
              <a:t>Гончарный  круг</a:t>
            </a:r>
          </a:p>
        </p:txBody>
      </p:sp>
      <p:sp>
        <p:nvSpPr>
          <p:cNvPr id="13" name="Содержимое 2"/>
          <p:cNvSpPr txBox="1">
            <a:spLocks/>
          </p:cNvSpPr>
          <p:nvPr/>
        </p:nvSpPr>
        <p:spPr>
          <a:xfrm>
            <a:off x="3429000" y="2643188"/>
            <a:ext cx="5500688" cy="57150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fontAlgn="auto">
              <a:spcBef>
                <a:spcPct val="20000"/>
              </a:spcBef>
              <a:spcAft>
                <a:spcPts val="0"/>
              </a:spcAft>
              <a:buClr>
                <a:schemeClr val="accent1"/>
              </a:buClr>
              <a:buSzPct val="70000"/>
              <a:buFont typeface="Wingdings 2"/>
              <a:buNone/>
              <a:defRPr/>
            </a:pPr>
            <a:r>
              <a:rPr lang="ru-RU" sz="2800" dirty="0"/>
              <a:t>Формовочный штамп(негативы)</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checkerboard(across)">
                                      <p:cBhvr>
                                        <p:cTn id="7" dur="500"/>
                                        <p:tgtEl>
                                          <p:spTgt spid="1126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2650"/>
                                        </p:tgtEl>
                                        <p:attrNameLst>
                                          <p:attrName>style.visibility</p:attrName>
                                        </p:attrNameLst>
                                      </p:cBhvr>
                                      <p:to>
                                        <p:strVal val="visible"/>
                                      </p:to>
                                    </p:set>
                                    <p:animEffect transition="in" filter="fade">
                                      <p:cBhvr>
                                        <p:cTn id="22" dur="1000"/>
                                        <p:tgtEl>
                                          <p:spTgt spid="112650"/>
                                        </p:tgtEl>
                                      </p:cBhvr>
                                    </p:animEffect>
                                    <p:anim calcmode="lin" valueType="num">
                                      <p:cBhvr>
                                        <p:cTn id="23" dur="1000" fill="hold"/>
                                        <p:tgtEl>
                                          <p:spTgt spid="112650"/>
                                        </p:tgtEl>
                                        <p:attrNameLst>
                                          <p:attrName>ppt_x</p:attrName>
                                        </p:attrNameLst>
                                      </p:cBhvr>
                                      <p:tavLst>
                                        <p:tav tm="0">
                                          <p:val>
                                            <p:strVal val="#ppt_x"/>
                                          </p:val>
                                        </p:tav>
                                        <p:tav tm="100000">
                                          <p:val>
                                            <p:strVal val="#ppt_x"/>
                                          </p:val>
                                        </p:tav>
                                      </p:tavLst>
                                    </p:anim>
                                    <p:anim calcmode="lin" valueType="num">
                                      <p:cBhvr>
                                        <p:cTn id="24" dur="1000" fill="hold"/>
                                        <p:tgtEl>
                                          <p:spTgt spid="1126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2648"/>
                                        </p:tgtEl>
                                        <p:attrNameLst>
                                          <p:attrName>style.visibility</p:attrName>
                                        </p:attrNameLst>
                                      </p:cBhvr>
                                      <p:to>
                                        <p:strVal val="visible"/>
                                      </p:to>
                                    </p:set>
                                    <p:animEffect transition="in" filter="fade">
                                      <p:cBhvr>
                                        <p:cTn id="29" dur="1000"/>
                                        <p:tgtEl>
                                          <p:spTgt spid="112648"/>
                                        </p:tgtEl>
                                      </p:cBhvr>
                                    </p:animEffect>
                                    <p:anim calcmode="lin" valueType="num">
                                      <p:cBhvr>
                                        <p:cTn id="30" dur="1000" fill="hold"/>
                                        <p:tgtEl>
                                          <p:spTgt spid="112648"/>
                                        </p:tgtEl>
                                        <p:attrNameLst>
                                          <p:attrName>ppt_x</p:attrName>
                                        </p:attrNameLst>
                                      </p:cBhvr>
                                      <p:tavLst>
                                        <p:tav tm="0">
                                          <p:val>
                                            <p:strVal val="#ppt_x"/>
                                          </p:val>
                                        </p:tav>
                                        <p:tav tm="100000">
                                          <p:val>
                                            <p:strVal val="#ppt_x"/>
                                          </p:val>
                                        </p:tav>
                                      </p:tavLst>
                                    </p:anim>
                                    <p:anim calcmode="lin" valueType="num">
                                      <p:cBhvr>
                                        <p:cTn id="31" dur="1000" fill="hold"/>
                                        <p:tgtEl>
                                          <p:spTgt spid="1126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1000"/>
                                        <p:tgtEl>
                                          <p:spTgt spid="1026"/>
                                        </p:tgtEl>
                                      </p:cBhvr>
                                    </p:animEffect>
                                    <p:anim calcmode="lin" valueType="num">
                                      <p:cBhvr>
                                        <p:cTn id="44" dur="1000" fill="hold"/>
                                        <p:tgtEl>
                                          <p:spTgt spid="1026"/>
                                        </p:tgtEl>
                                        <p:attrNameLst>
                                          <p:attrName>ppt_x</p:attrName>
                                        </p:attrNameLst>
                                      </p:cBhvr>
                                      <p:tavLst>
                                        <p:tav tm="0">
                                          <p:val>
                                            <p:strVal val="#ppt_x"/>
                                          </p:val>
                                        </p:tav>
                                        <p:tav tm="100000">
                                          <p:val>
                                            <p:strVal val="#ppt_x"/>
                                          </p:val>
                                        </p:tav>
                                      </p:tavLst>
                                    </p:anim>
                                    <p:anim calcmode="lin" valueType="num">
                                      <p:cBhvr>
                                        <p:cTn id="4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2657"/>
                                        </p:tgtEl>
                                        <p:attrNameLst>
                                          <p:attrName>style.visibility</p:attrName>
                                        </p:attrNameLst>
                                      </p:cBhvr>
                                      <p:to>
                                        <p:strVal val="visible"/>
                                      </p:to>
                                    </p:set>
                                    <p:animEffect transition="in" filter="fade">
                                      <p:cBhvr>
                                        <p:cTn id="50" dur="1000"/>
                                        <p:tgtEl>
                                          <p:spTgt spid="112657"/>
                                        </p:tgtEl>
                                      </p:cBhvr>
                                    </p:animEffect>
                                    <p:anim calcmode="lin" valueType="num">
                                      <p:cBhvr>
                                        <p:cTn id="51" dur="1000" fill="hold"/>
                                        <p:tgtEl>
                                          <p:spTgt spid="112657"/>
                                        </p:tgtEl>
                                        <p:attrNameLst>
                                          <p:attrName>ppt_x</p:attrName>
                                        </p:attrNameLst>
                                      </p:cBhvr>
                                      <p:tavLst>
                                        <p:tav tm="0">
                                          <p:val>
                                            <p:strVal val="#ppt_x"/>
                                          </p:val>
                                        </p:tav>
                                        <p:tav tm="100000">
                                          <p:val>
                                            <p:strVal val="#ppt_x"/>
                                          </p:val>
                                        </p:tav>
                                      </p:tavLst>
                                    </p:anim>
                                    <p:anim calcmode="lin" valueType="num">
                                      <p:cBhvr>
                                        <p:cTn id="52" dur="1000" fill="hold"/>
                                        <p:tgtEl>
                                          <p:spTgt spid="112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14620"/>
            <a:ext cx="9144000" cy="1184825"/>
          </a:xfrm>
        </p:spPr>
        <p:txBody>
          <a:bodyPr/>
          <a:lstStyle/>
          <a:p>
            <a:pPr eaLnBrk="1" fontAlgn="auto" hangingPunct="1">
              <a:spcAft>
                <a:spcPts val="0"/>
              </a:spcAft>
              <a:defRPr/>
            </a:pPr>
            <a:r>
              <a:rPr lang="ru-RU" dirty="0" smtClean="0"/>
              <a:t> типы росписей сосудов</a:t>
            </a:r>
            <a:endParaRPr lang="ru-RU"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235. Керамика &quot;камарес&quot;. Крит. Около 1800—1700 гг. до н. э. Прорисовка"/>
          <p:cNvPicPr/>
          <p:nvPr/>
        </p:nvPicPr>
        <p:blipFill>
          <a:blip r:embed="rId2"/>
          <a:srcRect/>
          <a:stretch>
            <a:fillRect/>
          </a:stretch>
        </p:blipFill>
        <p:spPr bwMode="auto">
          <a:xfrm>
            <a:off x="5143504" y="428604"/>
            <a:ext cx="3643338"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4755" name="Rectangle 2"/>
          <p:cNvSpPr>
            <a:spLocks noChangeArrowheads="1"/>
          </p:cNvSpPr>
          <p:nvPr/>
        </p:nvSpPr>
        <p:spPr bwMode="auto">
          <a:xfrm>
            <a:off x="6357950" y="4000504"/>
            <a:ext cx="2428877" cy="738664"/>
          </a:xfrm>
          <a:prstGeom prst="rect">
            <a:avLst/>
          </a:prstGeom>
          <a:noFill/>
          <a:ln w="9525">
            <a:noFill/>
            <a:miter lim="800000"/>
            <a:headEnd/>
            <a:tailEnd/>
          </a:ln>
        </p:spPr>
        <p:txBody>
          <a:bodyPr wrap="square" anchor="ctr">
            <a:spAutoFit/>
          </a:bodyPr>
          <a:lstStyle/>
          <a:p>
            <a:pPr algn="ctr"/>
            <a:r>
              <a:rPr lang="ru-RU" sz="1400" b="1" dirty="0">
                <a:solidFill>
                  <a:srgbClr val="000000"/>
                </a:solidFill>
                <a:latin typeface="Times New Roman" pitchFamily="18" charset="0"/>
                <a:ea typeface="Calibri" pitchFamily="34" charset="0"/>
                <a:cs typeface="Times New Roman" pitchFamily="18" charset="0"/>
              </a:rPr>
              <a:t>Керамика "</a:t>
            </a:r>
            <a:r>
              <a:rPr lang="ru-RU" sz="1400" b="1" dirty="0" err="1">
                <a:solidFill>
                  <a:srgbClr val="000000"/>
                </a:solidFill>
                <a:latin typeface="Times New Roman" pitchFamily="18" charset="0"/>
                <a:ea typeface="Calibri" pitchFamily="34" charset="0"/>
                <a:cs typeface="Times New Roman" pitchFamily="18" charset="0"/>
              </a:rPr>
              <a:t>камарес</a:t>
            </a:r>
            <a:r>
              <a:rPr lang="ru-RU" sz="1400" b="1" dirty="0">
                <a:solidFill>
                  <a:srgbClr val="000000"/>
                </a:solidFill>
                <a:latin typeface="Times New Roman" pitchFamily="18" charset="0"/>
                <a:ea typeface="Calibri" pitchFamily="34" charset="0"/>
                <a:cs typeface="Times New Roman" pitchFamily="18" charset="0"/>
              </a:rPr>
              <a:t>". Крит. Около 1800—1700 гг. до н. э. Прорисовка</a:t>
            </a:r>
            <a:endParaRPr lang="ru-RU" sz="3200" b="1" dirty="0">
              <a:latin typeface="Times New Roman" pitchFamily="18" charset="0"/>
              <a:ea typeface="Calibri" pitchFamily="34" charset="0"/>
              <a:cs typeface="Times New Roman" pitchFamily="18" charset="0"/>
            </a:endParaRPr>
          </a:p>
        </p:txBody>
      </p:sp>
      <p:sp>
        <p:nvSpPr>
          <p:cNvPr id="2" name="Заголовок 1"/>
          <p:cNvSpPr>
            <a:spLocks noGrp="1"/>
          </p:cNvSpPr>
          <p:nvPr>
            <p:ph type="title"/>
          </p:nvPr>
        </p:nvSpPr>
        <p:spPr>
          <a:xfrm>
            <a:off x="0" y="457200"/>
            <a:ext cx="9144000" cy="838200"/>
          </a:xfrm>
        </p:spPr>
        <p:txBody>
          <a:bodyPr/>
          <a:lstStyle/>
          <a:p>
            <a:pPr eaLnBrk="1" fontAlgn="auto" hangingPunct="1">
              <a:spcAft>
                <a:spcPts val="0"/>
              </a:spcAft>
              <a:defRPr/>
            </a:pPr>
            <a:r>
              <a:rPr lang="ru-RU" dirty="0" smtClean="0"/>
              <a:t>Камарес </a:t>
            </a:r>
            <a:endParaRPr lang="ru-RU" dirty="0"/>
          </a:p>
        </p:txBody>
      </p:sp>
      <p:sp>
        <p:nvSpPr>
          <p:cNvPr id="15" name="Прямоугольник 14"/>
          <p:cNvSpPr/>
          <p:nvPr/>
        </p:nvSpPr>
        <p:spPr>
          <a:xfrm>
            <a:off x="214313" y="1357313"/>
            <a:ext cx="4572000" cy="53546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defRPr/>
            </a:pPr>
            <a:r>
              <a:rPr lang="ru-RU" dirty="0"/>
              <a:t>	Камарес (лат. </a:t>
            </a:r>
            <a:r>
              <a:rPr lang="ru-RU" dirty="0" err="1"/>
              <a:t>Kamares</a:t>
            </a:r>
            <a:r>
              <a:rPr lang="ru-RU" dirty="0"/>
              <a:t>) — стиль росписи керамических изделий, получивший распространение в ранний дворцовый период на острове Крит 1900 г. — 1650 гг. до н. э.. Название стилю дала местность в центральной части острова, где в гроте и были впервые обнаружены вазы в этом стиле. </a:t>
            </a:r>
          </a:p>
          <a:p>
            <a:pPr algn="just" fontAlgn="auto">
              <a:spcBef>
                <a:spcPts val="0"/>
              </a:spcBef>
              <a:spcAft>
                <a:spcPts val="0"/>
              </a:spcAft>
              <a:defRPr/>
            </a:pPr>
            <a:r>
              <a:rPr lang="ru-RU" dirty="0"/>
              <a:t>	Простые геометрические узоры на первых вазах к 2000 г. до н. э. сменяются цветочными и спиральными мотивами. Которые наносятся белой краской на чёрный матовый фон</a:t>
            </a:r>
          </a:p>
          <a:p>
            <a:pPr algn="just" fontAlgn="auto">
              <a:spcBef>
                <a:spcPts val="0"/>
              </a:spcBef>
              <a:spcAft>
                <a:spcPts val="0"/>
              </a:spcAft>
              <a:defRPr/>
            </a:pPr>
            <a:r>
              <a:rPr lang="ru-RU" dirty="0"/>
              <a:t>	Морском стиль украшается изображениями разнообразных обитателей моря: наутилусов и осьминогов, кораллов и дельфинов, выполняемых на светлом фоне тёмной краской. </a:t>
            </a:r>
          </a:p>
          <a:p>
            <a:pPr algn="just" fontAlgn="auto">
              <a:spcBef>
                <a:spcPts val="0"/>
              </a:spcBef>
              <a:spcAft>
                <a:spcPts val="0"/>
              </a:spcAft>
              <a:defRPr/>
            </a:pPr>
            <a:endParaRPr lang="ru-RU" dirty="0"/>
          </a:p>
        </p:txBody>
      </p:sp>
      <p:pic>
        <p:nvPicPr>
          <p:cNvPr id="18" name="Рисунок 17" descr="http://keep4u.ru/imgs/b/2009/04/12/d6/d6cfc403b85b11e58f.jpg"/>
          <p:cNvPicPr/>
          <p:nvPr/>
        </p:nvPicPr>
        <p:blipFill>
          <a:blip r:embed="rId3" cstate="email"/>
          <a:srcRect/>
          <a:stretch>
            <a:fillRect/>
          </a:stretch>
        </p:blipFill>
        <p:spPr bwMode="auto">
          <a:xfrm>
            <a:off x="5143504" y="428604"/>
            <a:ext cx="3643338"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4758" name="Rectangle 1"/>
          <p:cNvSpPr>
            <a:spLocks noChangeArrowheads="1"/>
          </p:cNvSpPr>
          <p:nvPr/>
        </p:nvSpPr>
        <p:spPr bwMode="auto">
          <a:xfrm>
            <a:off x="5143504" y="5715016"/>
            <a:ext cx="3571875" cy="830997"/>
          </a:xfrm>
          <a:prstGeom prst="rect">
            <a:avLst/>
          </a:prstGeom>
          <a:noFill/>
          <a:ln w="9525">
            <a:noFill/>
            <a:miter lim="800000"/>
            <a:headEnd/>
            <a:tailEnd/>
          </a:ln>
        </p:spPr>
        <p:txBody>
          <a:bodyPr anchor="ctr">
            <a:spAutoFit/>
          </a:bodyPr>
          <a:lstStyle/>
          <a:p>
            <a:pPr algn="ctr"/>
            <a:r>
              <a:rPr lang="ru-RU" sz="1600" b="1" dirty="0">
                <a:latin typeface="Times New Roman" pitchFamily="18" charset="0"/>
                <a:ea typeface="Calibri" pitchFamily="34" charset="0"/>
                <a:cs typeface="Times New Roman" pitchFamily="18" charset="0"/>
              </a:rPr>
              <a:t>Образцы критской керамики 1700-1500 гг. до н.э. Морской стиль и стиль </a:t>
            </a:r>
            <a:r>
              <a:rPr lang="ru-RU" sz="1600" b="1" dirty="0" smtClean="0">
                <a:latin typeface="Times New Roman" pitchFamily="18" charset="0"/>
                <a:ea typeface="Calibri" pitchFamily="34" charset="0"/>
                <a:cs typeface="Times New Roman" pitchFamily="18" charset="0"/>
              </a:rPr>
              <a:t>Камарес.</a:t>
            </a:r>
            <a:endParaRPr lang="ru-RU" sz="4000" b="1" dirty="0">
              <a:latin typeface="Times New Roman" pitchFamily="18" charset="0"/>
              <a:ea typeface="Calibri" pitchFamily="34"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4758"/>
                                        </p:tgtEl>
                                        <p:attrNameLst>
                                          <p:attrName>style.visibility</p:attrName>
                                        </p:attrNameLst>
                                      </p:cBhvr>
                                      <p:to>
                                        <p:strVal val="visible"/>
                                      </p:to>
                                    </p:set>
                                    <p:animEffect transition="in" filter="wedge">
                                      <p:cBhvr>
                                        <p:cTn id="10" dur="20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38200"/>
          </a:xfrm>
        </p:spPr>
        <p:txBody>
          <a:bodyPr/>
          <a:lstStyle/>
          <a:p>
            <a:pPr eaLnBrk="1" fontAlgn="auto" hangingPunct="1">
              <a:spcAft>
                <a:spcPts val="0"/>
              </a:spcAft>
              <a:defRPr/>
            </a:pPr>
            <a:r>
              <a:rPr lang="ru-RU" dirty="0" smtClean="0"/>
              <a:t>Геометрический стиль </a:t>
            </a:r>
            <a:endParaRPr lang="ru-RU" dirty="0"/>
          </a:p>
        </p:txBody>
      </p:sp>
      <p:sp>
        <p:nvSpPr>
          <p:cNvPr id="3" name="Прямоугольник 2"/>
          <p:cNvSpPr/>
          <p:nvPr/>
        </p:nvSpPr>
        <p:spPr>
          <a:xfrm>
            <a:off x="285720" y="1643050"/>
            <a:ext cx="4572032"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dirty="0" smtClean="0"/>
              <a:t>	Был характерен для греческой вазописи в конце «тёмных веков» около 900—700 г. до н.э. Центром распространения данного стиля были Афины. Постепенно он распространился в торговых городах на островах Эгейского моря. </a:t>
            </a:r>
          </a:p>
          <a:p>
            <a:pPr algn="just"/>
            <a:r>
              <a:rPr lang="ru-RU" dirty="0" smtClean="0"/>
              <a:t>	Геометрический орнамент представлял собою сочетание геометрических элементов, на вазах он располагался полосами.</a:t>
            </a:r>
            <a:endParaRPr lang="ru-RU" dirty="0"/>
          </a:p>
        </p:txBody>
      </p:sp>
      <p:pic>
        <p:nvPicPr>
          <p:cNvPr id="3076" name="Picture 4" descr="http://dic.academic.ru/pictures/enc_pictures/383.jpg"/>
          <p:cNvPicPr>
            <a:picLocks noChangeAspect="1" noChangeArrowheads="1"/>
          </p:cNvPicPr>
          <p:nvPr/>
        </p:nvPicPr>
        <p:blipFill>
          <a:blip r:embed="rId2" cstate="email"/>
          <a:srcRect/>
          <a:stretch>
            <a:fillRect/>
          </a:stretch>
        </p:blipFill>
        <p:spPr bwMode="auto">
          <a:xfrm>
            <a:off x="5572132" y="1142984"/>
            <a:ext cx="3214710" cy="5393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285720" y="5643578"/>
            <a:ext cx="4572000" cy="92333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b="1" dirty="0" smtClean="0">
                <a:latin typeface="Times New Roman" pitchFamily="18" charset="0"/>
                <a:cs typeface="Times New Roman" pitchFamily="18" charset="0"/>
              </a:rPr>
              <a:t>Аттическая амфора. 2-я четверть 8 в. до н. э. Государственные античные собрания. Мюнхен.</a:t>
            </a:r>
            <a:endParaRPr lang="ru-RU" b="1" dirty="0">
              <a:latin typeface="Times New Roman" pitchFamily="18" charset="0"/>
              <a:cs typeface="Times New Roman" pitchFamily="18" charset="0"/>
            </a:endParaRPr>
          </a:p>
        </p:txBody>
      </p:sp>
      <p:pic>
        <p:nvPicPr>
          <p:cNvPr id="3078" name="Picture 6" descr="http://www.metmuseum.org/toah/images/hb/hb_74.51.965.jpg"/>
          <p:cNvPicPr>
            <a:picLocks noChangeAspect="1" noChangeArrowheads="1"/>
          </p:cNvPicPr>
          <p:nvPr/>
        </p:nvPicPr>
        <p:blipFill>
          <a:blip r:embed="rId3" cstate="email"/>
          <a:srcRect/>
          <a:stretch>
            <a:fillRect/>
          </a:stretch>
        </p:blipFill>
        <p:spPr bwMode="auto">
          <a:xfrm>
            <a:off x="5572132" y="214290"/>
            <a:ext cx="3286148" cy="6345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285720" y="5643578"/>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r>
              <a:rPr lang="ru-RU" b="1" dirty="0" smtClean="0">
                <a:latin typeface="Times New Roman" pitchFamily="18" charset="0"/>
                <a:cs typeface="Times New Roman" pitchFamily="18" charset="0"/>
              </a:rPr>
              <a:t>Кратер с крышкой, увенчанной небольшой гидрия. </a:t>
            </a:r>
          </a:p>
          <a:p>
            <a:pPr algn="ctr"/>
            <a:r>
              <a:rPr lang="ru-RU" b="1" dirty="0" smtClean="0">
                <a:latin typeface="Times New Roman" pitchFamily="18" charset="0"/>
                <a:cs typeface="Times New Roman" pitchFamily="18" charset="0"/>
              </a:rPr>
              <a:t> Середина 8-го века до н.э</a:t>
            </a:r>
            <a:r>
              <a:rPr lang="ru-RU" b="1" cap="all"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ox(in)">
                                      <p:cBhvr>
                                        <p:cTn id="7" dur="500"/>
                                        <p:tgtEl>
                                          <p:spTgt spid="30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38200"/>
          </a:xfrm>
        </p:spPr>
        <p:txBody>
          <a:bodyPr/>
          <a:lstStyle/>
          <a:p>
            <a:pPr eaLnBrk="1" fontAlgn="auto" hangingPunct="1">
              <a:spcAft>
                <a:spcPts val="0"/>
              </a:spcAft>
              <a:defRPr/>
            </a:pPr>
            <a:r>
              <a:rPr lang="ru-RU" dirty="0" smtClean="0"/>
              <a:t>Ковровый стиль </a:t>
            </a:r>
            <a:endParaRPr lang="ru-RU" dirty="0"/>
          </a:p>
        </p:txBody>
      </p:sp>
      <p:sp>
        <p:nvSpPr>
          <p:cNvPr id="10" name="Прямоугольник 9"/>
          <p:cNvSpPr/>
          <p:nvPr/>
        </p:nvSpPr>
        <p:spPr>
          <a:xfrm>
            <a:off x="214282" y="1285860"/>
            <a:ext cx="8572560"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600" b="1" i="1" dirty="0" smtClean="0">
                <a:latin typeface="Times New Roman" pitchFamily="18" charset="0"/>
                <a:cs typeface="Times New Roman" pitchFamily="18" charset="0"/>
              </a:rPr>
              <a:t>	</a:t>
            </a:r>
            <a:r>
              <a:rPr lang="ru-RU" sz="1600" b="1" i="1" dirty="0" smtClean="0">
                <a:latin typeface="+mj-lt"/>
                <a:cs typeface="Times New Roman" pitchFamily="18" charset="0"/>
              </a:rPr>
              <a:t>Восточный</a:t>
            </a:r>
            <a:r>
              <a:rPr lang="ru-RU" sz="1600" dirty="0" smtClean="0">
                <a:latin typeface="+mj-lt"/>
                <a:cs typeface="Times New Roman" pitchFamily="18" charset="0"/>
              </a:rPr>
              <a:t>, или </a:t>
            </a:r>
            <a:r>
              <a:rPr lang="ru-RU" sz="1600" b="1" i="1" dirty="0" smtClean="0">
                <a:latin typeface="+mj-lt"/>
                <a:cs typeface="Times New Roman" pitchFamily="18" charset="0"/>
              </a:rPr>
              <a:t>ковровый</a:t>
            </a:r>
            <a:r>
              <a:rPr lang="ru-RU" sz="1600" dirty="0" smtClean="0">
                <a:latin typeface="+mj-lt"/>
                <a:cs typeface="Times New Roman" pitchFamily="18" charset="0"/>
              </a:rPr>
              <a:t> стиль вазописи  пришел на смену геометрическому в VIII в. до н.э. и просуществовал до VI в. до нашей эры.</a:t>
            </a:r>
            <a:r>
              <a:rPr lang="ru-RU" sz="1600" i="1" dirty="0" smtClean="0">
                <a:latin typeface="+mj-lt"/>
                <a:cs typeface="Times New Roman" pitchFamily="18" charset="0"/>
              </a:rPr>
              <a:t>. </a:t>
            </a:r>
            <a:r>
              <a:rPr lang="ru-RU" sz="1600" dirty="0" smtClean="0">
                <a:latin typeface="+mj-lt"/>
                <a:cs typeface="Times New Roman" pitchFamily="18" charset="0"/>
              </a:rPr>
              <a:t>Второе название стиля – ковровый, объясняется тем, что рисунок на поверхность вазы наносился сплошным ковром, почти без промежутков фона, что способствовало гармоничной связи орнамента с поверхностью сосуда. Фризовое построение орнамента сохраняется, но фризы становятся шире. Сюжеты росписи чаще всего были мифологические. Восточные вазы чаще делали из светлой желтой глины, цвет лака для росписи был коричневый, но использовались также красная и белая краски. Одним из крупнейших центров изготовления такой керамики был город Коринф. </a:t>
            </a:r>
            <a:endParaRPr lang="ru-RU" sz="1600" dirty="0">
              <a:latin typeface="+mj-lt"/>
              <a:cs typeface="Times New Roman" pitchFamily="18" charset="0"/>
            </a:endParaRPr>
          </a:p>
        </p:txBody>
      </p:sp>
      <p:pic>
        <p:nvPicPr>
          <p:cNvPr id="118788" name="Picture 4" descr="http://www.antic-art.ru/data/greece_archaic/41_piksida/150_mainfoto_04.jpg"/>
          <p:cNvPicPr>
            <a:picLocks noChangeAspect="1" noChangeArrowheads="1"/>
          </p:cNvPicPr>
          <p:nvPr/>
        </p:nvPicPr>
        <p:blipFill>
          <a:blip r:embed="rId2"/>
          <a:srcRect/>
          <a:stretch>
            <a:fillRect/>
          </a:stretch>
        </p:blipFill>
        <p:spPr bwMode="auto">
          <a:xfrm>
            <a:off x="285720" y="3500438"/>
            <a:ext cx="2611970" cy="2434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8790" name="Picture 6" descr="http://www.antic-art.ru/data/greece_archaic/42_ariball/151_mainfoto_04.jpg"/>
          <p:cNvPicPr>
            <a:picLocks noChangeAspect="1" noChangeArrowheads="1"/>
          </p:cNvPicPr>
          <p:nvPr/>
        </p:nvPicPr>
        <p:blipFill>
          <a:blip r:embed="rId3" cstate="email"/>
          <a:srcRect/>
          <a:stretch>
            <a:fillRect/>
          </a:stretch>
        </p:blipFill>
        <p:spPr bwMode="auto">
          <a:xfrm>
            <a:off x="6500826" y="3500438"/>
            <a:ext cx="2143140" cy="2515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Прямоугольник 14"/>
          <p:cNvSpPr/>
          <p:nvPr/>
        </p:nvSpPr>
        <p:spPr>
          <a:xfrm>
            <a:off x="214282" y="6072206"/>
            <a:ext cx="2857520" cy="738664"/>
          </a:xfrm>
          <a:prstGeom prst="rect">
            <a:avLst/>
          </a:prstGeom>
        </p:spPr>
        <p:txBody>
          <a:bodyPr wrap="square">
            <a:spAutoFit/>
          </a:bodyPr>
          <a:lstStyle/>
          <a:p>
            <a:pPr algn="ctr"/>
            <a:r>
              <a:rPr lang="ru-RU" sz="1400" b="1" dirty="0" smtClean="0"/>
              <a:t>ПИКСИДА</a:t>
            </a:r>
          </a:p>
          <a:p>
            <a:pPr algn="ctr"/>
            <a:r>
              <a:rPr lang="ru-RU" sz="1400" b="1" dirty="0" smtClean="0">
                <a:latin typeface="Times New Roman" pitchFamily="18" charset="0"/>
                <a:cs typeface="Times New Roman" pitchFamily="18" charset="0"/>
              </a:rPr>
              <a:t>Коринф, Греция. Конец первой четверти VI в. до н.э.</a:t>
            </a:r>
            <a:endParaRPr lang="ru-RU" sz="1400" b="1" dirty="0">
              <a:latin typeface="Times New Roman" pitchFamily="18" charset="0"/>
              <a:cs typeface="Times New Roman" pitchFamily="18" charset="0"/>
            </a:endParaRPr>
          </a:p>
        </p:txBody>
      </p:sp>
      <p:sp>
        <p:nvSpPr>
          <p:cNvPr id="16" name="Прямоугольник 15"/>
          <p:cNvSpPr/>
          <p:nvPr/>
        </p:nvSpPr>
        <p:spPr>
          <a:xfrm>
            <a:off x="6286512" y="6088559"/>
            <a:ext cx="2571768" cy="769441"/>
          </a:xfrm>
          <a:prstGeom prst="rect">
            <a:avLst/>
          </a:prstGeom>
        </p:spPr>
        <p:txBody>
          <a:bodyPr wrap="square">
            <a:spAutoFit/>
          </a:bodyPr>
          <a:lstStyle/>
          <a:p>
            <a:pPr algn="ctr"/>
            <a:r>
              <a:rPr lang="ru-RU" sz="1400" b="1" dirty="0" smtClean="0"/>
              <a:t>АРИБАЛЛ</a:t>
            </a:r>
          </a:p>
          <a:p>
            <a:pPr algn="ctr"/>
            <a:r>
              <a:rPr lang="ru-RU" sz="1400" b="1" dirty="0" smtClean="0">
                <a:latin typeface="Times New Roman" pitchFamily="18" charset="0"/>
                <a:cs typeface="Times New Roman" pitchFamily="18" charset="0"/>
              </a:rPr>
              <a:t>Коринф, Греция. Первая четверть VI в. до н.э</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pic>
        <p:nvPicPr>
          <p:cNvPr id="118792" name="Picture 8" descr="http://www.antic-art.ru/data/greece_archaic/43_kilik/152_mainfoto_04.jpg"/>
          <p:cNvPicPr>
            <a:picLocks noChangeAspect="1" noChangeArrowheads="1"/>
          </p:cNvPicPr>
          <p:nvPr/>
        </p:nvPicPr>
        <p:blipFill>
          <a:blip r:embed="rId4"/>
          <a:srcRect/>
          <a:stretch>
            <a:fillRect/>
          </a:stretch>
        </p:blipFill>
        <p:spPr bwMode="auto">
          <a:xfrm>
            <a:off x="3287715" y="4071942"/>
            <a:ext cx="2806679" cy="1419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Прямоугольник 17"/>
          <p:cNvSpPr/>
          <p:nvPr/>
        </p:nvSpPr>
        <p:spPr>
          <a:xfrm>
            <a:off x="3286116" y="5643578"/>
            <a:ext cx="2786082" cy="738664"/>
          </a:xfrm>
          <a:prstGeom prst="rect">
            <a:avLst/>
          </a:prstGeom>
        </p:spPr>
        <p:txBody>
          <a:bodyPr wrap="square">
            <a:spAutoFit/>
          </a:bodyPr>
          <a:lstStyle/>
          <a:p>
            <a:pPr algn="ctr"/>
            <a:r>
              <a:rPr lang="ru-RU" sz="1400" b="1" dirty="0" smtClean="0"/>
              <a:t>КИЛИК</a:t>
            </a:r>
          </a:p>
          <a:p>
            <a:pPr algn="ctr"/>
            <a:r>
              <a:rPr lang="ru-RU" sz="1400" b="1" dirty="0" smtClean="0">
                <a:latin typeface="Times New Roman" pitchFamily="18" charset="0"/>
                <a:cs typeface="Times New Roman" pitchFamily="18" charset="0"/>
              </a:rPr>
              <a:t>Коринф, Греция. Первая четверть VI в. до н.э. </a:t>
            </a:r>
            <a:endParaRPr lang="ru-RU" sz="14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991600" cy="838200"/>
          </a:xfrm>
        </p:spPr>
        <p:txBody>
          <a:bodyPr/>
          <a:lstStyle/>
          <a:p>
            <a:pPr eaLnBrk="1" fontAlgn="auto" hangingPunct="1">
              <a:spcAft>
                <a:spcPts val="0"/>
              </a:spcAft>
              <a:defRPr/>
            </a:pPr>
            <a:r>
              <a:rPr lang="ru-RU" b="1" dirty="0" smtClean="0"/>
              <a:t>Чернофигурный стиль</a:t>
            </a:r>
            <a:endParaRPr lang="ru-RU" dirty="0"/>
          </a:p>
        </p:txBody>
      </p:sp>
      <p:sp>
        <p:nvSpPr>
          <p:cNvPr id="4" name="Прямоугольник 3"/>
          <p:cNvSpPr/>
          <p:nvPr/>
        </p:nvSpPr>
        <p:spPr>
          <a:xfrm>
            <a:off x="357158" y="1643050"/>
            <a:ext cx="4786346"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600" dirty="0" smtClean="0">
                <a:latin typeface="+mj-lt"/>
              </a:rPr>
              <a:t>	Со второй половины VII в. до начала V в. до н. э. чернофигурная вазопись развивается в самостоятельный стиль украшения керамики. Всё чаще на изображениях стали появляться человеческие фигуры. Наиболее популярными мотивами изображений на вазах становятся пиршества, сражения, мифологические сцены, повествующие о жизни Геракла и о Троянской войне. Силуэты фигур прорисовываются с помощью шликера или глянцевой глины на подсушенной необожженной глине. Мелкие детали прочерчивались штихелем. Горлышко и дно сосудов украшались узором, в том числе орнаментами, в основу которых положены вьющиеся растения и пальмовые листья (т. н. пальметты). После обжига основа становилась красной, а глянцевая глина приобретала чёрный цвет.</a:t>
            </a:r>
            <a:endParaRPr lang="ru-RU" sz="1600" dirty="0">
              <a:latin typeface="+mj-lt"/>
            </a:endParaRPr>
          </a:p>
        </p:txBody>
      </p:sp>
      <p:pic>
        <p:nvPicPr>
          <p:cNvPr id="5122" name="Picture 2" descr="Гидрия - Ахилл и убитый Гектор"/>
          <p:cNvPicPr>
            <a:picLocks noChangeAspect="1" noChangeArrowheads="1"/>
          </p:cNvPicPr>
          <p:nvPr/>
        </p:nvPicPr>
        <p:blipFill>
          <a:blip r:embed="rId2" cstate="email"/>
          <a:srcRect/>
          <a:stretch>
            <a:fillRect/>
          </a:stretch>
        </p:blipFill>
        <p:spPr bwMode="auto">
          <a:xfrm>
            <a:off x="5500694" y="2667009"/>
            <a:ext cx="3083112" cy="4190991"/>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357818" y="1142984"/>
            <a:ext cx="3357586" cy="1477328"/>
          </a:xfrm>
          <a:prstGeom prst="rect">
            <a:avLst/>
          </a:prstGeom>
        </p:spPr>
        <p:txBody>
          <a:bodyPr wrap="square">
            <a:spAutoFit/>
          </a:bodyPr>
          <a:lstStyle/>
          <a:p>
            <a:pPr algn="ctr"/>
            <a:r>
              <a:rPr lang="ru-RU" b="1" dirty="0" smtClean="0">
                <a:latin typeface="+mj-lt"/>
              </a:rPr>
              <a:t>Гидрия.</a:t>
            </a:r>
          </a:p>
          <a:p>
            <a:pPr algn="ctr"/>
            <a:r>
              <a:rPr lang="ru-RU" b="1" dirty="0" smtClean="0">
                <a:latin typeface="+mj-lt"/>
              </a:rPr>
              <a:t>Ахилл и убитый Гектор</a:t>
            </a:r>
          </a:p>
          <a:p>
            <a:pPr algn="ctr"/>
            <a:r>
              <a:rPr lang="ru-RU" dirty="0" smtClean="0">
                <a:latin typeface="Times New Roman" pitchFamily="18" charset="0"/>
                <a:cs typeface="Times New Roman" pitchFamily="18" charset="0"/>
              </a:rPr>
              <a:t>Древняя Греция, </a:t>
            </a:r>
          </a:p>
          <a:p>
            <a:pPr algn="ctr"/>
            <a:r>
              <a:rPr lang="ru-RU" dirty="0" smtClean="0">
                <a:latin typeface="Times New Roman" pitchFamily="18" charset="0"/>
                <a:cs typeface="Times New Roman" pitchFamily="18" charset="0"/>
              </a:rPr>
              <a:t>Аттика. 510-е гг. до н.э.</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Чернофигурная роспись.</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991600" cy="838200"/>
          </a:xfrm>
        </p:spPr>
        <p:txBody>
          <a:bodyPr/>
          <a:lstStyle/>
          <a:p>
            <a:pPr eaLnBrk="1" fontAlgn="auto" hangingPunct="1">
              <a:spcAft>
                <a:spcPts val="0"/>
              </a:spcAft>
              <a:defRPr/>
            </a:pPr>
            <a:r>
              <a:rPr lang="ru-RU" b="1" dirty="0" smtClean="0"/>
              <a:t>краснофигурный стиль</a:t>
            </a:r>
            <a:endParaRPr lang="ru-RU" dirty="0"/>
          </a:p>
        </p:txBody>
      </p:sp>
      <p:sp>
        <p:nvSpPr>
          <p:cNvPr id="4" name="Прямоугольник 3"/>
          <p:cNvSpPr/>
          <p:nvPr/>
        </p:nvSpPr>
        <p:spPr>
          <a:xfrm>
            <a:off x="4357686" y="2143116"/>
            <a:ext cx="4500594"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600" dirty="0" smtClean="0">
                <a:latin typeface="+mj-lt"/>
              </a:rPr>
              <a:t>	</a:t>
            </a:r>
            <a:r>
              <a:rPr lang="ru-RU" sz="1600" dirty="0" smtClean="0"/>
              <a:t>Краснофигурные вазы впервые появились около 530 г. до н. э. Считается, что эту технику впервые применил живописец </a:t>
            </a:r>
            <a:r>
              <a:rPr lang="ru-RU" sz="1600" dirty="0" err="1" smtClean="0"/>
              <a:t>Андокид</a:t>
            </a:r>
            <a:r>
              <a:rPr lang="ru-RU" sz="1600" dirty="0" smtClean="0"/>
              <a:t>. В отличие от уже существовавшего распределения цветов основы и изображения в чернофигурной вазописи, чёрным цветом стали красить не силуэты фигур, а наоборот фон, оставляя фигуры незакрашенными. Отдельными щетинками на неокрашенных фигурах прорисовывались тончайшие детали изображений. Разные составы шликера позволяли получать любые оттенки коричневого</a:t>
            </a:r>
            <a:endParaRPr lang="ru-RU" sz="1600" dirty="0">
              <a:latin typeface="+mj-lt"/>
            </a:endParaRPr>
          </a:p>
        </p:txBody>
      </p:sp>
      <p:pic>
        <p:nvPicPr>
          <p:cNvPr id="4098" name="Picture 2" descr="Стамнос. После пирушки"/>
          <p:cNvPicPr>
            <a:picLocks noChangeAspect="1" noChangeArrowheads="1"/>
          </p:cNvPicPr>
          <p:nvPr/>
        </p:nvPicPr>
        <p:blipFill>
          <a:blip r:embed="rId2" cstate="email"/>
          <a:srcRect/>
          <a:stretch>
            <a:fillRect/>
          </a:stretch>
        </p:blipFill>
        <p:spPr bwMode="auto">
          <a:xfrm>
            <a:off x="214282" y="2714620"/>
            <a:ext cx="3808173" cy="400052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0" y="1428736"/>
            <a:ext cx="4214810" cy="1200329"/>
          </a:xfrm>
          <a:prstGeom prst="rect">
            <a:avLst/>
          </a:prstGeom>
        </p:spPr>
        <p:txBody>
          <a:bodyPr wrap="square">
            <a:spAutoFit/>
          </a:bodyPr>
          <a:lstStyle/>
          <a:p>
            <a:pPr algn="ctr"/>
            <a:r>
              <a:rPr lang="ru-RU" dirty="0" smtClean="0">
                <a:latin typeface="+mj-lt"/>
              </a:rPr>
              <a:t>Стамнос</a:t>
            </a:r>
            <a:r>
              <a:rPr lang="ru-RU" dirty="0" smtClean="0"/>
              <a:t/>
            </a:r>
            <a:br>
              <a:rPr lang="ru-RU" dirty="0" smtClean="0"/>
            </a:br>
            <a:r>
              <a:rPr lang="ru-RU" dirty="0" smtClean="0">
                <a:latin typeface="Times New Roman" pitchFamily="18" charset="0"/>
                <a:cs typeface="Times New Roman" pitchFamily="18" charset="0"/>
              </a:rPr>
              <a:t>Древняя Греция, </a:t>
            </a:r>
          </a:p>
          <a:p>
            <a:pPr algn="ctr"/>
            <a:r>
              <a:rPr lang="ru-RU" dirty="0" smtClean="0">
                <a:latin typeface="Times New Roman" pitchFamily="18" charset="0"/>
                <a:cs typeface="Times New Roman" pitchFamily="18" charset="0"/>
              </a:rPr>
              <a:t>Аттика. Около 440-435 гг. до н.э.</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Краснофигурная роспись. Выс. 39.8 см</a:t>
            </a:r>
            <a:endParaRPr lang="ru-RU" dirty="0">
              <a:latin typeface="Times New Roman" pitchFamily="18" charset="0"/>
              <a:cs typeface="Times New Roman" pitchFamily="18" charset="0"/>
            </a:endParaRPr>
          </a:p>
        </p:txBody>
      </p:sp>
      <p:sp>
        <p:nvSpPr>
          <p:cNvPr id="6" name="Прямоугольник 5"/>
          <p:cNvSpPr/>
          <p:nvPr/>
        </p:nvSpPr>
        <p:spPr>
          <a:xfrm>
            <a:off x="4143372" y="5786454"/>
            <a:ext cx="4572000" cy="923330"/>
          </a:xfrm>
          <a:prstGeom prst="rect">
            <a:avLst/>
          </a:prstGeom>
        </p:spPr>
        <p:txBody>
          <a:bodyPr>
            <a:spAutoFit/>
          </a:bodyPr>
          <a:lstStyle/>
          <a:p>
            <a:pPr algn="ctr"/>
            <a:r>
              <a:rPr lang="ru-RU" dirty="0" smtClean="0">
                <a:latin typeface="+mj-lt"/>
              </a:rPr>
              <a:t>Стамнос  - </a:t>
            </a:r>
            <a:r>
              <a:rPr lang="ru-RU" dirty="0" smtClean="0">
                <a:latin typeface="+mn-lt"/>
              </a:rPr>
              <a:t>сосуд для вина с двумя горизонтальными ручками и широким горлом </a:t>
            </a:r>
            <a:endParaRPr lang="ru-RU" dirty="0">
              <a:latin typeface="+mn-lt"/>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991600" cy="838200"/>
          </a:xfrm>
        </p:spPr>
        <p:txBody>
          <a:bodyPr/>
          <a:lstStyle/>
          <a:p>
            <a:pPr eaLnBrk="1" fontAlgn="auto" hangingPunct="1">
              <a:spcAft>
                <a:spcPts val="0"/>
              </a:spcAft>
              <a:defRPr/>
            </a:pPr>
            <a:r>
              <a:rPr lang="ru-RU" b="1" dirty="0" smtClean="0"/>
              <a:t>Вазопись по белому фону</a:t>
            </a:r>
            <a:endParaRPr lang="ru-RU" dirty="0"/>
          </a:p>
        </p:txBody>
      </p:sp>
      <p:sp>
        <p:nvSpPr>
          <p:cNvPr id="4" name="Прямоугольник 3"/>
          <p:cNvSpPr/>
          <p:nvPr/>
        </p:nvSpPr>
        <p:spPr>
          <a:xfrm>
            <a:off x="142844" y="1357298"/>
            <a:ext cx="885831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600" dirty="0" smtClean="0">
                <a:latin typeface="+mj-lt"/>
              </a:rPr>
              <a:t>	</a:t>
            </a:r>
            <a:r>
              <a:rPr lang="ru-RU" sz="1600" b="1" dirty="0" smtClean="0"/>
              <a:t>Для росписи ваз в этом стиле в качестве основы использовалась белая краска, на которую наносились чёрные, красные либо многоцветные фигуры. Эта техника вазописи применялась преимущественно в росписи лекифов, арибалов и алабастронов.</a:t>
            </a:r>
            <a:endParaRPr lang="ru-RU" sz="1600" dirty="0">
              <a:latin typeface="+mj-lt"/>
            </a:endParaRPr>
          </a:p>
        </p:txBody>
      </p:sp>
      <p:pic>
        <p:nvPicPr>
          <p:cNvPr id="12" name="Picture 2" descr="Алабастр. Воины"/>
          <p:cNvPicPr>
            <a:picLocks noChangeAspect="1" noChangeArrowheads="1"/>
          </p:cNvPicPr>
          <p:nvPr/>
        </p:nvPicPr>
        <p:blipFill>
          <a:blip r:embed="rId2" cstate="email"/>
          <a:srcRect/>
          <a:stretch>
            <a:fillRect/>
          </a:stretch>
        </p:blipFill>
        <p:spPr bwMode="auto">
          <a:xfrm>
            <a:off x="6357950" y="3500390"/>
            <a:ext cx="2413283" cy="3357610"/>
          </a:xfrm>
          <a:prstGeom prst="rect">
            <a:avLst/>
          </a:prstGeom>
          <a:noFill/>
        </p:spPr>
      </p:pic>
      <p:pic>
        <p:nvPicPr>
          <p:cNvPr id="13" name="Picture 2" descr="Лекиф. Сцена у надгробия"/>
          <p:cNvPicPr>
            <a:picLocks noChangeAspect="1" noChangeArrowheads="1"/>
          </p:cNvPicPr>
          <p:nvPr/>
        </p:nvPicPr>
        <p:blipFill>
          <a:blip r:embed="rId3" cstate="email"/>
          <a:srcRect/>
          <a:stretch>
            <a:fillRect/>
          </a:stretch>
        </p:blipFill>
        <p:spPr bwMode="auto">
          <a:xfrm>
            <a:off x="357158" y="2285992"/>
            <a:ext cx="1781745" cy="3786190"/>
          </a:xfrm>
          <a:prstGeom prst="rect">
            <a:avLst/>
          </a:prstGeom>
          <a:noFill/>
        </p:spPr>
      </p:pic>
      <p:pic>
        <p:nvPicPr>
          <p:cNvPr id="14" name="Picture 6" descr="http://alexandrgolovin.ru/cms.ashx?req=Image&amp;imageid=63c09896-2d78-4c6b-8d08-46aa0af56b4e&amp;key=%CA%EE%F0%E8%ED%F4%F1%EA%E8%E9%20%F7%E5%F0%ED%EE%F4%E8%E3%F3%F0%ED%FB%E9%20%E0%F0%E8%E1%E0%EB%EB"/>
          <p:cNvPicPr>
            <a:picLocks noChangeAspect="1" noChangeArrowheads="1"/>
          </p:cNvPicPr>
          <p:nvPr/>
        </p:nvPicPr>
        <p:blipFill>
          <a:blip r:embed="rId4" cstate="email"/>
          <a:srcRect/>
          <a:stretch>
            <a:fillRect/>
          </a:stretch>
        </p:blipFill>
        <p:spPr bwMode="auto">
          <a:xfrm>
            <a:off x="2786050" y="2500306"/>
            <a:ext cx="2743188" cy="2571744"/>
          </a:xfrm>
          <a:prstGeom prst="rect">
            <a:avLst/>
          </a:prstGeom>
          <a:noFill/>
        </p:spPr>
      </p:pic>
      <p:sp>
        <p:nvSpPr>
          <p:cNvPr id="15" name="Прямоугольник 14"/>
          <p:cNvSpPr/>
          <p:nvPr/>
        </p:nvSpPr>
        <p:spPr>
          <a:xfrm>
            <a:off x="142844" y="6027003"/>
            <a:ext cx="221457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600" b="1" dirty="0" smtClean="0"/>
              <a:t>Лекиф.</a:t>
            </a:r>
            <a:r>
              <a:rPr lang="ru-RU" sz="1600" dirty="0" smtClean="0"/>
              <a:t> </a:t>
            </a:r>
            <a:br>
              <a:rPr lang="ru-RU" sz="1600" dirty="0" smtClean="0"/>
            </a:br>
            <a:r>
              <a:rPr lang="ru-RU" sz="1600" dirty="0" smtClean="0">
                <a:latin typeface="Times New Roman" pitchFamily="18" charset="0"/>
                <a:cs typeface="Times New Roman" pitchFamily="18" charset="0"/>
              </a:rPr>
              <a:t>Древняя Греция,</a:t>
            </a:r>
          </a:p>
          <a:p>
            <a:pPr algn="ctr"/>
            <a:r>
              <a:rPr lang="ru-RU" sz="1600" dirty="0" smtClean="0">
                <a:latin typeface="Times New Roman" pitchFamily="18" charset="0"/>
                <a:cs typeface="Times New Roman" pitchFamily="18" charset="0"/>
              </a:rPr>
              <a:t>450-440 гг. до н.э.</a:t>
            </a:r>
            <a:endParaRPr lang="ru-RU" sz="1600" dirty="0">
              <a:latin typeface="Times New Roman" pitchFamily="18" charset="0"/>
              <a:cs typeface="Times New Roman" pitchFamily="18" charset="0"/>
            </a:endParaRPr>
          </a:p>
        </p:txBody>
      </p:sp>
      <p:sp>
        <p:nvSpPr>
          <p:cNvPr id="16" name="Прямоугольник 15"/>
          <p:cNvSpPr/>
          <p:nvPr/>
        </p:nvSpPr>
        <p:spPr>
          <a:xfrm>
            <a:off x="2571736" y="5042118"/>
            <a:ext cx="3428992"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err="1" smtClean="0">
                <a:latin typeface="+mn-lt"/>
              </a:rPr>
              <a:t>Арибал</a:t>
            </a:r>
            <a:r>
              <a:rPr lang="ru-RU" sz="1600" b="1" dirty="0" smtClean="0">
                <a:latin typeface="+mn-lt"/>
              </a:rPr>
              <a:t> </a:t>
            </a:r>
            <a:r>
              <a:rPr lang="ru-RU" sz="1600" dirty="0" smtClean="0">
                <a:latin typeface="+mn-lt"/>
              </a:rPr>
              <a:t>- небольшой туалетный сосуд для ароматических масел, округлый, с узким невысоким горлом и плоским поддоном, обычно </a:t>
            </a:r>
            <a:r>
              <a:rPr lang="ru-RU" sz="1600" dirty="0" err="1" smtClean="0">
                <a:latin typeface="+mn-lt"/>
              </a:rPr>
              <a:t>расписной.Шаровидное</a:t>
            </a:r>
            <a:r>
              <a:rPr lang="ru-RU" sz="1600" dirty="0" smtClean="0">
                <a:latin typeface="+mn-lt"/>
              </a:rPr>
              <a:t> туловище арибалла удобно для охвата рукой. </a:t>
            </a:r>
            <a:endParaRPr lang="ru-RU" sz="1600" dirty="0">
              <a:latin typeface="+mn-lt"/>
            </a:endParaRPr>
          </a:p>
        </p:txBody>
      </p:sp>
      <p:sp>
        <p:nvSpPr>
          <p:cNvPr id="17" name="Прямоугольник 16"/>
          <p:cNvSpPr/>
          <p:nvPr/>
        </p:nvSpPr>
        <p:spPr>
          <a:xfrm>
            <a:off x="5715008" y="2357430"/>
            <a:ext cx="34289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smtClean="0"/>
              <a:t>Алабастр</a:t>
            </a:r>
            <a:r>
              <a:rPr lang="ru-RU" dirty="0" smtClean="0"/>
              <a:t> (сосуд для масла) мог использоваться и атлетом,, и женщиной, применявшей душистое масло как духи.</a:t>
            </a: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par>
                                <p:cTn id="11" presetID="21"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2000"/>
                                        <p:tgtEl>
                                          <p:spTgt spid="14"/>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4)">
                                      <p:cBhvr>
                                        <p:cTn id="16" dur="2000"/>
                                        <p:tgtEl>
                                          <p:spTgt spid="15"/>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4)">
                                      <p:cBhvr>
                                        <p:cTn id="19" dur="2000"/>
                                        <p:tgtEl>
                                          <p:spTgt spid="16"/>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4)">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14620"/>
            <a:ext cx="9144000" cy="1184825"/>
          </a:xfrm>
        </p:spPr>
        <p:txBody>
          <a:bodyPr/>
          <a:lstStyle/>
          <a:p>
            <a:pPr eaLnBrk="1" fontAlgn="auto" hangingPunct="1">
              <a:spcAft>
                <a:spcPts val="0"/>
              </a:spcAft>
              <a:defRPr/>
            </a:pPr>
            <a:r>
              <a:rPr lang="ru-RU" dirty="0" smtClean="0"/>
              <a:t>Формы и назначения сосудов</a:t>
            </a:r>
            <a:endParaRPr lang="ru-RU"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fontScale="90000"/>
          </a:bodyPr>
          <a:lstStyle/>
          <a:p>
            <a:pPr algn="ctr" eaLnBrk="1" fontAlgn="auto" hangingPunct="1">
              <a:spcAft>
                <a:spcPts val="0"/>
              </a:spcAft>
              <a:defRPr/>
            </a:pPr>
            <a:r>
              <a:rPr lang="ru-RU" dirty="0" smtClean="0"/>
              <a:t>Составные части древнегреческого сосуда</a:t>
            </a:r>
            <a:endParaRPr lang="ru-RU" dirty="0"/>
          </a:p>
        </p:txBody>
      </p:sp>
      <p:pic>
        <p:nvPicPr>
          <p:cNvPr id="1026" name="Picture 2" descr="E:\СВЕТИК\ДОКУМЕНТЫ\МХК\Дополнительный материал по МХК\Древняя Греция\Древнегречечкая керамика\Вазопись в древней Греции\15.jpg"/>
          <p:cNvPicPr>
            <a:picLocks noChangeAspect="1" noChangeArrowheads="1"/>
          </p:cNvPicPr>
          <p:nvPr/>
        </p:nvPicPr>
        <p:blipFill>
          <a:blip r:embed="rId2" cstate="email"/>
          <a:srcRect/>
          <a:stretch>
            <a:fillRect/>
          </a:stretch>
        </p:blipFill>
        <p:spPr bwMode="auto">
          <a:xfrm>
            <a:off x="500034" y="1357298"/>
            <a:ext cx="3500462" cy="5214974"/>
          </a:xfrm>
          <a:prstGeom prst="roundRect">
            <a:avLst>
              <a:gd name="adj" fmla="val 8594"/>
            </a:avLst>
          </a:prstGeom>
          <a:solidFill>
            <a:srgbClr val="FFFFFF">
              <a:shade val="85000"/>
            </a:srgbClr>
          </a:solidFill>
          <a:ln w="28575">
            <a:solidFill>
              <a:schemeClr val="accent1"/>
            </a:solidFill>
          </a:ln>
          <a:effectLst>
            <a:reflection blurRad="12700" stA="38000" endPos="28000" dist="5000" dir="5400000" sy="-100000" algn="bl" rotWithShape="0"/>
          </a:effectLst>
        </p:spPr>
      </p:pic>
      <p:pic>
        <p:nvPicPr>
          <p:cNvPr id="5" name="Рисунок 4" descr="http://www.sno.pro1.ru/projects/gallery/var/albums/ceramic/greek/M7EB_40TQ4S4K1SF9Q3.jpg?m=1301659786"/>
          <p:cNvPicPr/>
          <p:nvPr/>
        </p:nvPicPr>
        <p:blipFill>
          <a:blip r:embed="rId3" cstate="email"/>
          <a:srcRect/>
          <a:stretch>
            <a:fillRect/>
          </a:stretch>
        </p:blipFill>
        <p:spPr bwMode="auto">
          <a:xfrm>
            <a:off x="5500694" y="1285860"/>
            <a:ext cx="3286148" cy="521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5643570" y="5786454"/>
            <a:ext cx="3000396" cy="769441"/>
          </a:xfrm>
          <a:prstGeom prst="rect">
            <a:avLst/>
          </a:prstGeom>
        </p:spPr>
        <p:txBody>
          <a:bodyPr wrap="square">
            <a:spAutoFit/>
          </a:bodyPr>
          <a:lstStyle/>
          <a:p>
            <a:r>
              <a:rPr lang="ru-RU" sz="1600" b="1" dirty="0" smtClean="0">
                <a:solidFill>
                  <a:schemeClr val="bg1"/>
                </a:solidFill>
                <a:latin typeface="Arial" pitchFamily="34" charset="0"/>
                <a:cs typeface="Arial" pitchFamily="34" charset="0"/>
              </a:rPr>
              <a:t>Лекиф</a:t>
            </a:r>
            <a:r>
              <a:rPr lang="ru-RU" sz="1400" b="1" i="1" dirty="0" smtClean="0">
                <a:solidFill>
                  <a:schemeClr val="bg1"/>
                </a:solidFill>
                <a:latin typeface="Times New Roman" pitchFamily="18" charset="0"/>
                <a:cs typeface="Times New Roman" pitchFamily="18" charset="0"/>
              </a:rPr>
              <a:t/>
            </a:r>
            <a:br>
              <a:rPr lang="ru-RU" sz="1400" b="1" i="1" dirty="0" smtClean="0">
                <a:solidFill>
                  <a:schemeClr val="bg1"/>
                </a:solidFill>
                <a:latin typeface="Times New Roman" pitchFamily="18" charset="0"/>
                <a:cs typeface="Times New Roman" pitchFamily="18" charset="0"/>
              </a:rPr>
            </a:br>
            <a:r>
              <a:rPr lang="ru-RU" sz="1400" b="1" i="1" dirty="0" smtClean="0">
                <a:solidFill>
                  <a:schemeClr val="bg1"/>
                </a:solidFill>
                <a:latin typeface="Times New Roman" pitchFamily="18" charset="0"/>
                <a:cs typeface="Times New Roman" pitchFamily="18" charset="0"/>
              </a:rPr>
              <a:t>Древняя Греция</a:t>
            </a:r>
          </a:p>
          <a:p>
            <a:r>
              <a:rPr lang="ru-RU" sz="1400" b="1" i="1" dirty="0" smtClean="0">
                <a:solidFill>
                  <a:schemeClr val="bg1"/>
                </a:solidFill>
                <a:latin typeface="Times New Roman" pitchFamily="18" charset="0"/>
                <a:cs typeface="Times New Roman" pitchFamily="18" charset="0"/>
              </a:rPr>
              <a:t> Аттика. 440-е гг. до н.э.</a:t>
            </a:r>
            <a:endParaRPr lang="ru-RU" sz="1400" b="1" i="1" dirty="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838200"/>
          </a:xfrm>
        </p:spPr>
        <p:txBody>
          <a:bodyPr/>
          <a:lstStyle/>
          <a:p>
            <a:pPr algn="ctr" eaLnBrk="1" fontAlgn="auto" hangingPunct="1">
              <a:spcAft>
                <a:spcPts val="0"/>
              </a:spcAft>
              <a:defRPr/>
            </a:pPr>
            <a:r>
              <a:rPr lang="ru-RU" dirty="0" smtClean="0"/>
              <a:t>план</a:t>
            </a:r>
            <a:endParaRPr lang="ru-RU" dirty="0"/>
          </a:p>
        </p:txBody>
      </p:sp>
      <p:sp>
        <p:nvSpPr>
          <p:cNvPr id="65539" name="Содержимое 2"/>
          <p:cNvSpPr>
            <a:spLocks noGrp="1"/>
          </p:cNvSpPr>
          <p:nvPr>
            <p:ph idx="1"/>
          </p:nvPr>
        </p:nvSpPr>
        <p:spPr/>
        <p:txBody>
          <a:bodyPr/>
          <a:lstStyle/>
          <a:p>
            <a:pPr eaLnBrk="1" hangingPunct="1"/>
            <a:r>
              <a:rPr lang="ru-RU" dirty="0" smtClean="0"/>
              <a:t>Этапы изготовления ваз(в картинках)</a:t>
            </a:r>
            <a:endParaRPr lang="en-US" dirty="0" smtClean="0"/>
          </a:p>
          <a:p>
            <a:pPr eaLnBrk="1" hangingPunct="1"/>
            <a:r>
              <a:rPr lang="ru-RU" dirty="0" smtClean="0"/>
              <a:t>Формы античной керамики</a:t>
            </a:r>
          </a:p>
          <a:p>
            <a:pPr lvl="1" eaLnBrk="1" hangingPunct="1"/>
            <a:r>
              <a:rPr lang="ru-RU" dirty="0" smtClean="0"/>
              <a:t>Керамические плиты</a:t>
            </a:r>
          </a:p>
          <a:p>
            <a:pPr lvl="1" eaLnBrk="1" hangingPunct="1"/>
            <a:r>
              <a:rPr lang="ru-RU" dirty="0" smtClean="0"/>
              <a:t>Вотивные таблички</a:t>
            </a:r>
          </a:p>
          <a:p>
            <a:pPr lvl="1" eaLnBrk="1" hangingPunct="1"/>
            <a:r>
              <a:rPr lang="ru-RU" dirty="0" smtClean="0"/>
              <a:t>Терракотовые статуэтки</a:t>
            </a:r>
          </a:p>
          <a:p>
            <a:pPr eaLnBrk="1" hangingPunct="1"/>
            <a:r>
              <a:rPr lang="ru-RU" dirty="0" smtClean="0"/>
              <a:t>Три способа изготовления сосудов</a:t>
            </a:r>
          </a:p>
          <a:p>
            <a:pPr eaLnBrk="1" hangingPunct="1"/>
            <a:r>
              <a:rPr lang="ru-RU" dirty="0" smtClean="0"/>
              <a:t>Формы и назначение сосудов</a:t>
            </a:r>
          </a:p>
          <a:p>
            <a:pPr eaLnBrk="1" hangingPunct="1"/>
            <a:r>
              <a:rPr lang="ru-RU" dirty="0" smtClean="0"/>
              <a:t> Типы росписей сосудов</a:t>
            </a:r>
          </a:p>
          <a:p>
            <a:pPr eaLnBrk="1" hangingPunct="1">
              <a:buNone/>
            </a:pPr>
            <a:endParaRPr lang="ru-RU" dirty="0" smtClean="0"/>
          </a:p>
          <a:p>
            <a:pPr eaLnBrk="1" hangingPunct="1">
              <a:buNone/>
            </a:pPr>
            <a:endParaRPr lang="ru-RU"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амфоры</a:t>
            </a:r>
            <a:endParaRPr lang="ru-RU" dirty="0"/>
          </a:p>
        </p:txBody>
      </p:sp>
      <p:pic>
        <p:nvPicPr>
          <p:cNvPr id="121858" name="Picture 2" descr="E:\СВЕТИК\ДОКУМЕНТЫ\МХК\Дополнительный материал по МХК\Древняя Греция\Древнегречечкая керамика\Вазопись в древней Греции\2.jpg"/>
          <p:cNvPicPr>
            <a:picLocks noChangeAspect="1" noChangeArrowheads="1"/>
          </p:cNvPicPr>
          <p:nvPr/>
        </p:nvPicPr>
        <p:blipFill>
          <a:blip r:embed="rId2" cstate="email"/>
          <a:srcRect/>
          <a:stretch>
            <a:fillRect/>
          </a:stretch>
        </p:blipFill>
        <p:spPr bwMode="auto">
          <a:xfrm>
            <a:off x="428596" y="1428736"/>
            <a:ext cx="3765929" cy="5000660"/>
          </a:xfrm>
          <a:prstGeom prst="roundRect">
            <a:avLst>
              <a:gd name="adj" fmla="val 8594"/>
            </a:avLst>
          </a:prstGeom>
          <a:solidFill>
            <a:srgbClr val="FFFFFF">
              <a:shade val="85000"/>
            </a:srgbClr>
          </a:solidFill>
          <a:ln w="28575">
            <a:solidFill>
              <a:schemeClr val="accent1"/>
            </a:solidFill>
          </a:ln>
          <a:effectLst>
            <a:reflection blurRad="12700" stA="38000" endPos="28000" dist="5000" dir="5400000" sy="-100000" algn="bl" rotWithShape="0"/>
          </a:effectLst>
        </p:spPr>
      </p:pic>
      <p:sp>
        <p:nvSpPr>
          <p:cNvPr id="5" name="Прямоугольник 4"/>
          <p:cNvSpPr/>
          <p:nvPr/>
        </p:nvSpPr>
        <p:spPr>
          <a:xfrm>
            <a:off x="4714876" y="1571612"/>
            <a:ext cx="3786214"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mn-lt"/>
              </a:rPr>
              <a:t>	Амфора (лат. </a:t>
            </a:r>
            <a:r>
              <a:rPr lang="ru-RU" dirty="0" err="1" smtClean="0">
                <a:latin typeface="+mn-lt"/>
              </a:rPr>
              <a:t>amphora</a:t>
            </a:r>
            <a:r>
              <a:rPr lang="ru-RU" dirty="0" smtClean="0">
                <a:latin typeface="+mn-lt"/>
              </a:rPr>
              <a:t>, греч. </a:t>
            </a:r>
            <a:r>
              <a:rPr lang="ru-RU" dirty="0" err="1" smtClean="0">
                <a:latin typeface="+mn-lt"/>
              </a:rPr>
              <a:t>ἁμφορεύς </a:t>
            </a:r>
            <a:r>
              <a:rPr lang="ru-RU" dirty="0" smtClean="0">
                <a:latin typeface="+mn-lt"/>
              </a:rPr>
              <a:t>– несомый с двух сторон) – сосуд для масла, вина, воды с яйцевидным туловом, двумя вертикальными ручками по сторонам шейки, на невысокой ножке; использовался и как урна для захоронения.</a:t>
            </a:r>
          </a:p>
          <a:p>
            <a:pPr algn="just"/>
            <a:r>
              <a:rPr lang="ru-RU" dirty="0" smtClean="0">
                <a:latin typeface="+mn-lt"/>
              </a:rPr>
              <a:t>	Амфоры часто запечатывались </a:t>
            </a:r>
            <a:r>
              <a:rPr lang="ru-RU" dirty="0" err="1" smtClean="0">
                <a:latin typeface="+mn-lt"/>
              </a:rPr>
              <a:t>глинянной</a:t>
            </a:r>
            <a:r>
              <a:rPr lang="ru-RU" dirty="0" smtClean="0">
                <a:latin typeface="+mn-lt"/>
              </a:rPr>
              <a:t> пробкой, которую фиксировали смолой или гипсом. На ручке амфоры греками ставилось клеймо с указанием города-изготовителя (Синопа, Херсонес Таврический), а римляне вешали на ручки ярлычок, например, с указанием сорта вина</a:t>
            </a:r>
            <a:endParaRPr lang="ru-RU" dirty="0">
              <a:latin typeface="+mn-lt"/>
            </a:endParaRPr>
          </a:p>
        </p:txBody>
      </p:sp>
      <p:pic>
        <p:nvPicPr>
          <p:cNvPr id="6" name="Рисунок 5" descr="http://www.sno.pro1.ru/projects/gallery/var/albums/ceramic/greek/DN11JUXBNICTK_23SV3.jpg?m=1301584113"/>
          <p:cNvPicPr/>
          <p:nvPr/>
        </p:nvPicPr>
        <p:blipFill>
          <a:blip r:embed="rId3" cstate="email"/>
          <a:srcRect/>
          <a:stretch>
            <a:fillRect/>
          </a:stretch>
        </p:blipFill>
        <p:spPr bwMode="auto">
          <a:xfrm>
            <a:off x="285720" y="1357298"/>
            <a:ext cx="4000528"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http://www.sno.pro1.ru/projects/gallery/var/albums/ceramic/greek/QA_40%247DN4HLBSJ9RR3.jpg?m=1301584112"/>
          <p:cNvPicPr/>
          <p:nvPr/>
        </p:nvPicPr>
        <p:blipFill>
          <a:blip r:embed="rId4" cstate="email"/>
          <a:srcRect/>
          <a:stretch>
            <a:fillRect/>
          </a:stretch>
        </p:blipFill>
        <p:spPr bwMode="auto">
          <a:xfrm>
            <a:off x="4572000" y="1357298"/>
            <a:ext cx="4143404" cy="5143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0" y="0"/>
            <a:ext cx="9144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nchor="t">
            <a:spAutoFit/>
          </a:bodyPr>
          <a:lstStyle/>
          <a:p>
            <a:pPr algn="ctr"/>
            <a:r>
              <a:rPr lang="ru-RU" b="1" dirty="0" smtClean="0">
                <a:latin typeface="Times New Roman" pitchFamily="18" charset="0"/>
                <a:cs typeface="Times New Roman" pitchFamily="18" charset="0"/>
              </a:rPr>
              <a:t>Амфора. </a:t>
            </a:r>
          </a:p>
          <a:p>
            <a:pPr algn="ctr"/>
            <a:r>
              <a:rPr lang="ru-RU" b="1" dirty="0" smtClean="0">
                <a:latin typeface="Times New Roman" pitchFamily="18" charset="0"/>
                <a:cs typeface="Times New Roman" pitchFamily="18" charset="0"/>
              </a:rPr>
              <a:t>Аполлон, Гермес и Сирена. </a:t>
            </a:r>
          </a:p>
          <a:p>
            <a:pPr algn="ctr"/>
            <a:r>
              <a:rPr lang="ru-RU" b="1" dirty="0" smtClean="0">
                <a:latin typeface="Times New Roman" pitchFamily="18" charset="0"/>
                <a:cs typeface="Times New Roman" pitchFamily="18" charset="0"/>
              </a:rPr>
              <a:t>Мастер Качелей.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Древняя Греция, Аттика. 540-530 гг. до н.э.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929322" y="1643050"/>
            <a:ext cx="3071802" cy="480131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dirty="0" smtClean="0"/>
              <a:t>Гидрия </a:t>
            </a:r>
            <a:r>
              <a:rPr lang="ru-RU" dirty="0" smtClean="0"/>
              <a:t>(лат. </a:t>
            </a:r>
            <a:r>
              <a:rPr lang="ru-RU" dirty="0" err="1" smtClean="0"/>
              <a:t>Hydria</a:t>
            </a:r>
            <a:r>
              <a:rPr lang="ru-RU" dirty="0" smtClean="0"/>
              <a:t> ), иначе </a:t>
            </a:r>
            <a:r>
              <a:rPr lang="ru-RU" dirty="0" err="1" smtClean="0"/>
              <a:t>Кальпида</a:t>
            </a:r>
            <a:r>
              <a:rPr lang="ru-RU" dirty="0" smtClean="0"/>
              <a:t> (лат.  - </a:t>
            </a:r>
            <a:r>
              <a:rPr lang="ru-RU" dirty="0" err="1" smtClean="0"/>
              <a:t>Kalpis</a:t>
            </a:r>
            <a:r>
              <a:rPr lang="ru-RU" dirty="0" smtClean="0"/>
              <a:t>)  -  сосуд для воды, имеющий три ручки:  две небольшие горизонтальные  по бокам и одну вертикальную., а также длинную шейку.  Похожи на амфоры, но у гидрий более округлое </a:t>
            </a:r>
            <a:r>
              <a:rPr lang="ru-RU" dirty="0" err="1" smtClean="0"/>
              <a:t>тулово.Девушки</a:t>
            </a:r>
            <a:r>
              <a:rPr lang="ru-RU" dirty="0" smtClean="0"/>
              <a:t> ходили с ними к источнику за водой. Гидрии носили на голове или на плече, придерживая их рукой. Иногда гидрии использовались также как урны для хранения пепла умерших</a:t>
            </a:r>
            <a:endParaRPr lang="ru-RU" dirty="0">
              <a:latin typeface="+mn-lt"/>
            </a:endParaRPr>
          </a:p>
        </p:txBody>
      </p:sp>
      <p:pic>
        <p:nvPicPr>
          <p:cNvPr id="15" name="Рисунок 14" descr="http://www.sno.pro1.ru/projects/gallery/var/albums/ceramic/greek/ISZ5BCX8LMQ6VH333.jpg?m=1301640165"/>
          <p:cNvPicPr/>
          <p:nvPr/>
        </p:nvPicPr>
        <p:blipFill>
          <a:blip r:embed="rId2" cstate="print"/>
          <a:srcRect/>
          <a:stretch>
            <a:fillRect/>
          </a:stretch>
        </p:blipFill>
        <p:spPr bwMode="auto">
          <a:xfrm>
            <a:off x="5857884" y="1714488"/>
            <a:ext cx="3286116" cy="4857784"/>
          </a:xfrm>
          <a:prstGeom prst="rect">
            <a:avLst/>
          </a:prstGeom>
          <a:ln>
            <a:noFill/>
          </a:ln>
          <a:effectLst>
            <a:outerShdw blurRad="292100" dist="139700" dir="2700000" algn="tl" rotWithShape="0">
              <a:srgbClr val="333333">
                <a:alpha val="65000"/>
              </a:srgbClr>
            </a:outerShdw>
          </a:effectLst>
        </p:spPr>
      </p:pic>
      <p:pic>
        <p:nvPicPr>
          <p:cNvPr id="122882" name="Picture 2" descr="E:\СВЕТИК\ДОКУМЕНТЫ\МХК\Дополнительный материал по МХК\Древняя Греция\Древнегречечкая керамика\Вазопись в древней Греции\4.jpg"/>
          <p:cNvPicPr>
            <a:picLocks noChangeAspect="1" noChangeArrowheads="1"/>
          </p:cNvPicPr>
          <p:nvPr/>
        </p:nvPicPr>
        <p:blipFill>
          <a:blip r:embed="rId3" cstate="email"/>
          <a:srcRect/>
          <a:stretch>
            <a:fillRect/>
          </a:stretch>
        </p:blipFill>
        <p:spPr bwMode="auto">
          <a:xfrm>
            <a:off x="214282" y="2143116"/>
            <a:ext cx="5143500" cy="3500462"/>
          </a:xfrm>
          <a:prstGeom prst="rect">
            <a:avLst/>
          </a:prstGeom>
          <a:ln>
            <a:noFill/>
          </a:ln>
          <a:effectLst>
            <a:outerShdw blurRad="292100" dist="139700" dir="2700000" algn="tl" rotWithShape="0">
              <a:srgbClr val="333333">
                <a:alpha val="65000"/>
              </a:srgbClr>
            </a:outerShdw>
          </a:effectLst>
        </p:spPr>
      </p:pic>
      <p:pic>
        <p:nvPicPr>
          <p:cNvPr id="122883" name="Picture 3" descr="E:\СВЕТИК\ДОКУМЕНТЫ\МХК\Дополнительный материал по МХК\Древняя Греция\Древнегречечкая керамика\Вазопись в древней Греции\5.jpg"/>
          <p:cNvPicPr>
            <a:picLocks noChangeAspect="1" noChangeArrowheads="1"/>
          </p:cNvPicPr>
          <p:nvPr/>
        </p:nvPicPr>
        <p:blipFill>
          <a:blip r:embed="rId4" cstate="email"/>
          <a:srcRect/>
          <a:stretch>
            <a:fillRect/>
          </a:stretch>
        </p:blipFill>
        <p:spPr bwMode="auto">
          <a:xfrm>
            <a:off x="214282" y="1928802"/>
            <a:ext cx="5143500" cy="4143404"/>
          </a:xfrm>
          <a:prstGeom prst="rect">
            <a:avLst/>
          </a:prstGeom>
          <a:ln>
            <a:noFill/>
          </a:ln>
          <a:effectLst>
            <a:outerShdw blurRad="292100" dist="139700" dir="2700000" algn="tl" rotWithShape="0">
              <a:srgbClr val="333333">
                <a:alpha val="65000"/>
              </a:srgbClr>
            </a:outerShdw>
          </a:effectLst>
        </p:spPr>
      </p:pic>
      <p:pic>
        <p:nvPicPr>
          <p:cNvPr id="12" name="Рисунок 11" descr="http://www.sno.pro1.ru/projects/gallery/var/albums/ceramic/greek/RLTG7_23KAWKJZPX_40Y3.jpg?m=1301634056"/>
          <p:cNvPicPr/>
          <p:nvPr/>
        </p:nvPicPr>
        <p:blipFill>
          <a:blip r:embed="rId5" cstate="email"/>
          <a:srcRect/>
          <a:stretch>
            <a:fillRect/>
          </a:stretch>
        </p:blipFill>
        <p:spPr bwMode="auto">
          <a:xfrm>
            <a:off x="3000364" y="1714488"/>
            <a:ext cx="3000396" cy="4500594"/>
          </a:xfrm>
          <a:prstGeom prst="rect">
            <a:avLst/>
          </a:prstGeom>
          <a:ln>
            <a:noFill/>
          </a:ln>
          <a:effectLst>
            <a:outerShdw blurRad="292100" dist="139700" dir="2700000" algn="tl" rotWithShape="0">
              <a:srgbClr val="333333">
                <a:alpha val="65000"/>
              </a:srgbClr>
            </a:outerShdw>
          </a:effectLst>
        </p:spPr>
      </p:pic>
      <p:pic>
        <p:nvPicPr>
          <p:cNvPr id="11" name="Рисунок 10" descr="http://www.sno.pro1.ru/projects/gallery/var/albums/ceramic/greek/QVE9N_23XJBJYC6TIN3.jpg?m=1301598493"/>
          <p:cNvPicPr/>
          <p:nvPr/>
        </p:nvPicPr>
        <p:blipFill>
          <a:blip r:embed="rId6" cstate="email"/>
          <a:srcRect/>
          <a:stretch>
            <a:fillRect/>
          </a:stretch>
        </p:blipFill>
        <p:spPr bwMode="auto">
          <a:xfrm>
            <a:off x="0" y="1785926"/>
            <a:ext cx="3000364" cy="4357718"/>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гидрии</a:t>
            </a:r>
            <a:endParaRPr lang="ru-RU" dirty="0"/>
          </a:p>
        </p:txBody>
      </p:sp>
      <p:sp>
        <p:nvSpPr>
          <p:cNvPr id="10" name="Прямоугольник 9"/>
          <p:cNvSpPr/>
          <p:nvPr/>
        </p:nvSpPr>
        <p:spPr>
          <a:xfrm>
            <a:off x="0" y="428604"/>
            <a:ext cx="3071802"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nchor="t">
            <a:spAutoFit/>
          </a:bodyPr>
          <a:lstStyle/>
          <a:p>
            <a:pPr algn="ctr"/>
            <a:r>
              <a:rPr lang="ru-RU" sz="1600" b="1" dirty="0" smtClean="0">
                <a:latin typeface="+mj-lt"/>
                <a:cs typeface="Times New Roman" pitchFamily="18" charset="0"/>
              </a:rPr>
              <a:t>Гидрия. </a:t>
            </a:r>
          </a:p>
          <a:p>
            <a:pPr algn="ctr"/>
            <a:r>
              <a:rPr lang="ru-RU" sz="1600" dirty="0" smtClean="0">
                <a:latin typeface="Times New Roman" pitchFamily="18" charset="0"/>
                <a:cs typeface="Times New Roman" pitchFamily="18" charset="0"/>
              </a:rPr>
              <a:t> Снаряжение колесницы</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Мастер Антимена.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Древняя Греция, </a:t>
            </a:r>
          </a:p>
          <a:p>
            <a:pPr algn="ctr"/>
            <a:r>
              <a:rPr lang="ru-RU" sz="1600" dirty="0" smtClean="0">
                <a:latin typeface="Times New Roman" pitchFamily="18" charset="0"/>
                <a:cs typeface="Times New Roman" pitchFamily="18" charset="0"/>
              </a:rPr>
              <a:t>Аттика. 530-е гг. до н.э.</a:t>
            </a:r>
          </a:p>
        </p:txBody>
      </p:sp>
      <p:sp>
        <p:nvSpPr>
          <p:cNvPr id="13" name="Прямоугольник 12"/>
          <p:cNvSpPr/>
          <p:nvPr/>
        </p:nvSpPr>
        <p:spPr>
          <a:xfrm>
            <a:off x="3071802" y="428604"/>
            <a:ext cx="300039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nchor="t">
            <a:spAutoFit/>
          </a:bodyPr>
          <a:lstStyle/>
          <a:p>
            <a:pPr algn="ctr"/>
            <a:r>
              <a:rPr lang="ru-RU" sz="1600" b="1" dirty="0" err="1" smtClean="0">
                <a:latin typeface="+mj-lt"/>
                <a:cs typeface="Times New Roman" pitchFamily="18" charset="0"/>
              </a:rPr>
              <a:t>Гидрия-кальпида</a:t>
            </a:r>
            <a:r>
              <a:rPr lang="ru-RU" sz="1600" b="1" dirty="0" smtClean="0">
                <a:latin typeface="+mj-lt"/>
                <a:cs typeface="Times New Roman" pitchFamily="18" charset="0"/>
              </a:rPr>
              <a:t>. </a:t>
            </a:r>
          </a:p>
          <a:p>
            <a:pPr algn="ctr"/>
            <a:r>
              <a:rPr lang="ru-RU" sz="1600" dirty="0" err="1" smtClean="0">
                <a:latin typeface="Times New Roman" pitchFamily="18" charset="0"/>
                <a:cs typeface="Times New Roman" pitchFamily="18" charset="0"/>
              </a:rPr>
              <a:t>Ахил</a:t>
            </a:r>
            <a:r>
              <a:rPr lang="ru-RU" sz="1600" dirty="0" smtClean="0">
                <a:latin typeface="Times New Roman" pitchFamily="18" charset="0"/>
                <a:cs typeface="Times New Roman" pitchFamily="18" charset="0"/>
              </a:rPr>
              <a:t> у источника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Берлинский мастер.</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Древняя Греция, Аттика. Около 500 гг. до н.э.</a:t>
            </a:r>
          </a:p>
        </p:txBody>
      </p:sp>
      <p:sp>
        <p:nvSpPr>
          <p:cNvPr id="14" name="Прямоугольник 13"/>
          <p:cNvSpPr/>
          <p:nvPr/>
        </p:nvSpPr>
        <p:spPr>
          <a:xfrm>
            <a:off x="6072198" y="428604"/>
            <a:ext cx="3071802"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nchor="t">
            <a:spAutoFit/>
          </a:bodyPr>
          <a:lstStyle/>
          <a:p>
            <a:pPr algn="ctr"/>
            <a:r>
              <a:rPr lang="ru-RU" sz="1600" b="1" dirty="0" smtClean="0">
                <a:latin typeface="+mj-lt"/>
                <a:cs typeface="Times New Roman" pitchFamily="18" charset="0"/>
              </a:rPr>
              <a:t>Гидрия.</a:t>
            </a:r>
            <a:r>
              <a:rPr lang="ru-RU" sz="1600" b="1" dirty="0" smtClean="0">
                <a:latin typeface="Times New Roman" pitchFamily="18" charset="0"/>
                <a:cs typeface="Times New Roman" pitchFamily="18" charset="0"/>
              </a:rPr>
              <a:t> </a:t>
            </a:r>
          </a:p>
          <a:p>
            <a:pPr algn="ctr"/>
            <a:r>
              <a:rPr lang="ru-RU" sz="1600" dirty="0" smtClean="0">
                <a:latin typeface="Times New Roman" pitchFamily="18" charset="0"/>
                <a:cs typeface="Times New Roman" pitchFamily="18" charset="0"/>
              </a:rPr>
              <a:t>Спор Афины с Посейдоном</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Древняя Греция, Афины.</a:t>
            </a:r>
          </a:p>
          <a:p>
            <a:pPr algn="ctr"/>
            <a:r>
              <a:rPr lang="ru-RU" sz="1600" dirty="0" smtClean="0">
                <a:latin typeface="Times New Roman" pitchFamily="18" charset="0"/>
                <a:cs typeface="Times New Roman" pitchFamily="18" charset="0"/>
              </a:rPr>
              <a:t> Последняя четверть </a:t>
            </a:r>
          </a:p>
          <a:p>
            <a:pPr algn="ctr"/>
            <a:r>
              <a:rPr lang="ru-RU" sz="1600" dirty="0" smtClean="0">
                <a:latin typeface="Times New Roman" pitchFamily="18" charset="0"/>
                <a:cs typeface="Times New Roman" pitchFamily="18" charset="0"/>
              </a:rPr>
              <a:t>4 в. до н.э.</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linds(horizontal)">
                                      <p:cBhvr>
                                        <p:cTn id="7" dur="500"/>
                                        <p:tgtEl>
                                          <p:spTgt spid="1228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par>
                                <p:cTn id="13" presetID="8"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par>
                                <p:cTn id="16" presetID="8"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amond(in)">
                                      <p:cBhvr>
                                        <p:cTn id="21" dur="2000"/>
                                        <p:tgtEl>
                                          <p:spTgt spid="1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par>
                                <p:cTn id="25" presetID="8"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29124" y="1500174"/>
            <a:ext cx="3643338" cy="480131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i="1" dirty="0" smtClean="0"/>
              <a:t> </a:t>
            </a:r>
            <a:r>
              <a:rPr lang="ru-RU" b="1" dirty="0" smtClean="0"/>
              <a:t>КРАТЕ́Р</a:t>
            </a:r>
            <a:endParaRPr lang="en-US" b="1" dirty="0" smtClean="0"/>
          </a:p>
          <a:p>
            <a:pPr algn="just"/>
            <a:r>
              <a:rPr lang="ru-RU" dirty="0" smtClean="0"/>
              <a:t> (греч. </a:t>
            </a:r>
            <a:r>
              <a:rPr lang="ru-RU" dirty="0" err="1" smtClean="0"/>
              <a:t>krater</a:t>
            </a:r>
            <a:r>
              <a:rPr lang="ru-RU" dirty="0" smtClean="0"/>
              <a:t>, от </a:t>
            </a:r>
            <a:r>
              <a:rPr lang="ru-RU" dirty="0" err="1" smtClean="0"/>
              <a:t>kerannymi</a:t>
            </a:r>
            <a:r>
              <a:rPr lang="ru-RU" dirty="0" smtClean="0"/>
              <a:t> — "смешиваю") — древнегреческий сосуд для смешивания вина с водой. Согласно обычаям, древние эллины смешивали одну часть вина с двумя частями воды — пить неразбавленное вино считалось проявлением дикости, неумеренности, хотя пьянство было распространенным явлением (вспомним Вакха). Кратеры представляют собой большие сосуды с широким устьем, наподобие котлов, и двумя ручками по бокам.</a:t>
            </a:r>
            <a:br>
              <a:rPr lang="ru-RU" dirty="0" smtClean="0"/>
            </a:br>
            <a:endParaRPr lang="ru-RU" dirty="0">
              <a:latin typeface="+mn-lt"/>
            </a:endParaRPr>
          </a:p>
        </p:txBody>
      </p:sp>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Кратеры</a:t>
            </a:r>
            <a:endParaRPr lang="ru-RU" dirty="0"/>
          </a:p>
        </p:txBody>
      </p:sp>
      <p:pic>
        <p:nvPicPr>
          <p:cNvPr id="16" name="Picture 5" descr="E:\СВЕТИК\ДОКУМЕНТЫ\МХК\Дополнительный материал по МХК\Древняя Греция\Древнегречечкая керамика\Вазопись в древней Греции\6.jpg"/>
          <p:cNvPicPr>
            <a:picLocks noChangeAspect="1" noChangeArrowheads="1"/>
          </p:cNvPicPr>
          <p:nvPr/>
        </p:nvPicPr>
        <p:blipFill>
          <a:blip r:embed="rId2" cstate="email"/>
          <a:srcRect/>
          <a:stretch>
            <a:fillRect/>
          </a:stretch>
        </p:blipFill>
        <p:spPr bwMode="auto">
          <a:xfrm>
            <a:off x="500034" y="1428736"/>
            <a:ext cx="3500462"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4930" name="Picture 2" descr="E:\СВЕТИК\ДОКУМЕНТЫ\МХК\Дополнительный материал по МХК\Древняя Греция\Древнегречечкая керамика\Вазопись в древней Греции\7.jpg"/>
          <p:cNvPicPr>
            <a:picLocks noChangeAspect="1" noChangeArrowheads="1"/>
          </p:cNvPicPr>
          <p:nvPr/>
        </p:nvPicPr>
        <p:blipFill>
          <a:blip r:embed="rId3"/>
          <a:srcRect/>
          <a:stretch>
            <a:fillRect/>
          </a:stretch>
        </p:blipFill>
        <p:spPr bwMode="auto">
          <a:xfrm>
            <a:off x="500034" y="1500174"/>
            <a:ext cx="3500462"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4357686" y="5715016"/>
            <a:ext cx="428628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t>Кратер</a:t>
            </a:r>
            <a:r>
              <a:rPr lang="ru-RU" dirty="0" smtClean="0"/>
              <a:t/>
            </a:r>
            <a:br>
              <a:rPr lang="ru-RU" dirty="0" smtClean="0"/>
            </a:br>
            <a:r>
              <a:rPr lang="ru-RU" dirty="0" smtClean="0">
                <a:latin typeface="Times New Roman" pitchFamily="18" charset="0"/>
                <a:cs typeface="Times New Roman" pitchFamily="18" charset="0"/>
              </a:rPr>
              <a:t>Около 1350-1250 до н. э.</a:t>
            </a:r>
          </a:p>
          <a:p>
            <a:pPr algn="ctr"/>
            <a:r>
              <a:rPr lang="ru-RU" dirty="0" smtClean="0">
                <a:latin typeface="Times New Roman" pitchFamily="18" charset="0"/>
                <a:cs typeface="Times New Roman" pitchFamily="18" charset="0"/>
              </a:rPr>
              <a:t> Керамика. Высота 43,6 </a:t>
            </a:r>
            <a:endParaRPr lang="ru-RU" dirty="0">
              <a:latin typeface="Times New Roman" pitchFamily="18" charset="0"/>
              <a:cs typeface="Times New Roman" pitchFamily="18" charset="0"/>
            </a:endParaRPr>
          </a:p>
        </p:txBody>
      </p:sp>
      <p:pic>
        <p:nvPicPr>
          <p:cNvPr id="8" name="Picture 2" descr="C:\Users\Sony\Desktop\picture0424 кратер.jpg"/>
          <p:cNvPicPr>
            <a:picLocks noChangeAspect="1" noChangeArrowheads="1"/>
          </p:cNvPicPr>
          <p:nvPr/>
        </p:nvPicPr>
        <p:blipFill>
          <a:blip r:embed="rId4" cstate="email"/>
          <a:srcRect/>
          <a:stretch>
            <a:fillRect/>
          </a:stretch>
        </p:blipFill>
        <p:spPr bwMode="auto">
          <a:xfrm>
            <a:off x="4357686" y="857232"/>
            <a:ext cx="4293475" cy="4857760"/>
          </a:xfrm>
          <a:prstGeom prst="rect">
            <a:avLst/>
          </a:prstGeom>
          <a:ln>
            <a:noFill/>
          </a:ln>
          <a:effectLst>
            <a:outerShdw blurRad="292100" dist="139700" dir="2700000" algn="tl" rotWithShape="0">
              <a:srgbClr val="333333">
                <a:alpha val="65000"/>
              </a:srgbClr>
            </a:outerShdw>
          </a:effectLst>
        </p:spPr>
      </p:pic>
      <p:pic>
        <p:nvPicPr>
          <p:cNvPr id="9" name="Picture 4" descr="http://www.powerwriter.ru/images/picture0426.jpg"/>
          <p:cNvPicPr>
            <a:picLocks noChangeAspect="1" noChangeArrowheads="1"/>
          </p:cNvPicPr>
          <p:nvPr/>
        </p:nvPicPr>
        <p:blipFill>
          <a:blip r:embed="rId5" cstate="email"/>
          <a:srcRect/>
          <a:stretch>
            <a:fillRect/>
          </a:stretch>
        </p:blipFill>
        <p:spPr bwMode="auto">
          <a:xfrm>
            <a:off x="142844" y="2357430"/>
            <a:ext cx="4071966" cy="3971932"/>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142844" y="1428736"/>
            <a:ext cx="407196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t>Кратер в форме колокола</a:t>
            </a:r>
            <a:r>
              <a:rPr lang="ru-RU" dirty="0" smtClean="0"/>
              <a:t> </a:t>
            </a:r>
            <a:br>
              <a:rPr lang="ru-RU" dirty="0" smtClean="0"/>
            </a:br>
            <a:r>
              <a:rPr lang="ru-RU" dirty="0" smtClean="0">
                <a:latin typeface="Times New Roman" pitchFamily="18" charset="0"/>
                <a:cs typeface="Times New Roman" pitchFamily="18" charset="0"/>
              </a:rPr>
              <a:t>Около 470 до н. э</a:t>
            </a:r>
          </a:p>
          <a:p>
            <a:pPr algn="ctr"/>
            <a:r>
              <a:rPr lang="ru-RU" dirty="0" smtClean="0">
                <a:latin typeface="Times New Roman" pitchFamily="18" charset="0"/>
                <a:cs typeface="Times New Roman" pitchFamily="18" charset="0"/>
              </a:rPr>
              <a:t>. Керамика. Высота 37</a:t>
            </a:r>
            <a:endParaRPr lang="ru-RU" dirty="0">
              <a:latin typeface="Times New Roman" pitchFamily="18" charset="0"/>
              <a:cs typeface="Times New Roman" pitchFamily="18" charset="0"/>
            </a:endParaRPr>
          </a:p>
        </p:txBody>
      </p:sp>
      <p:sp>
        <p:nvSpPr>
          <p:cNvPr id="11" name="Прямоугольник 10"/>
          <p:cNvSpPr/>
          <p:nvPr/>
        </p:nvSpPr>
        <p:spPr>
          <a:xfrm>
            <a:off x="4357686" y="214290"/>
            <a:ext cx="4357718"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t>КРАСНОФИГУРНЫЙ КРАТЕР С ИЗОБРАЖЕНИЕМ ГЕРМЕСА И МЛАДЕНЦА ДИОНИСА</a:t>
            </a:r>
          </a:p>
          <a:p>
            <a:pPr algn="ctr"/>
            <a:r>
              <a:rPr lang="ru-RU" sz="1400" dirty="0" smtClean="0">
                <a:latin typeface="Times New Roman" pitchFamily="18" charset="0"/>
                <a:cs typeface="Times New Roman" pitchFamily="18" charset="0"/>
              </a:rPr>
              <a:t>Аттика, Греция. 460–450 до н.э. </a:t>
            </a:r>
          </a:p>
          <a:p>
            <a:pPr algn="ctr"/>
            <a:r>
              <a:rPr lang="ru-RU" sz="1400" dirty="0" smtClean="0">
                <a:latin typeface="Times New Roman" pitchFamily="18" charset="0"/>
                <a:cs typeface="Times New Roman" pitchFamily="18" charset="0"/>
              </a:rPr>
              <a:t>Мастер Виллы </a:t>
            </a:r>
            <a:r>
              <a:rPr lang="ru-RU" sz="1400" dirty="0" err="1" smtClean="0">
                <a:latin typeface="Times New Roman" pitchFamily="18" charset="0"/>
                <a:cs typeface="Times New Roman" pitchFamily="18" charset="0"/>
              </a:rPr>
              <a:t>Джулиа</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В. 40,7; Ø венчика 41,5</a:t>
            </a:r>
          </a:p>
        </p:txBody>
      </p:sp>
      <p:sp>
        <p:nvSpPr>
          <p:cNvPr id="12" name="Прямоугольник 11"/>
          <p:cNvSpPr/>
          <p:nvPr/>
        </p:nvSpPr>
        <p:spPr>
          <a:xfrm>
            <a:off x="142844" y="500042"/>
            <a:ext cx="40719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smtClean="0"/>
              <a:t>Кратер чернофигурный Кентавромахия.</a:t>
            </a:r>
            <a:br>
              <a:rPr lang="ru-RU" b="1" dirty="0" smtClean="0"/>
            </a:br>
            <a:r>
              <a:rPr lang="ru-RU" dirty="0" smtClean="0">
                <a:latin typeface="Times New Roman" pitchFamily="18" charset="0"/>
                <a:cs typeface="Times New Roman" pitchFamily="18" charset="0"/>
              </a:rPr>
              <a:t> Аттика .</a:t>
            </a:r>
            <a:r>
              <a:rPr lang="ru-RU" dirty="0" err="1" smtClean="0">
                <a:latin typeface="Times New Roman" pitchFamily="18" charset="0"/>
                <a:cs typeface="Times New Roman" pitchFamily="18" charset="0"/>
              </a:rPr>
              <a:t>Ок</a:t>
            </a:r>
            <a:r>
              <a:rPr lang="ru-RU" dirty="0" smtClean="0">
                <a:latin typeface="Times New Roman" pitchFamily="18" charset="0"/>
                <a:cs typeface="Times New Roman" pitchFamily="18" charset="0"/>
              </a:rPr>
              <a:t>. 520 г. до н. э.</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Высота 42 см; диаметр венчика 33 см; диаметр подставки 17,7 см.</a:t>
            </a:r>
            <a:endParaRPr lang="ru-RU" dirty="0">
              <a:latin typeface="Times New Roman" pitchFamily="18" charset="0"/>
              <a:cs typeface="Times New Roman" pitchFamily="18" charset="0"/>
            </a:endParaRPr>
          </a:p>
        </p:txBody>
      </p:sp>
      <p:pic>
        <p:nvPicPr>
          <p:cNvPr id="13" name="Picture 6" descr="Кентавромахия. Кратер чернофигурный. Аттика. Группа Голвол. Глина. Ок. 520 г. до н. э. Высота 42 см; диаметр венчика 33 см; диаметр подставки 17,7 см. Инв. № Б. 1526. Санкт-Петербург, Государственный Эрмитаж."/>
          <p:cNvPicPr>
            <a:picLocks noChangeAspect="1" noChangeArrowheads="1"/>
          </p:cNvPicPr>
          <p:nvPr/>
        </p:nvPicPr>
        <p:blipFill>
          <a:blip r:embed="rId6" cstate="email"/>
          <a:srcRect/>
          <a:stretch>
            <a:fillRect/>
          </a:stretch>
        </p:blipFill>
        <p:spPr bwMode="auto">
          <a:xfrm>
            <a:off x="142844" y="2000240"/>
            <a:ext cx="4071966" cy="4451859"/>
          </a:xfrm>
          <a:prstGeom prst="rect">
            <a:avLst/>
          </a:prstGeom>
          <a:ln>
            <a:noFill/>
          </a:ln>
          <a:effectLst>
            <a:outerShdw blurRad="292100" dist="139700" dir="2700000" algn="tl" rotWithShape="0">
              <a:srgbClr val="333333">
                <a:alpha val="65000"/>
              </a:srgbClr>
            </a:outerShdw>
          </a:effectLst>
        </p:spPr>
      </p:pic>
      <p:pic>
        <p:nvPicPr>
          <p:cNvPr id="14" name="Рисунок 13" descr="http://www.antic-art.ru/data/greece_classic/58_red_krater/188_mainfoto_05.jpg"/>
          <p:cNvPicPr/>
          <p:nvPr/>
        </p:nvPicPr>
        <p:blipFill>
          <a:blip r:embed="rId7" cstate="email"/>
          <a:srcRect/>
          <a:stretch>
            <a:fillRect/>
          </a:stretch>
        </p:blipFill>
        <p:spPr bwMode="auto">
          <a:xfrm>
            <a:off x="4357686" y="1643050"/>
            <a:ext cx="4357718" cy="50530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wheel(4)">
                                      <p:cBhvr>
                                        <p:cTn id="7" dur="2000"/>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par>
                                <p:cTn id="13" presetID="2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par>
                                <p:cTn id="16" presetID="2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par>
                                <p:cTn id="33" presetID="5"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килики</a:t>
            </a:r>
            <a:endParaRPr lang="ru-RU" dirty="0"/>
          </a:p>
        </p:txBody>
      </p:sp>
      <p:pic>
        <p:nvPicPr>
          <p:cNvPr id="125954" name="Picture 2" descr="E:\СВЕТИК\ДОКУМЕНТЫ\МХК\Дополнительный материал по МХК\Древняя Греция\Древнегреческая керамика\Греция вазы\9.jpg"/>
          <p:cNvPicPr>
            <a:picLocks noChangeAspect="1" noChangeArrowheads="1"/>
          </p:cNvPicPr>
          <p:nvPr/>
        </p:nvPicPr>
        <p:blipFill>
          <a:blip r:embed="rId2" cstate="email"/>
          <a:srcRect/>
          <a:stretch>
            <a:fillRect/>
          </a:stretch>
        </p:blipFill>
        <p:spPr bwMode="auto">
          <a:xfrm>
            <a:off x="285720" y="1928802"/>
            <a:ext cx="4714872" cy="3732633"/>
          </a:xfrm>
          <a:prstGeom prst="rect">
            <a:avLst/>
          </a:prstGeom>
          <a:ln>
            <a:noFill/>
          </a:ln>
          <a:effectLst>
            <a:outerShdw blurRad="292100" dist="139700" dir="2700000" algn="tl" rotWithShape="0">
              <a:srgbClr val="333333">
                <a:alpha val="65000"/>
              </a:srgbClr>
            </a:outerShdw>
          </a:effectLst>
        </p:spPr>
      </p:pic>
      <p:sp>
        <p:nvSpPr>
          <p:cNvPr id="17" name="Прямоугольник 16"/>
          <p:cNvSpPr/>
          <p:nvPr/>
        </p:nvSpPr>
        <p:spPr>
          <a:xfrm>
            <a:off x="5214942" y="1285860"/>
            <a:ext cx="3714776" cy="535531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smtClean="0"/>
              <a:t>Килик </a:t>
            </a:r>
            <a:r>
              <a:rPr lang="ru-RU" dirty="0" smtClean="0"/>
              <a:t>(греч. </a:t>
            </a:r>
            <a:r>
              <a:rPr lang="ru-RU" dirty="0" err="1" smtClean="0"/>
              <a:t>kylix</a:t>
            </a:r>
            <a:r>
              <a:rPr lang="ru-RU" dirty="0" smtClean="0"/>
              <a:t>, лат. </a:t>
            </a:r>
            <a:r>
              <a:rPr lang="ru-RU" dirty="0" err="1" smtClean="0"/>
              <a:t>calix</a:t>
            </a:r>
            <a:r>
              <a:rPr lang="ru-RU" dirty="0" smtClean="0"/>
              <a:t> — "круглый")  </a:t>
            </a:r>
            <a:r>
              <a:rPr lang="ru-RU" b="1" dirty="0" smtClean="0"/>
              <a:t> </a:t>
            </a:r>
            <a:r>
              <a:rPr lang="ru-RU" dirty="0" smtClean="0"/>
              <a:t>- ваза, из которой пили вино. Это сосуд, имеющий вид плоской чаши на ножке или невысоком поддоне с двумя горизонтальными ручками. Килики были весьма </a:t>
            </a:r>
            <a:r>
              <a:rPr lang="ru-RU" dirty="0" err="1" smtClean="0"/>
              <a:t>рапространены</a:t>
            </a:r>
            <a:r>
              <a:rPr lang="ru-RU" dirty="0" smtClean="0"/>
              <a:t>. Снаружи и внутри килики украшали росписью. На многих </a:t>
            </a:r>
            <a:r>
              <a:rPr lang="ru-RU" dirty="0" err="1" smtClean="0"/>
              <a:t>киликах</a:t>
            </a:r>
            <a:r>
              <a:rPr lang="ru-RU" dirty="0" smtClean="0"/>
              <a:t> встречается надпись: «</a:t>
            </a:r>
            <a:r>
              <a:rPr lang="ru-RU" dirty="0" err="1" smtClean="0"/>
              <a:t>Chaire</a:t>
            </a:r>
            <a:r>
              <a:rPr lang="ru-RU" dirty="0" smtClean="0"/>
              <a:t> </a:t>
            </a:r>
            <a:r>
              <a:rPr lang="ru-RU" dirty="0" err="1" smtClean="0"/>
              <a:t>kai</a:t>
            </a:r>
            <a:r>
              <a:rPr lang="ru-RU" dirty="0" smtClean="0"/>
              <a:t> </a:t>
            </a:r>
            <a:r>
              <a:rPr lang="ru-RU" dirty="0" err="1" smtClean="0"/>
              <a:t>piei</a:t>
            </a:r>
            <a:r>
              <a:rPr lang="ru-RU" dirty="0" smtClean="0"/>
              <a:t> </a:t>
            </a:r>
            <a:r>
              <a:rPr lang="ru-RU" dirty="0" err="1" smtClean="0"/>
              <a:t>eu</a:t>
            </a:r>
            <a:r>
              <a:rPr lang="ru-RU" dirty="0" smtClean="0"/>
              <a:t>" (греч., "Радуйся и пей счастливо"). Повествовательные сцены изображали по окружности на наружной стороне чаш (в перерывах между возлияниями килики подвешивали за ручку к стене и такие росписи были хорошо видны)</a:t>
            </a:r>
            <a:endParaRPr lang="ru-RU" dirty="0">
              <a:latin typeface="Times New Roman" pitchFamily="18" charset="0"/>
              <a:cs typeface="Times New Roman" pitchFamily="18" charset="0"/>
            </a:endParaRPr>
          </a:p>
        </p:txBody>
      </p:sp>
      <p:pic>
        <p:nvPicPr>
          <p:cNvPr id="19" name="Рисунок 18" descr="http://www.antic-art.ru/data/greece_archaic/43_kilik/152_mainfoto_05.jpg"/>
          <p:cNvPicPr/>
          <p:nvPr/>
        </p:nvPicPr>
        <p:blipFill>
          <a:blip r:embed="rId3"/>
          <a:srcRect/>
          <a:stretch>
            <a:fillRect/>
          </a:stretch>
        </p:blipFill>
        <p:spPr bwMode="auto">
          <a:xfrm>
            <a:off x="285720" y="2928934"/>
            <a:ext cx="8643998" cy="3723260"/>
          </a:xfrm>
          <a:prstGeom prst="rect">
            <a:avLst/>
          </a:prstGeom>
          <a:ln>
            <a:noFill/>
          </a:ln>
          <a:effectLst>
            <a:outerShdw blurRad="292100" dist="139700" dir="2700000" algn="tl" rotWithShape="0">
              <a:srgbClr val="333333">
                <a:alpha val="65000"/>
              </a:srgbClr>
            </a:outerShdw>
          </a:effectLst>
        </p:spPr>
      </p:pic>
      <p:sp>
        <p:nvSpPr>
          <p:cNvPr id="20" name="Прямоугольник 19"/>
          <p:cNvSpPr/>
          <p:nvPr/>
        </p:nvSpPr>
        <p:spPr>
          <a:xfrm>
            <a:off x="285720" y="1214422"/>
            <a:ext cx="864399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dirty="0" smtClean="0">
                <a:latin typeface="+mj-lt"/>
              </a:rPr>
              <a:t>КИЛИК </a:t>
            </a:r>
          </a:p>
          <a:p>
            <a:pPr algn="ctr"/>
            <a:r>
              <a:rPr lang="ru-RU" dirty="0" smtClean="0"/>
              <a:t>ИЗОБРАЖЕНИЕ ВСАДНИКОВ И КОМАСТОВ</a:t>
            </a:r>
          </a:p>
          <a:p>
            <a:pPr algn="ctr"/>
            <a:r>
              <a:rPr lang="ru-RU" dirty="0" smtClean="0">
                <a:latin typeface="Times New Roman" pitchFamily="18" charset="0"/>
                <a:cs typeface="Times New Roman" pitchFamily="18" charset="0"/>
              </a:rPr>
              <a:t>Коринф, Греция. Первая четверть VI в. до н.э. </a:t>
            </a:r>
          </a:p>
          <a:p>
            <a:pPr algn="ctr"/>
            <a:r>
              <a:rPr lang="ru-RU" dirty="0" smtClean="0">
                <a:latin typeface="Times New Roman" pitchFamily="18" charset="0"/>
                <a:cs typeface="Times New Roman" pitchFamily="18" charset="0"/>
              </a:rPr>
              <a:t>Мастер Кавалькады</a:t>
            </a:r>
          </a:p>
          <a:p>
            <a:pPr algn="ctr"/>
            <a:r>
              <a:rPr lang="ru-RU" dirty="0" smtClean="0">
                <a:latin typeface="Times New Roman" pitchFamily="18" charset="0"/>
                <a:cs typeface="Times New Roman" pitchFamily="18" charset="0"/>
              </a:rPr>
              <a:t>Глина, оливково-коричневый лак, лиловато-красный пурпур</a:t>
            </a:r>
          </a:p>
          <a:p>
            <a:pPr algn="ctr"/>
            <a:r>
              <a:rPr lang="ru-RU" dirty="0" smtClean="0">
                <a:latin typeface="Times New Roman" pitchFamily="18" charset="0"/>
                <a:cs typeface="Times New Roman" pitchFamily="18" charset="0"/>
              </a:rPr>
              <a:t>В. 14; Ø тулова 29,7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00496" y="500042"/>
            <a:ext cx="4098494" cy="107721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sz="1600" b="1" dirty="0" smtClean="0">
                <a:latin typeface="+mj-lt"/>
              </a:rPr>
              <a:t>Килик. Сцена сражения</a:t>
            </a:r>
          </a:p>
          <a:p>
            <a:pPr algn="ctr"/>
            <a:r>
              <a:rPr lang="ru-RU" sz="1600" dirty="0" smtClean="0">
                <a:latin typeface="Times New Roman" pitchFamily="18" charset="0"/>
                <a:cs typeface="Times New Roman" pitchFamily="18" charset="0"/>
              </a:rPr>
              <a:t>Мастер Докимасии.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Древняя Греция, Аттика. Около 480 г. до н.э.</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Глина; краснофигурная роспись. Выс. 9.6 см</a:t>
            </a:r>
            <a:endParaRPr lang="ru-RU" sz="1600" b="1" dirty="0">
              <a:latin typeface="Times New Roman" pitchFamily="18" charset="0"/>
              <a:cs typeface="Times New Roman" pitchFamily="18" charset="0"/>
            </a:endParaRPr>
          </a:p>
        </p:txBody>
      </p:sp>
      <p:sp>
        <p:nvSpPr>
          <p:cNvPr id="3" name="Прямоугольник 2"/>
          <p:cNvSpPr/>
          <p:nvPr/>
        </p:nvSpPr>
        <p:spPr>
          <a:xfrm>
            <a:off x="214282" y="1857364"/>
            <a:ext cx="314327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b="1" dirty="0" smtClean="0">
                <a:latin typeface="+mj-lt"/>
              </a:rPr>
              <a:t>Килик</a:t>
            </a:r>
          </a:p>
          <a:p>
            <a:pPr algn="ctr"/>
            <a:r>
              <a:rPr lang="ru-RU" sz="1600" b="1" dirty="0" smtClean="0">
                <a:latin typeface="+mj-lt"/>
              </a:rPr>
              <a:t> Дионис, силены и менады</a:t>
            </a:r>
          </a:p>
          <a:p>
            <a:pPr algn="ctr"/>
            <a:r>
              <a:rPr lang="ru-RU" sz="1600" dirty="0" smtClean="0">
                <a:latin typeface="Times New Roman" pitchFamily="18" charset="0"/>
                <a:cs typeface="Times New Roman" pitchFamily="18" charset="0"/>
              </a:rPr>
              <a:t>Древняя Греция, Аттика</a:t>
            </a:r>
          </a:p>
          <a:p>
            <a:pPr algn="ctr"/>
            <a:r>
              <a:rPr lang="ru-RU" sz="1600" dirty="0" smtClean="0">
                <a:latin typeface="Times New Roman" pitchFamily="18" charset="0"/>
                <a:cs typeface="Times New Roman" pitchFamily="18" charset="0"/>
              </a:rPr>
              <a:t>550-540-е гг. до н.э.</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Глина; чернофигурная роспись. 35.6 см</a:t>
            </a:r>
            <a:endParaRPr lang="ru-RU" sz="1600" b="1" dirty="0">
              <a:latin typeface="Times New Roman" pitchFamily="18" charset="0"/>
              <a:cs typeface="Times New Roman" pitchFamily="18" charset="0"/>
            </a:endParaRPr>
          </a:p>
        </p:txBody>
      </p:sp>
      <p:pic>
        <p:nvPicPr>
          <p:cNvPr id="1028" name="Picture 4" descr="Килик. Сцена сражения"/>
          <p:cNvPicPr>
            <a:picLocks noChangeAspect="1" noChangeArrowheads="1"/>
          </p:cNvPicPr>
          <p:nvPr/>
        </p:nvPicPr>
        <p:blipFill>
          <a:blip r:embed="rId2" cstate="email"/>
          <a:srcRect/>
          <a:stretch>
            <a:fillRect/>
          </a:stretch>
        </p:blipFill>
        <p:spPr bwMode="auto">
          <a:xfrm>
            <a:off x="3286116" y="1571612"/>
            <a:ext cx="5500726" cy="2928958"/>
          </a:xfrm>
          <a:prstGeom prst="rect">
            <a:avLst/>
          </a:prstGeom>
          <a:noFill/>
        </p:spPr>
      </p:pic>
      <p:pic>
        <p:nvPicPr>
          <p:cNvPr id="1026" name="Picture 2" descr="Килик. Дионис,силены и менады"/>
          <p:cNvPicPr>
            <a:picLocks noChangeAspect="1" noChangeArrowheads="1"/>
          </p:cNvPicPr>
          <p:nvPr/>
        </p:nvPicPr>
        <p:blipFill>
          <a:blip r:embed="rId3" cstate="email"/>
          <a:srcRect/>
          <a:stretch>
            <a:fillRect/>
          </a:stretch>
        </p:blipFill>
        <p:spPr bwMode="auto">
          <a:xfrm>
            <a:off x="142844" y="3429000"/>
            <a:ext cx="4231326" cy="2500329"/>
          </a:xfrm>
          <a:prstGeom prst="rect">
            <a:avLst/>
          </a:prstGeom>
          <a:noFill/>
        </p:spPr>
      </p:pic>
      <p:sp>
        <p:nvSpPr>
          <p:cNvPr id="7" name="Прямоугольник 6"/>
          <p:cNvSpPr/>
          <p:nvPr/>
        </p:nvSpPr>
        <p:spPr>
          <a:xfrm>
            <a:off x="6929454" y="4500570"/>
            <a:ext cx="200023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smtClean="0">
                <a:latin typeface="+mj-lt"/>
              </a:rPr>
              <a:t>Килик</a:t>
            </a:r>
          </a:p>
          <a:p>
            <a:pPr algn="ctr"/>
            <a:r>
              <a:rPr lang="ru-RU" sz="1400" b="1" dirty="0" smtClean="0">
                <a:latin typeface="+mj-lt"/>
              </a:rPr>
              <a:t> Гибель Трои: спасение Аскания</a:t>
            </a:r>
          </a:p>
          <a:p>
            <a:pPr algn="ctr"/>
            <a:r>
              <a:rPr lang="ru-RU" sz="1400" dirty="0" smtClean="0">
                <a:latin typeface="Times New Roman" pitchFamily="18" charset="0"/>
                <a:cs typeface="Times New Roman" pitchFamily="18" charset="0"/>
              </a:rPr>
              <a:t>Мастер </a:t>
            </a:r>
            <a:r>
              <a:rPr lang="ru-RU" sz="1400" dirty="0" err="1" smtClean="0">
                <a:latin typeface="Times New Roman" pitchFamily="18" charset="0"/>
                <a:cs typeface="Times New Roman" pitchFamily="18" charset="0"/>
              </a:rPr>
              <a:t>Телефа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Древняя Греция, Аттика. Около 480-470 гг. до н.э.</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Глина; краснофигурная роспись. Диам. 30.2 см</a:t>
            </a:r>
            <a:endParaRPr lang="ru-RU" sz="1400" b="1" dirty="0">
              <a:latin typeface="Times New Roman" pitchFamily="18" charset="0"/>
              <a:cs typeface="Times New Roman" pitchFamily="18" charset="0"/>
            </a:endParaRPr>
          </a:p>
        </p:txBody>
      </p:sp>
      <p:pic>
        <p:nvPicPr>
          <p:cNvPr id="1030" name="Picture 6" descr="Килик. Гибель Трои: спасение Аскания"/>
          <p:cNvPicPr>
            <a:picLocks noChangeAspect="1" noChangeArrowheads="1"/>
          </p:cNvPicPr>
          <p:nvPr/>
        </p:nvPicPr>
        <p:blipFill>
          <a:blip r:embed="rId4" cstate="email"/>
          <a:srcRect/>
          <a:stretch>
            <a:fillRect/>
          </a:stretch>
        </p:blipFill>
        <p:spPr bwMode="auto">
          <a:xfrm>
            <a:off x="3929058" y="4357694"/>
            <a:ext cx="2999544" cy="2357454"/>
          </a:xfrm>
          <a:prstGeom prst="rect">
            <a:avLst/>
          </a:prstGeom>
          <a:noFill/>
        </p:spPr>
      </p:pic>
      <p:sp>
        <p:nvSpPr>
          <p:cNvPr id="8" name="Заголовок 7"/>
          <p:cNvSpPr>
            <a:spLocks noGrp="1"/>
          </p:cNvSpPr>
          <p:nvPr>
            <p:ph type="title"/>
          </p:nvPr>
        </p:nvSpPr>
        <p:spPr>
          <a:xfrm>
            <a:off x="0" y="457200"/>
            <a:ext cx="9144000" cy="841248"/>
          </a:xfrm>
        </p:spPr>
        <p:txBody>
          <a:bodyPr/>
          <a:lstStyle/>
          <a:p>
            <a:r>
              <a:rPr lang="ru-RU" dirty="0" smtClean="0"/>
              <a:t>килики</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err="1" smtClean="0"/>
              <a:t>скифосы</a:t>
            </a:r>
            <a:endParaRPr lang="ru-RU" dirty="0"/>
          </a:p>
        </p:txBody>
      </p:sp>
      <p:pic>
        <p:nvPicPr>
          <p:cNvPr id="128002" name="Picture 2" descr="E:\СВЕТИК\ДОКУМЕНТЫ\МХК\Дополнительный материал по МХК\Древняя Греция\Древнегреческая керамика\Греция вазы\10.jpg"/>
          <p:cNvPicPr>
            <a:picLocks noChangeAspect="1" noChangeArrowheads="1"/>
          </p:cNvPicPr>
          <p:nvPr/>
        </p:nvPicPr>
        <p:blipFill>
          <a:blip r:embed="rId2" cstate="email"/>
          <a:srcRect/>
          <a:stretch>
            <a:fillRect/>
          </a:stretch>
        </p:blipFill>
        <p:spPr bwMode="auto">
          <a:xfrm>
            <a:off x="2071670" y="1357298"/>
            <a:ext cx="5143500" cy="321471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1357290" y="4714884"/>
            <a:ext cx="6572296" cy="147732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b="1" dirty="0" smtClean="0"/>
              <a:t>	Скифос</a:t>
            </a:r>
            <a:r>
              <a:rPr lang="ru-RU" dirty="0" smtClean="0"/>
              <a:t> (</a:t>
            </a:r>
            <a:r>
              <a:rPr lang="ru-RU" dirty="0" err="1" smtClean="0"/>
              <a:t>σκύφος</a:t>
            </a:r>
            <a:r>
              <a:rPr lang="ru-RU" dirty="0" smtClean="0"/>
              <a:t>) представляет собой керамическую чашу для пить. </a:t>
            </a:r>
            <a:br>
              <a:rPr lang="ru-RU" dirty="0" smtClean="0"/>
            </a:br>
            <a:r>
              <a:rPr lang="ru-RU" dirty="0" smtClean="0"/>
              <a:t>  	Имеет суживающееся книзу тулово (нередко большой ёмкости) с двумя ручками у самого края широкого устья, на низком поддоне, нередко украшенное росписью</a:t>
            </a:r>
            <a:endParaRPr lang="ru-RU" dirty="0"/>
          </a:p>
        </p:txBody>
      </p:sp>
      <p:pic>
        <p:nvPicPr>
          <p:cNvPr id="15" name="Рисунок 14" descr="http://www.antic-art.ru/data/greece_classic/57_red_skifos/187_mainfoto_05.jpg"/>
          <p:cNvPicPr/>
          <p:nvPr/>
        </p:nvPicPr>
        <p:blipFill>
          <a:blip r:embed="rId3" cstate="email"/>
          <a:srcRect/>
          <a:stretch>
            <a:fillRect/>
          </a:stretch>
        </p:blipFill>
        <p:spPr bwMode="auto">
          <a:xfrm>
            <a:off x="1857356" y="1285860"/>
            <a:ext cx="5628487" cy="3429024"/>
          </a:xfrm>
          <a:prstGeom prst="rect">
            <a:avLst/>
          </a:prstGeom>
          <a:noFill/>
          <a:ln w="9525">
            <a:noFill/>
            <a:miter lim="800000"/>
            <a:headEnd/>
            <a:tailEnd/>
          </a:ln>
        </p:spPr>
      </p:pic>
      <p:sp>
        <p:nvSpPr>
          <p:cNvPr id="16" name="Прямоугольник 15"/>
          <p:cNvSpPr/>
          <p:nvPr/>
        </p:nvSpPr>
        <p:spPr>
          <a:xfrm>
            <a:off x="1357290" y="4714884"/>
            <a:ext cx="6572296" cy="147732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ru-RU" b="1" dirty="0" smtClean="0"/>
              <a:t>	КРАСНОФИГУРНЫЙ СКИФОС </a:t>
            </a:r>
          </a:p>
          <a:p>
            <a:pPr algn="ctr"/>
            <a:r>
              <a:rPr lang="ru-RU" dirty="0" smtClean="0">
                <a:latin typeface="Times New Roman" pitchFamily="18" charset="0"/>
                <a:cs typeface="Times New Roman" pitchFamily="18" charset="0"/>
              </a:rPr>
              <a:t>С ИЗОБРАЖЕНИЕМ ДИОНИСА И СИЛЕНА</a:t>
            </a:r>
          </a:p>
          <a:p>
            <a:pPr algn="ctr"/>
            <a:r>
              <a:rPr lang="ru-RU" dirty="0" smtClean="0">
                <a:latin typeface="Times New Roman" pitchFamily="18" charset="0"/>
                <a:cs typeface="Times New Roman" pitchFamily="18" charset="0"/>
              </a:rPr>
              <a:t>Аттика, Греция. </a:t>
            </a:r>
            <a:r>
              <a:rPr lang="ru-RU" dirty="0" err="1" smtClean="0">
                <a:latin typeface="Times New Roman" pitchFamily="18" charset="0"/>
                <a:cs typeface="Times New Roman" pitchFamily="18" charset="0"/>
              </a:rPr>
              <a:t>Ок</a:t>
            </a:r>
            <a:r>
              <a:rPr lang="ru-RU" dirty="0" smtClean="0">
                <a:latin typeface="Times New Roman" pitchFamily="18" charset="0"/>
                <a:cs typeface="Times New Roman" pitchFamily="18" charset="0"/>
              </a:rPr>
              <a:t>. 460 до н.э. Мастер Льюис</a:t>
            </a:r>
          </a:p>
          <a:p>
            <a:pPr algn="ctr"/>
            <a:r>
              <a:rPr lang="ru-RU" dirty="0" smtClean="0">
                <a:latin typeface="Times New Roman" pitchFamily="18" charset="0"/>
                <a:cs typeface="Times New Roman" pitchFamily="18" charset="0"/>
              </a:rPr>
              <a:t>Глина, черный лак, белая краска</a:t>
            </a:r>
          </a:p>
          <a:p>
            <a:pPr algn="ctr"/>
            <a:r>
              <a:rPr lang="ru-RU" dirty="0" smtClean="0">
                <a:latin typeface="Times New Roman" pitchFamily="18" charset="0"/>
                <a:cs typeface="Times New Roman" pitchFamily="18" charset="0"/>
              </a:rPr>
              <a:t>В. 18,3; Ø устья 21,7; Ø основания 13,8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канфары</a:t>
            </a:r>
            <a:endParaRPr lang="ru-RU" dirty="0"/>
          </a:p>
        </p:txBody>
      </p:sp>
      <p:sp>
        <p:nvSpPr>
          <p:cNvPr id="10" name="Прямоугольник 9"/>
          <p:cNvSpPr/>
          <p:nvPr/>
        </p:nvSpPr>
        <p:spPr>
          <a:xfrm>
            <a:off x="1357290" y="4714884"/>
            <a:ext cx="6572296" cy="147732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b="1" dirty="0" smtClean="0"/>
              <a:t>	Скифос</a:t>
            </a:r>
            <a:r>
              <a:rPr lang="ru-RU" dirty="0" smtClean="0"/>
              <a:t> (</a:t>
            </a:r>
            <a:r>
              <a:rPr lang="ru-RU" dirty="0" err="1" smtClean="0"/>
              <a:t>σκύφος</a:t>
            </a:r>
            <a:r>
              <a:rPr lang="ru-RU" dirty="0" smtClean="0"/>
              <a:t>) представляет собой керамическую чашу для пить. </a:t>
            </a:r>
            <a:br>
              <a:rPr lang="ru-RU" dirty="0" smtClean="0"/>
            </a:br>
            <a:r>
              <a:rPr lang="ru-RU" dirty="0" smtClean="0"/>
              <a:t>  	Имеет суживающееся книзу тулово (нередко большой ёмкости) с двумя ручками у самого края широкого устья, на низком поддоне, нередко украшенное росписью</a:t>
            </a:r>
            <a:endParaRPr lang="ru-RU" dirty="0"/>
          </a:p>
        </p:txBody>
      </p:sp>
      <p:sp>
        <p:nvSpPr>
          <p:cNvPr id="16" name="Прямоугольник 15"/>
          <p:cNvSpPr/>
          <p:nvPr/>
        </p:nvSpPr>
        <p:spPr>
          <a:xfrm>
            <a:off x="1357290" y="4714884"/>
            <a:ext cx="6572296"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b="1" dirty="0" smtClean="0"/>
              <a:t> </a:t>
            </a:r>
            <a:r>
              <a:rPr lang="ru-RU" b="1" dirty="0" smtClean="0">
                <a:solidFill>
                  <a:schemeClr val="tx1"/>
                </a:solidFill>
              </a:rPr>
              <a:t>Канфары </a:t>
            </a:r>
            <a:r>
              <a:rPr lang="ru-RU" dirty="0" smtClean="0">
                <a:solidFill>
                  <a:schemeClr val="tx1"/>
                </a:solidFill>
              </a:rPr>
              <a:t>- широкие сосуды для питья с двумя ручками, что-то типа кубка. Чаще всего на высокой ножке. Изящные ручки </a:t>
            </a:r>
            <a:r>
              <a:rPr lang="ru-RU" dirty="0" err="1" smtClean="0">
                <a:solidFill>
                  <a:schemeClr val="tx1"/>
                </a:solidFill>
              </a:rPr>
              <a:t>канфара</a:t>
            </a:r>
            <a:r>
              <a:rPr lang="ru-RU" dirty="0" smtClean="0">
                <a:solidFill>
                  <a:schemeClr val="tx1"/>
                </a:solidFill>
              </a:rPr>
              <a:t>  выступают за верхнюю линию сосуда. Канфар считался атрибутом Геракла и особенно Диониса : греческий Бог вина часто изображался с </a:t>
            </a:r>
            <a:r>
              <a:rPr lang="ru-RU" dirty="0" err="1" smtClean="0">
                <a:solidFill>
                  <a:schemeClr val="tx1"/>
                </a:solidFill>
              </a:rPr>
              <a:t>канфаром</a:t>
            </a:r>
            <a:r>
              <a:rPr lang="ru-RU" dirty="0" smtClean="0">
                <a:solidFill>
                  <a:schemeClr val="tx1"/>
                </a:solidFill>
              </a:rPr>
              <a:t> в руках.</a:t>
            </a:r>
            <a:r>
              <a:rPr lang="ru-RU" dirty="0" smtClean="0"/>
              <a:t> </a:t>
            </a:r>
            <a:r>
              <a:rPr lang="ru-RU" dirty="0" smtClean="0">
                <a:solidFill>
                  <a:schemeClr val="tx1"/>
                </a:solidFill>
              </a:rPr>
              <a:t>Иногда использовался как мера жидкости (0,27 л).</a:t>
            </a:r>
            <a:endParaRPr lang="ru-RU" dirty="0" smtClean="0">
              <a:solidFill>
                <a:schemeClr val="tx1"/>
              </a:solidFill>
              <a:latin typeface="Times New Roman" pitchFamily="18" charset="0"/>
              <a:cs typeface="Times New Roman" pitchFamily="18" charset="0"/>
            </a:endParaRPr>
          </a:p>
        </p:txBody>
      </p:sp>
      <p:pic>
        <p:nvPicPr>
          <p:cNvPr id="129026" name="Picture 2" descr="E:\СВЕТИК\ДОКУМЕНТЫ\МХК\Дополнительный материал по МХК\Древняя Греция\Древнегреческая керамика\Греция вазы\11.jpg"/>
          <p:cNvPicPr>
            <a:picLocks noChangeAspect="1" noChangeArrowheads="1"/>
          </p:cNvPicPr>
          <p:nvPr/>
        </p:nvPicPr>
        <p:blipFill>
          <a:blip r:embed="rId2"/>
          <a:srcRect/>
          <a:stretch>
            <a:fillRect/>
          </a:stretch>
        </p:blipFill>
        <p:spPr bwMode="auto">
          <a:xfrm>
            <a:off x="2000232" y="1643050"/>
            <a:ext cx="5143500" cy="2714644"/>
          </a:xfrm>
          <a:prstGeom prst="rect">
            <a:avLst/>
          </a:prstGeom>
          <a:ln>
            <a:noFill/>
          </a:ln>
          <a:effectLst>
            <a:outerShdw blurRad="292100" dist="139700" dir="2700000" algn="tl" rotWithShape="0">
              <a:srgbClr val="333333">
                <a:alpha val="65000"/>
              </a:srgbClr>
            </a:outerShdw>
          </a:effectLst>
        </p:spPr>
      </p:pic>
      <p:pic>
        <p:nvPicPr>
          <p:cNvPr id="9" name="Picture 4" descr="http://www.sno.pro1.ru/projects/gallery/var/albums/ceramic/greek/MZKGP2VWR8YB4_40SM3.jpg?m=1301641533"/>
          <p:cNvPicPr>
            <a:picLocks noChangeAspect="1" noChangeArrowheads="1"/>
          </p:cNvPicPr>
          <p:nvPr/>
        </p:nvPicPr>
        <p:blipFill>
          <a:blip r:embed="rId3" cstate="email"/>
          <a:srcRect/>
          <a:stretch>
            <a:fillRect/>
          </a:stretch>
        </p:blipFill>
        <p:spPr bwMode="auto">
          <a:xfrm>
            <a:off x="4429124" y="2143116"/>
            <a:ext cx="3586156" cy="4429156"/>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4429124" y="571480"/>
            <a:ext cx="35719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solidFill>
                  <a:schemeClr val="tx1"/>
                </a:solidFill>
              </a:rPr>
              <a:t> Канфар. </a:t>
            </a:r>
          </a:p>
          <a:p>
            <a:pPr algn="ctr"/>
            <a:r>
              <a:rPr lang="ru-RU" b="1" dirty="0" smtClean="0">
                <a:solidFill>
                  <a:schemeClr val="tx1"/>
                </a:solidFill>
              </a:rPr>
              <a:t>Борьба Геракла со львом</a:t>
            </a:r>
          </a:p>
          <a:p>
            <a:pPr algn="ctr"/>
            <a:r>
              <a:rPr lang="ru-RU" dirty="0" smtClean="0">
                <a:solidFill>
                  <a:schemeClr val="tx1"/>
                </a:solidFill>
                <a:latin typeface="Times New Roman" pitchFamily="18" charset="0"/>
                <a:cs typeface="Times New Roman" pitchFamily="18" charset="0"/>
              </a:rPr>
              <a:t>Мастер Никосфена.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Древняя Греция, Аттика. </a:t>
            </a:r>
          </a:p>
          <a:p>
            <a:pPr algn="ctr"/>
            <a:r>
              <a:rPr lang="ru-RU" dirty="0" smtClean="0">
                <a:solidFill>
                  <a:schemeClr val="tx1"/>
                </a:solidFill>
                <a:latin typeface="Times New Roman" pitchFamily="18" charset="0"/>
                <a:cs typeface="Times New Roman" pitchFamily="18" charset="0"/>
              </a:rPr>
              <a:t>Около 480 г. до н.э.</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Глина; краснофигурная роспись.</a:t>
            </a:r>
          </a:p>
          <a:p>
            <a:pPr algn="ctr"/>
            <a:r>
              <a:rPr lang="ru-RU" dirty="0" smtClean="0">
                <a:solidFill>
                  <a:schemeClr val="tx1"/>
                </a:solidFill>
                <a:latin typeface="Times New Roman" pitchFamily="18" charset="0"/>
                <a:cs typeface="Times New Roman" pitchFamily="18" charset="0"/>
              </a:rPr>
              <a:t> Выс. 32.5 см</a:t>
            </a:r>
            <a:endParaRPr lang="ru-RU" b="1" dirty="0">
              <a:solidFill>
                <a:schemeClr val="tx1"/>
              </a:solidFill>
              <a:latin typeface="Times New Roman" pitchFamily="18" charset="0"/>
              <a:cs typeface="Times New Roman" pitchFamily="18" charset="0"/>
            </a:endParaRPr>
          </a:p>
        </p:txBody>
      </p:sp>
      <p:pic>
        <p:nvPicPr>
          <p:cNvPr id="12" name="Picture 8" descr="http://www.sno.pro1.ru/projects/gallery/var/albums/ceramic/greek/HNT7F57KNYAQGO8T3.jpg?m=1301640299"/>
          <p:cNvPicPr>
            <a:picLocks noChangeAspect="1" noChangeArrowheads="1"/>
          </p:cNvPicPr>
          <p:nvPr/>
        </p:nvPicPr>
        <p:blipFill>
          <a:blip r:embed="rId4" cstate="email"/>
          <a:srcRect/>
          <a:stretch>
            <a:fillRect/>
          </a:stretch>
        </p:blipFill>
        <p:spPr bwMode="auto">
          <a:xfrm>
            <a:off x="1285852" y="2576433"/>
            <a:ext cx="3143272" cy="3954883"/>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1285852" y="1142984"/>
            <a:ext cx="3143272"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smtClean="0">
                <a:solidFill>
                  <a:schemeClr val="tx1"/>
                </a:solidFill>
              </a:rPr>
              <a:t>Двуликий канфар</a:t>
            </a:r>
          </a:p>
          <a:p>
            <a:pPr algn="ctr"/>
            <a:r>
              <a:rPr lang="ru-RU" dirty="0" smtClean="0">
                <a:solidFill>
                  <a:schemeClr val="tx1"/>
                </a:solidFill>
              </a:rPr>
              <a:t>Древняя Греция, Аттика. </a:t>
            </a:r>
          </a:p>
          <a:p>
            <a:pPr algn="ctr"/>
            <a:r>
              <a:rPr lang="ru-RU" dirty="0" smtClean="0">
                <a:solidFill>
                  <a:schemeClr val="tx1"/>
                </a:solidFill>
              </a:rPr>
              <a:t>490-480 гг. до н.э.</a:t>
            </a:r>
            <a:br>
              <a:rPr lang="ru-RU" dirty="0" smtClean="0">
                <a:solidFill>
                  <a:schemeClr val="tx1"/>
                </a:solidFill>
              </a:rPr>
            </a:br>
            <a:r>
              <a:rPr lang="ru-RU" dirty="0" smtClean="0">
                <a:solidFill>
                  <a:schemeClr val="tx1"/>
                </a:solidFill>
              </a:rPr>
              <a:t>Глина; краснофигурная роспись. </a:t>
            </a:r>
          </a:p>
          <a:p>
            <a:pPr algn="ctr"/>
            <a:r>
              <a:rPr lang="ru-RU" dirty="0" smtClean="0">
                <a:solidFill>
                  <a:schemeClr val="tx1"/>
                </a:solidFill>
              </a:rPr>
              <a:t>Выс. 17.7 см</a:t>
            </a:r>
            <a:endParaRPr lang="ru-RU"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par>
                                <p:cTn id="11" presetID="21"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4)">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киаф</a:t>
            </a:r>
            <a:endParaRPr lang="ru-RU" dirty="0"/>
          </a:p>
        </p:txBody>
      </p:sp>
      <p:pic>
        <p:nvPicPr>
          <p:cNvPr id="130050" name="Picture 2" descr="E:\СВЕТИК\ДОКУМЕНТЫ\МХК\Дополнительный материал по МХК\Древняя Греция\Древнегреческая керамика\Греция вазы\8.jpg"/>
          <p:cNvPicPr>
            <a:picLocks noChangeAspect="1" noChangeArrowheads="1"/>
          </p:cNvPicPr>
          <p:nvPr/>
        </p:nvPicPr>
        <p:blipFill>
          <a:blip r:embed="rId2" cstate="email"/>
          <a:srcRect/>
          <a:stretch>
            <a:fillRect/>
          </a:stretch>
        </p:blipFill>
        <p:spPr bwMode="auto">
          <a:xfrm>
            <a:off x="1214414" y="1285860"/>
            <a:ext cx="2571768" cy="2571768"/>
          </a:xfrm>
          <a:prstGeom prst="rect">
            <a:avLst/>
          </a:prstGeom>
          <a:noFill/>
        </p:spPr>
      </p:pic>
      <p:sp>
        <p:nvSpPr>
          <p:cNvPr id="14" name="Прямоугольник 13"/>
          <p:cNvSpPr/>
          <p:nvPr/>
        </p:nvSpPr>
        <p:spPr>
          <a:xfrm>
            <a:off x="214282" y="4071942"/>
            <a:ext cx="471490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t>Киаф </a:t>
            </a:r>
            <a:r>
              <a:rPr lang="ru-RU" dirty="0" smtClean="0"/>
              <a:t>(греч. </a:t>
            </a:r>
            <a:r>
              <a:rPr lang="ru-RU" dirty="0" err="1" smtClean="0"/>
              <a:t>kyaphos</a:t>
            </a:r>
            <a:r>
              <a:rPr lang="ru-RU" dirty="0" smtClean="0"/>
              <a:t> — "кружка, ковш") назывался ковшик, с помощью которого наливали вино из кратеров  в  килики. Они имеют колоколовидное тулово с широким устьем и высокую петлеобразную ручку, обычно украшенную вверху шипом, а в средней части иногда связанную горизонтальной перемычкой.</a:t>
            </a:r>
            <a:endParaRPr lang="ru-RU" dirty="0"/>
          </a:p>
        </p:txBody>
      </p:sp>
      <p:pic>
        <p:nvPicPr>
          <p:cNvPr id="130052" name="Picture 4" descr="Киаф. Дионис и силены"/>
          <p:cNvPicPr>
            <a:picLocks noChangeAspect="1" noChangeArrowheads="1"/>
          </p:cNvPicPr>
          <p:nvPr/>
        </p:nvPicPr>
        <p:blipFill>
          <a:blip r:embed="rId3" cstate="email"/>
          <a:srcRect/>
          <a:stretch>
            <a:fillRect/>
          </a:stretch>
        </p:blipFill>
        <p:spPr bwMode="auto">
          <a:xfrm>
            <a:off x="5500694" y="3143248"/>
            <a:ext cx="3338504" cy="3038182"/>
          </a:xfrm>
          <a:prstGeom prst="rect">
            <a:avLst/>
          </a:prstGeom>
          <a:noFill/>
        </p:spPr>
      </p:pic>
      <p:sp>
        <p:nvSpPr>
          <p:cNvPr id="15" name="Прямоугольник 14"/>
          <p:cNvSpPr/>
          <p:nvPr/>
        </p:nvSpPr>
        <p:spPr>
          <a:xfrm>
            <a:off x="5500694" y="1357298"/>
            <a:ext cx="335755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latin typeface="+mj-lt"/>
              </a:rPr>
              <a:t>Киаф. Дионис и силены</a:t>
            </a:r>
          </a:p>
          <a:p>
            <a:pPr algn="ctr"/>
            <a:r>
              <a:rPr lang="ru-RU" dirty="0" smtClean="0">
                <a:latin typeface="Times New Roman" pitchFamily="18" charset="0"/>
                <a:cs typeface="Times New Roman" pitchFamily="18" charset="0"/>
              </a:rPr>
              <a:t>Древняя Греция, Аттика.</a:t>
            </a:r>
          </a:p>
          <a:p>
            <a:pPr algn="ctr"/>
            <a:r>
              <a:rPr lang="ru-RU" dirty="0" smtClean="0">
                <a:latin typeface="Times New Roman" pitchFamily="18" charset="0"/>
                <a:cs typeface="Times New Roman" pitchFamily="18" charset="0"/>
              </a:rPr>
              <a:t> 530-е гг. до н.э.</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Глина; чернофигурная роспись по белой облицовке. </a:t>
            </a:r>
          </a:p>
          <a:p>
            <a:pPr algn="ctr"/>
            <a:r>
              <a:rPr lang="ru-RU" dirty="0" smtClean="0">
                <a:latin typeface="Times New Roman" pitchFamily="18" charset="0"/>
                <a:cs typeface="Times New Roman" pitchFamily="18" charset="0"/>
              </a:rPr>
              <a:t>Выс. 12.4 см</a:t>
            </a:r>
            <a:endParaRPr lang="ru-RU" b="1" dirty="0">
              <a:latin typeface="Times New Roman" pitchFamily="18" charset="0"/>
              <a:cs typeface="Times New Roman" pitchFamily="18" charset="0"/>
            </a:endParaRPr>
          </a:p>
        </p:txBody>
      </p:sp>
      <p:pic>
        <p:nvPicPr>
          <p:cNvPr id="130054" name="Picture 6" descr="Киаф. Сфинкс"/>
          <p:cNvPicPr>
            <a:picLocks noChangeAspect="1" noChangeArrowheads="1"/>
          </p:cNvPicPr>
          <p:nvPr/>
        </p:nvPicPr>
        <p:blipFill>
          <a:blip r:embed="rId4" cstate="email"/>
          <a:srcRect/>
          <a:stretch>
            <a:fillRect/>
          </a:stretch>
        </p:blipFill>
        <p:spPr bwMode="auto">
          <a:xfrm>
            <a:off x="5143504" y="1428736"/>
            <a:ext cx="3786214" cy="5168570"/>
          </a:xfrm>
          <a:prstGeom prst="rect">
            <a:avLst/>
          </a:prstGeom>
          <a:noFill/>
        </p:spPr>
      </p:pic>
      <p:sp>
        <p:nvSpPr>
          <p:cNvPr id="17" name="Прямоугольник 16"/>
          <p:cNvSpPr/>
          <p:nvPr/>
        </p:nvSpPr>
        <p:spPr>
          <a:xfrm>
            <a:off x="5143504" y="571480"/>
            <a:ext cx="378621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t>Киаф. </a:t>
            </a:r>
          </a:p>
          <a:p>
            <a:pPr algn="ctr"/>
            <a:r>
              <a:rPr lang="ru-RU" b="1" dirty="0" smtClean="0"/>
              <a:t>Сфинкс</a:t>
            </a:r>
          </a:p>
          <a:p>
            <a:pPr algn="ctr"/>
            <a:r>
              <a:rPr lang="ru-RU" dirty="0" smtClean="0"/>
              <a:t>Древняя Греция,</a:t>
            </a:r>
          </a:p>
          <a:p>
            <a:pPr algn="ctr"/>
            <a:r>
              <a:rPr lang="ru-RU" dirty="0" smtClean="0"/>
              <a:t> Аттика. 520-е гг. до н.э.</a:t>
            </a:r>
            <a:br>
              <a:rPr lang="ru-RU" dirty="0" smtClean="0"/>
            </a:br>
            <a:r>
              <a:rPr lang="ru-RU" dirty="0" smtClean="0"/>
              <a:t>Глина; чернофигурная роспись,. Выс. 15.4 см</a:t>
            </a:r>
            <a:endParaRPr lang="ru-RU"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0054"/>
                                        </p:tgtEl>
                                        <p:attrNameLst>
                                          <p:attrName>style.visibility</p:attrName>
                                        </p:attrNameLst>
                                      </p:cBhvr>
                                      <p:to>
                                        <p:strVal val="visible"/>
                                      </p:to>
                                    </p:set>
                                    <p:animEffect transition="in" filter="wedge">
                                      <p:cBhvr>
                                        <p:cTn id="7" dur="2000"/>
                                        <p:tgtEl>
                                          <p:spTgt spid="13005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edg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err="1" smtClean="0"/>
              <a:t>ойнохойи</a:t>
            </a:r>
            <a:endParaRPr lang="ru-RU" dirty="0"/>
          </a:p>
        </p:txBody>
      </p:sp>
      <p:pic>
        <p:nvPicPr>
          <p:cNvPr id="131074" name="Picture 2" descr="E:\СВЕТИК\ДОКУМЕНТЫ\МХК\Дополнительный материал по МХК\Древняя Греция\Древнегреческая керамика\Греция вазы\12.jpg"/>
          <p:cNvPicPr>
            <a:picLocks noChangeAspect="1" noChangeArrowheads="1"/>
          </p:cNvPicPr>
          <p:nvPr/>
        </p:nvPicPr>
        <p:blipFill>
          <a:blip r:embed="rId2" cstate="email"/>
          <a:srcRect/>
          <a:stretch>
            <a:fillRect/>
          </a:stretch>
        </p:blipFill>
        <p:spPr bwMode="auto">
          <a:xfrm>
            <a:off x="2071670" y="1928802"/>
            <a:ext cx="5143500" cy="250033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85720" y="4643446"/>
            <a:ext cx="8572560" cy="923330"/>
          </a:xfrm>
          <a:prstGeom prst="rect">
            <a:avLst/>
          </a:prstGeom>
          <a:noFill/>
        </p:spPr>
        <p:txBody>
          <a:bodyPr wrap="square" rtlCol="0">
            <a:spAutoFit/>
          </a:bodyPr>
          <a:lstStyle/>
          <a:p>
            <a:pPr algn="ctr"/>
            <a:r>
              <a:rPr lang="ru-RU" b="1" dirty="0" smtClean="0">
                <a:latin typeface="+mj-lt"/>
              </a:rPr>
              <a:t>ОЙНОХОЯ    </a:t>
            </a:r>
            <a:r>
              <a:rPr lang="ru-RU" dirty="0" smtClean="0">
                <a:latin typeface="+mj-lt"/>
              </a:rPr>
              <a:t>      (от греч. </a:t>
            </a:r>
            <a:r>
              <a:rPr lang="ru-RU" dirty="0" err="1" smtClean="0">
                <a:latin typeface="+mj-lt"/>
              </a:rPr>
              <a:t>oinos</a:t>
            </a:r>
            <a:r>
              <a:rPr lang="ru-RU" dirty="0" smtClean="0">
                <a:latin typeface="+mj-lt"/>
              </a:rPr>
              <a:t> - вино, </a:t>
            </a:r>
            <a:r>
              <a:rPr lang="ru-RU" dirty="0" err="1" smtClean="0">
                <a:latin typeface="+mj-lt"/>
              </a:rPr>
              <a:t>cheo</a:t>
            </a:r>
            <a:r>
              <a:rPr lang="ru-RU" dirty="0" smtClean="0">
                <a:latin typeface="+mj-lt"/>
              </a:rPr>
              <a:t> - лью) - древнегреческий сосуд для вина; представляет собой кувшин яйцевидной формы с одной ручкой и тремя сливами (носиками), из которого одновременно можно было наливать в три чаши.</a:t>
            </a:r>
          </a:p>
        </p:txBody>
      </p:sp>
      <p:pic>
        <p:nvPicPr>
          <p:cNvPr id="13" name="Picture 2" descr="Ойнохоя. Аполлон преследует юную женщину"/>
          <p:cNvPicPr>
            <a:picLocks noChangeAspect="1" noChangeArrowheads="1"/>
          </p:cNvPicPr>
          <p:nvPr/>
        </p:nvPicPr>
        <p:blipFill>
          <a:blip r:embed="rId3" cstate="email"/>
          <a:srcRect/>
          <a:stretch>
            <a:fillRect/>
          </a:stretch>
        </p:blipFill>
        <p:spPr bwMode="auto">
          <a:xfrm>
            <a:off x="0" y="2000264"/>
            <a:ext cx="3091188" cy="4262429"/>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0" y="0"/>
            <a:ext cx="3071802" cy="20313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b="1" dirty="0" smtClean="0">
                <a:latin typeface="+mj-lt"/>
              </a:rPr>
              <a:t>Ойнохоя.</a:t>
            </a:r>
          </a:p>
          <a:p>
            <a:pPr algn="ctr"/>
            <a:r>
              <a:rPr lang="ru-RU" b="1" dirty="0" smtClean="0">
                <a:latin typeface="+mj-lt"/>
              </a:rPr>
              <a:t> </a:t>
            </a:r>
            <a:r>
              <a:rPr lang="ru-RU" dirty="0" smtClean="0">
                <a:latin typeface="+mj-lt"/>
              </a:rPr>
              <a:t>Аполлон </a:t>
            </a:r>
          </a:p>
          <a:p>
            <a:pPr algn="ctr"/>
            <a:r>
              <a:rPr lang="ru-RU" dirty="0" smtClean="0">
                <a:latin typeface="+mj-lt"/>
              </a:rPr>
              <a:t>преследует юную женщину</a:t>
            </a:r>
          </a:p>
          <a:p>
            <a:pPr algn="ctr"/>
            <a:r>
              <a:rPr lang="ru-RU" dirty="0" smtClean="0">
                <a:latin typeface="Times New Roman" pitchFamily="18" charset="0"/>
                <a:cs typeface="Times New Roman" pitchFamily="18" charset="0"/>
              </a:rPr>
              <a:t>Древняя Греция, </a:t>
            </a:r>
          </a:p>
          <a:p>
            <a:pPr algn="ctr"/>
            <a:r>
              <a:rPr lang="ru-RU" dirty="0" smtClean="0">
                <a:latin typeface="Times New Roman" pitchFamily="18" charset="0"/>
                <a:cs typeface="Times New Roman" pitchFamily="18" charset="0"/>
              </a:rPr>
              <a:t>Аттика. 440 до н.э.</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Глина; краснофигурная роспись. Выс. 18.5 см</a:t>
            </a:r>
            <a:endParaRPr lang="ru-RU" b="1" dirty="0">
              <a:latin typeface="Times New Roman" pitchFamily="18" charset="0"/>
              <a:cs typeface="Times New Roman" pitchFamily="18" charset="0"/>
            </a:endParaRPr>
          </a:p>
        </p:txBody>
      </p:sp>
      <p:pic>
        <p:nvPicPr>
          <p:cNvPr id="18" name="Picture 4" descr="Ойнохоя"/>
          <p:cNvPicPr>
            <a:picLocks noChangeAspect="1" noChangeArrowheads="1"/>
          </p:cNvPicPr>
          <p:nvPr/>
        </p:nvPicPr>
        <p:blipFill>
          <a:blip r:embed="rId4" cstate="email"/>
          <a:srcRect/>
          <a:stretch>
            <a:fillRect/>
          </a:stretch>
        </p:blipFill>
        <p:spPr bwMode="auto">
          <a:xfrm>
            <a:off x="3071802" y="1000108"/>
            <a:ext cx="3040369" cy="3619487"/>
          </a:xfrm>
          <a:prstGeom prst="rect">
            <a:avLst/>
          </a:prstGeom>
          <a:noFill/>
        </p:spPr>
      </p:pic>
      <p:pic>
        <p:nvPicPr>
          <p:cNvPr id="19" name="Picture 6" descr="Ойнохоя в форме женской головы"/>
          <p:cNvPicPr>
            <a:picLocks noChangeAspect="1" noChangeArrowheads="1"/>
          </p:cNvPicPr>
          <p:nvPr/>
        </p:nvPicPr>
        <p:blipFill>
          <a:blip r:embed="rId5" cstate="email"/>
          <a:srcRect/>
          <a:stretch>
            <a:fillRect/>
          </a:stretch>
        </p:blipFill>
        <p:spPr bwMode="auto">
          <a:xfrm>
            <a:off x="6064280" y="1952629"/>
            <a:ext cx="3079720" cy="4905371"/>
          </a:xfrm>
          <a:prstGeom prst="rect">
            <a:avLst/>
          </a:prstGeom>
          <a:noFill/>
        </p:spPr>
      </p:pic>
      <p:sp>
        <p:nvSpPr>
          <p:cNvPr id="20" name="Прямоугольник 19"/>
          <p:cNvSpPr/>
          <p:nvPr/>
        </p:nvSpPr>
        <p:spPr>
          <a:xfrm>
            <a:off x="3071802" y="4572008"/>
            <a:ext cx="300039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mj-lt"/>
              </a:rPr>
              <a:t>Ойнохоя</a:t>
            </a:r>
          </a:p>
          <a:p>
            <a:pPr algn="ctr"/>
            <a:r>
              <a:rPr lang="ru-RU" dirty="0" smtClean="0">
                <a:latin typeface="Times New Roman" pitchFamily="18" charset="0"/>
                <a:cs typeface="Times New Roman" pitchFamily="18" charset="0"/>
              </a:rPr>
              <a:t>Древняя Греция, 2 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Глина; Выс. 20.4 см</a:t>
            </a:r>
            <a:endParaRPr lang="ru-RU" b="1" dirty="0">
              <a:latin typeface="Times New Roman" pitchFamily="18" charset="0"/>
              <a:cs typeface="Times New Roman" pitchFamily="18" charset="0"/>
            </a:endParaRPr>
          </a:p>
        </p:txBody>
      </p:sp>
      <p:sp>
        <p:nvSpPr>
          <p:cNvPr id="21" name="Прямоугольник 20"/>
          <p:cNvSpPr/>
          <p:nvPr/>
        </p:nvSpPr>
        <p:spPr>
          <a:xfrm>
            <a:off x="6072198" y="214290"/>
            <a:ext cx="307180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smtClean="0"/>
              <a:t>Ойнохоя в форме женской головы</a:t>
            </a:r>
          </a:p>
          <a:p>
            <a:pPr algn="ctr"/>
            <a:r>
              <a:rPr lang="ru-RU" dirty="0" smtClean="0">
                <a:latin typeface="Times New Roman" pitchFamily="18" charset="0"/>
                <a:cs typeface="Times New Roman" pitchFamily="18" charset="0"/>
              </a:rPr>
              <a:t>Древняя Греция, Аттика. Конец 6 в. до н.э.</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Глина; краснофигурная роспись. Выс. 27.7 см</a:t>
            </a:r>
            <a:endParaRPr lang="ru-RU"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par>
                                <p:cTn id="11" presetID="18" presetClass="entr" presetSubtype="1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par>
                                <p:cTn id="14" presetID="18" presetClass="entr" presetSubtype="1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Left)">
                                      <p:cBhvr>
                                        <p:cTn id="16" dur="500"/>
                                        <p:tgtEl>
                                          <p:spTgt spid="1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  лекифы</a:t>
            </a:r>
            <a:endParaRPr lang="ru-RU" dirty="0"/>
          </a:p>
        </p:txBody>
      </p:sp>
      <p:pic>
        <p:nvPicPr>
          <p:cNvPr id="132098" name="Picture 2" descr="E:\СВЕТИК\ДОКУМЕНТЫ\МХК\Дополнительный материал по МХК\Древняя Греция\Древнегреческая керамика\Греция вазы\13.jpg"/>
          <p:cNvPicPr>
            <a:picLocks noChangeAspect="1" noChangeArrowheads="1"/>
          </p:cNvPicPr>
          <p:nvPr/>
        </p:nvPicPr>
        <p:blipFill>
          <a:blip r:embed="rId2" cstate="email"/>
          <a:srcRect/>
          <a:stretch>
            <a:fillRect/>
          </a:stretch>
        </p:blipFill>
        <p:spPr bwMode="auto">
          <a:xfrm>
            <a:off x="500034" y="1785926"/>
            <a:ext cx="5143500" cy="4572032"/>
          </a:xfrm>
          <a:prstGeom prst="rect">
            <a:avLst/>
          </a:prstGeom>
          <a:noFill/>
        </p:spPr>
      </p:pic>
      <p:sp>
        <p:nvSpPr>
          <p:cNvPr id="14" name="Прямоугольник 13"/>
          <p:cNvSpPr/>
          <p:nvPr/>
        </p:nvSpPr>
        <p:spPr>
          <a:xfrm>
            <a:off x="5929322" y="1285860"/>
            <a:ext cx="2786082" cy="507831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b="1" dirty="0" smtClean="0">
                <a:solidFill>
                  <a:schemeClr val="tx1"/>
                </a:solidFill>
              </a:rPr>
              <a:t>ЛЕКИФ</a:t>
            </a:r>
            <a:r>
              <a:rPr lang="ru-RU" dirty="0" smtClean="0">
                <a:solidFill>
                  <a:schemeClr val="tx1"/>
                </a:solidFill>
              </a:rPr>
              <a:t> - древнегреческий керамический сосуд для масла. Первоначально делался конусообразной, затем цилиндрической формы с вертикальной ручкой, узким горлом, переходящим в раструб и использовался в похоронном церемониале. Мраморные лекифы больших размеров, украшенные богатым орнаментом, ставились в местах захоронения.</a:t>
            </a:r>
            <a:br>
              <a:rPr lang="ru-RU" dirty="0" smtClean="0">
                <a:solidFill>
                  <a:schemeClr val="tx1"/>
                </a:solidFill>
              </a:rPr>
            </a:br>
            <a:endParaRPr lang="ru-RU" dirty="0">
              <a:solidFill>
                <a:schemeClr val="tx1"/>
              </a:solidFill>
            </a:endParaRPr>
          </a:p>
        </p:txBody>
      </p:sp>
      <p:pic>
        <p:nvPicPr>
          <p:cNvPr id="26" name="Picture 8" descr="Лекиф. Артемида и лебедь"/>
          <p:cNvPicPr>
            <a:picLocks noChangeAspect="1" noChangeArrowheads="1"/>
          </p:cNvPicPr>
          <p:nvPr/>
        </p:nvPicPr>
        <p:blipFill>
          <a:blip r:embed="rId3" cstate="email"/>
          <a:srcRect/>
          <a:stretch>
            <a:fillRect/>
          </a:stretch>
        </p:blipFill>
        <p:spPr bwMode="auto">
          <a:xfrm>
            <a:off x="5643570" y="142851"/>
            <a:ext cx="3286148" cy="5048247"/>
          </a:xfrm>
          <a:prstGeom prst="rect">
            <a:avLst/>
          </a:prstGeom>
          <a:noFill/>
        </p:spPr>
      </p:pic>
      <p:sp>
        <p:nvSpPr>
          <p:cNvPr id="27" name="Прямоугольник 26"/>
          <p:cNvSpPr/>
          <p:nvPr/>
        </p:nvSpPr>
        <p:spPr>
          <a:xfrm>
            <a:off x="5643570" y="5143511"/>
            <a:ext cx="3286148"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b="1" dirty="0" smtClean="0">
                <a:solidFill>
                  <a:schemeClr val="tx1"/>
                </a:solidFill>
                <a:latin typeface="+mj-lt"/>
              </a:rPr>
              <a:t>Лекиф. Артемида и лебедь</a:t>
            </a:r>
          </a:p>
          <a:p>
            <a:pPr algn="ctr"/>
            <a:r>
              <a:rPr lang="ru-RU" dirty="0" smtClean="0">
                <a:solidFill>
                  <a:schemeClr val="tx1"/>
                </a:solidFill>
              </a:rPr>
              <a:t>Древняя Греция, Аттика. Около 490 г. до н.э.</a:t>
            </a:r>
            <a:br>
              <a:rPr lang="ru-RU" dirty="0" smtClean="0">
                <a:solidFill>
                  <a:schemeClr val="tx1"/>
                </a:solidFill>
              </a:rPr>
            </a:br>
            <a:r>
              <a:rPr lang="ru-RU" dirty="0" smtClean="0">
                <a:solidFill>
                  <a:schemeClr val="tx1"/>
                </a:solidFill>
              </a:rPr>
              <a:t>Глина; краснофигурная роспись. Выс. 38 см</a:t>
            </a:r>
            <a:endParaRPr lang="ru-RU" b="1" dirty="0">
              <a:solidFill>
                <a:schemeClr val="tx1"/>
              </a:solidFill>
            </a:endParaRPr>
          </a:p>
        </p:txBody>
      </p:sp>
      <p:pic>
        <p:nvPicPr>
          <p:cNvPr id="28" name="Picture 10" descr="Лекиф"/>
          <p:cNvPicPr>
            <a:picLocks noChangeAspect="1" noChangeArrowheads="1"/>
          </p:cNvPicPr>
          <p:nvPr/>
        </p:nvPicPr>
        <p:blipFill>
          <a:blip r:embed="rId4"/>
          <a:srcRect/>
          <a:stretch>
            <a:fillRect/>
          </a:stretch>
        </p:blipFill>
        <p:spPr bwMode="auto">
          <a:xfrm>
            <a:off x="214282" y="214289"/>
            <a:ext cx="3143272" cy="5572164"/>
          </a:xfrm>
          <a:prstGeom prst="rect">
            <a:avLst/>
          </a:prstGeom>
          <a:noFill/>
        </p:spPr>
      </p:pic>
      <p:sp>
        <p:nvSpPr>
          <p:cNvPr id="29" name="Прямоугольник 28"/>
          <p:cNvSpPr/>
          <p:nvPr/>
        </p:nvSpPr>
        <p:spPr>
          <a:xfrm>
            <a:off x="214282" y="5643577"/>
            <a:ext cx="3143272"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ru-RU" b="1" dirty="0" smtClean="0">
                <a:solidFill>
                  <a:schemeClr val="tx1"/>
                </a:solidFill>
              </a:rPr>
              <a:t>Лекиф</a:t>
            </a:r>
          </a:p>
          <a:p>
            <a:pPr algn="ctr"/>
            <a:r>
              <a:rPr lang="ru-RU" dirty="0" smtClean="0">
                <a:solidFill>
                  <a:schemeClr val="tx1"/>
                </a:solidFill>
              </a:rPr>
              <a:t>Древняя Греция, Аттика. Вторая четверть 5 в. до н.э.</a:t>
            </a:r>
            <a:endParaRPr lang="ru-RU" b="1" dirty="0">
              <a:solidFill>
                <a:schemeClr val="tx1"/>
              </a:solidFill>
            </a:endParaRPr>
          </a:p>
        </p:txBody>
      </p:sp>
      <p:sp>
        <p:nvSpPr>
          <p:cNvPr id="30" name="Прямоугольник 29"/>
          <p:cNvSpPr/>
          <p:nvPr/>
        </p:nvSpPr>
        <p:spPr>
          <a:xfrm>
            <a:off x="3357554" y="0"/>
            <a:ext cx="2286016"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b="1" dirty="0" smtClean="0">
                <a:solidFill>
                  <a:schemeClr val="tx1"/>
                </a:solidFill>
                <a:latin typeface="+mj-lt"/>
              </a:rPr>
              <a:t>Лекиф</a:t>
            </a:r>
          </a:p>
          <a:p>
            <a:pPr algn="ctr"/>
            <a:r>
              <a:rPr lang="ru-RU" dirty="0" smtClean="0">
                <a:solidFill>
                  <a:schemeClr val="tx1"/>
                </a:solidFill>
                <a:latin typeface="+mj-lt"/>
              </a:rPr>
              <a:t>Скорбящий юноша у надгробия </a:t>
            </a:r>
          </a:p>
          <a:p>
            <a:pPr algn="ctr"/>
            <a:r>
              <a:rPr lang="ru-RU" dirty="0" smtClean="0">
                <a:solidFill>
                  <a:schemeClr val="tx1"/>
                </a:solidFill>
                <a:latin typeface="Times New Roman" pitchFamily="18" charset="0"/>
                <a:cs typeface="Times New Roman" pitchFamily="18" charset="0"/>
              </a:rPr>
              <a:t>Древняя Греция, Аттика.</a:t>
            </a:r>
          </a:p>
          <a:p>
            <a:pPr algn="ctr"/>
            <a:r>
              <a:rPr lang="ru-RU" dirty="0" smtClean="0">
                <a:solidFill>
                  <a:schemeClr val="tx1"/>
                </a:solidFill>
                <a:latin typeface="Times New Roman" pitchFamily="18" charset="0"/>
                <a:cs typeface="Times New Roman" pitchFamily="18" charset="0"/>
              </a:rPr>
              <a:t> 440-е гг. до н.э.</a:t>
            </a:r>
          </a:p>
        </p:txBody>
      </p:sp>
      <p:pic>
        <p:nvPicPr>
          <p:cNvPr id="31" name="Picture 12" descr="Лекиф. Скорбящий юноша у надгробия"/>
          <p:cNvPicPr>
            <a:picLocks noChangeAspect="1" noChangeArrowheads="1"/>
          </p:cNvPicPr>
          <p:nvPr/>
        </p:nvPicPr>
        <p:blipFill>
          <a:blip r:embed="rId5"/>
          <a:srcRect/>
          <a:stretch>
            <a:fillRect/>
          </a:stretch>
        </p:blipFill>
        <p:spPr bwMode="auto">
          <a:xfrm>
            <a:off x="3357554" y="1785901"/>
            <a:ext cx="2286016" cy="507209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plus(in)">
                                      <p:cBhvr>
                                        <p:cTn id="7" dur="2000"/>
                                        <p:tgtEl>
                                          <p:spTgt spid="2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plus(in)">
                                      <p:cBhvr>
                                        <p:cTn id="10" dur="2000"/>
                                        <p:tgtEl>
                                          <p:spTgt spid="27"/>
                                        </p:tgtEl>
                                      </p:cBhvr>
                                    </p:animEffect>
                                  </p:childTnLst>
                                </p:cTn>
                              </p:par>
                              <p:par>
                                <p:cTn id="11" presetID="13"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plus(in)">
                                      <p:cBhvr>
                                        <p:cTn id="13" dur="2000"/>
                                        <p:tgtEl>
                                          <p:spTgt spid="28"/>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plus(in)">
                                      <p:cBhvr>
                                        <p:cTn id="16" dur="2000"/>
                                        <p:tgtEl>
                                          <p:spTgt spid="29"/>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plus(in)">
                                      <p:cBhvr>
                                        <p:cTn id="19" dur="2000"/>
                                        <p:tgtEl>
                                          <p:spTgt spid="30"/>
                                        </p:tgtEl>
                                      </p:cBhvr>
                                    </p:animEffect>
                                  </p:childTnLst>
                                </p:cTn>
                              </p:par>
                              <p:par>
                                <p:cTn id="20" presetID="1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plus(in)">
                                      <p:cBhvr>
                                        <p:cTn id="2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ay extraction Louvre MNB2858.jpg"/>
          <p:cNvPicPr>
            <a:picLocks noChangeAspect="1" noChangeArrowheads="1"/>
          </p:cNvPicPr>
          <p:nvPr/>
        </p:nvPicPr>
        <p:blipFill>
          <a:blip r:embed="rId2" cstate="email"/>
          <a:srcRect/>
          <a:stretch>
            <a:fillRect/>
          </a:stretch>
        </p:blipFill>
        <p:spPr bwMode="auto">
          <a:xfrm>
            <a:off x="214282" y="1357298"/>
            <a:ext cx="3418336" cy="2697738"/>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71472" y="3571876"/>
            <a:ext cx="3071834" cy="523220"/>
          </a:xfrm>
          <a:prstGeom prst="rect">
            <a:avLst/>
          </a:prstGeom>
        </p:spPr>
        <p:txBody>
          <a:bodyPr wrap="square">
            <a:spAutoFit/>
          </a:bodyPr>
          <a:lstStyle/>
          <a:p>
            <a:pPr algn="r"/>
            <a:r>
              <a:rPr lang="ru-RU" sz="1400" b="1" dirty="0" smtClean="0">
                <a:solidFill>
                  <a:schemeClr val="bg2"/>
                </a:solidFill>
                <a:latin typeface="+mj-lt"/>
              </a:rPr>
              <a:t>Добыча </a:t>
            </a:r>
            <a:r>
              <a:rPr lang="ru-RU" sz="1400" b="1" dirty="0" smtClean="0">
                <a:solidFill>
                  <a:schemeClr val="bg2"/>
                </a:solidFill>
                <a:latin typeface="+mj-lt"/>
              </a:rPr>
              <a:t>глины, чернофигурная коринфская</a:t>
            </a:r>
            <a:r>
              <a:rPr lang="ru-RU" sz="1400" b="1" dirty="0" smtClean="0">
                <a:solidFill>
                  <a:schemeClr val="bg2"/>
                </a:solidFill>
                <a:latin typeface="+mj-lt"/>
              </a:rPr>
              <a:t> </a:t>
            </a:r>
            <a:r>
              <a:rPr lang="ru-RU" sz="1400" b="1" dirty="0" smtClean="0">
                <a:solidFill>
                  <a:schemeClr val="bg2"/>
                </a:solidFill>
                <a:latin typeface="+mj-lt"/>
              </a:rPr>
              <a:t>пинака</a:t>
            </a:r>
            <a:endParaRPr lang="ru-RU" sz="1400" b="1" dirty="0">
              <a:solidFill>
                <a:schemeClr val="bg2"/>
              </a:solidFill>
              <a:latin typeface="+mj-lt"/>
            </a:endParaRPr>
          </a:p>
        </p:txBody>
      </p:sp>
      <p:pic>
        <p:nvPicPr>
          <p:cNvPr id="1028" name="Picture 4" descr="File:Potter workshop Louvre MNB2857.jpg"/>
          <p:cNvPicPr>
            <a:picLocks noChangeAspect="1" noChangeArrowheads="1"/>
          </p:cNvPicPr>
          <p:nvPr/>
        </p:nvPicPr>
        <p:blipFill>
          <a:blip r:embed="rId3" cstate="email"/>
          <a:srcRect/>
          <a:stretch>
            <a:fillRect/>
          </a:stretch>
        </p:blipFill>
        <p:spPr bwMode="auto">
          <a:xfrm>
            <a:off x="4357686" y="1428736"/>
            <a:ext cx="3524274" cy="2643206"/>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072066" y="3500438"/>
            <a:ext cx="2786050" cy="523220"/>
          </a:xfrm>
          <a:prstGeom prst="rect">
            <a:avLst/>
          </a:prstGeom>
        </p:spPr>
        <p:txBody>
          <a:bodyPr wrap="square">
            <a:spAutoFit/>
          </a:bodyPr>
          <a:lstStyle/>
          <a:p>
            <a:pPr algn="r"/>
            <a:r>
              <a:rPr lang="ru-RU" sz="1400" b="1" dirty="0" smtClean="0">
                <a:solidFill>
                  <a:schemeClr val="bg2"/>
                </a:solidFill>
                <a:latin typeface="+mn-lt"/>
              </a:rPr>
              <a:t>Формовка вазы за гончарным кругом, чёрнофигурная пинака</a:t>
            </a:r>
            <a:endParaRPr lang="ru-RU" sz="1400" b="1" dirty="0">
              <a:solidFill>
                <a:schemeClr val="bg2"/>
              </a:solidFill>
              <a:latin typeface="+mn-lt"/>
            </a:endParaRPr>
          </a:p>
        </p:txBody>
      </p:sp>
      <p:pic>
        <p:nvPicPr>
          <p:cNvPr id="1030" name="Picture 6" descr="File:Plaque Penteskouphia MNB2858.jpg"/>
          <p:cNvPicPr>
            <a:picLocks noChangeAspect="1" noChangeArrowheads="1"/>
          </p:cNvPicPr>
          <p:nvPr/>
        </p:nvPicPr>
        <p:blipFill>
          <a:blip r:embed="rId4" cstate="email"/>
          <a:srcRect/>
          <a:stretch>
            <a:fillRect/>
          </a:stretch>
        </p:blipFill>
        <p:spPr bwMode="auto">
          <a:xfrm>
            <a:off x="1571604" y="4143380"/>
            <a:ext cx="3534035" cy="2500330"/>
          </a:xfrm>
          <a:prstGeom prst="rect">
            <a:avLst/>
          </a:prstGeom>
          <a:ln>
            <a:noFill/>
          </a:ln>
          <a:effectLst>
            <a:outerShdw blurRad="292100" dist="139700" dir="2700000" algn="tl" rotWithShape="0">
              <a:srgbClr val="333333">
                <a:alpha val="65000"/>
              </a:srgbClr>
            </a:outerShdw>
          </a:effectLst>
        </p:spPr>
      </p:pic>
      <p:sp>
        <p:nvSpPr>
          <p:cNvPr id="7" name="Заголовок 6"/>
          <p:cNvSpPr>
            <a:spLocks noGrp="1"/>
          </p:cNvSpPr>
          <p:nvPr>
            <p:ph type="title"/>
          </p:nvPr>
        </p:nvSpPr>
        <p:spPr>
          <a:xfrm>
            <a:off x="0" y="457200"/>
            <a:ext cx="8991600" cy="838200"/>
          </a:xfrm>
        </p:spPr>
        <p:txBody>
          <a:bodyPr>
            <a:normAutofit/>
          </a:bodyPr>
          <a:lstStyle/>
          <a:p>
            <a:r>
              <a:rPr lang="ru-RU" dirty="0" smtClean="0"/>
              <a:t>Этапы изготовления ваз(в картинках)</a:t>
            </a:r>
            <a:endParaRPr lang="ru-RU" dirty="0"/>
          </a:p>
        </p:txBody>
      </p:sp>
      <p:sp>
        <p:nvSpPr>
          <p:cNvPr id="9" name="Прямоугольник 8"/>
          <p:cNvSpPr/>
          <p:nvPr/>
        </p:nvSpPr>
        <p:spPr>
          <a:xfrm>
            <a:off x="1643042" y="6000768"/>
            <a:ext cx="3500462" cy="584775"/>
          </a:xfrm>
          <a:prstGeom prst="rect">
            <a:avLst/>
          </a:prstGeom>
        </p:spPr>
        <p:txBody>
          <a:bodyPr wrap="square">
            <a:spAutoFit/>
          </a:bodyPr>
          <a:lstStyle/>
          <a:p>
            <a:pPr algn="r"/>
            <a:r>
              <a:rPr lang="ru-RU" sz="1600" b="1" dirty="0" smtClean="0">
                <a:solidFill>
                  <a:schemeClr val="bg2"/>
                </a:solidFill>
                <a:latin typeface="+mn-lt"/>
              </a:rPr>
              <a:t>Мастерская гончара, коринфская пинака из </a:t>
            </a:r>
            <a:r>
              <a:rPr lang="ru-RU" sz="1600" b="1" dirty="0" err="1" smtClean="0">
                <a:solidFill>
                  <a:schemeClr val="bg2"/>
                </a:solidFill>
                <a:latin typeface="+mn-lt"/>
              </a:rPr>
              <a:t>Пентескуфии</a:t>
            </a:r>
            <a:endParaRPr lang="ru-RU" sz="1600" b="1" dirty="0">
              <a:solidFill>
                <a:schemeClr val="bg2"/>
              </a:solidFill>
              <a:latin typeface="+mn-lt"/>
            </a:endParaRPr>
          </a:p>
        </p:txBody>
      </p:sp>
      <p:pic>
        <p:nvPicPr>
          <p:cNvPr id="1034" name="Picture 10" descr="http://upload.wikimedia.org/wikipedia/commons/a/a3/Korinthische_Votivtafel_7.JPG"/>
          <p:cNvPicPr>
            <a:picLocks noChangeAspect="1" noChangeArrowheads="1"/>
          </p:cNvPicPr>
          <p:nvPr/>
        </p:nvPicPr>
        <p:blipFill>
          <a:blip r:embed="rId5" cstate="email"/>
          <a:srcRect/>
          <a:stretch>
            <a:fillRect/>
          </a:stretch>
        </p:blipFill>
        <p:spPr bwMode="auto">
          <a:xfrm>
            <a:off x="5660296" y="4143380"/>
            <a:ext cx="2758913" cy="2469761"/>
          </a:xfrm>
          <a:prstGeom prst="rect">
            <a:avLst/>
          </a:prstGeom>
          <a:noFill/>
        </p:spPr>
      </p:pic>
      <p:sp>
        <p:nvSpPr>
          <p:cNvPr id="12" name="Прямоугольник 11"/>
          <p:cNvSpPr/>
          <p:nvPr/>
        </p:nvSpPr>
        <p:spPr>
          <a:xfrm>
            <a:off x="5643570" y="4214818"/>
            <a:ext cx="2786082" cy="738664"/>
          </a:xfrm>
          <a:prstGeom prst="rect">
            <a:avLst/>
          </a:prstGeom>
        </p:spPr>
        <p:txBody>
          <a:bodyPr wrap="square">
            <a:spAutoFit/>
          </a:bodyPr>
          <a:lstStyle/>
          <a:p>
            <a:pPr algn="ctr"/>
            <a:r>
              <a:rPr lang="ru-RU" sz="1400" b="1" dirty="0" smtClean="0">
                <a:solidFill>
                  <a:srgbClr val="002060"/>
                </a:solidFill>
                <a:latin typeface="+mj-lt"/>
              </a:rPr>
              <a:t>Гончар </a:t>
            </a:r>
            <a:r>
              <a:rPr lang="ru-RU" sz="1400" b="1" dirty="0" smtClean="0">
                <a:solidFill>
                  <a:srgbClr val="002060"/>
                </a:solidFill>
                <a:latin typeface="+mj-lt"/>
              </a:rPr>
              <a:t>поднимается до верхнего отверстия печи, чтобы, получив осколок, проверить ход обжига</a:t>
            </a:r>
            <a:endParaRPr lang="ru-RU" sz="1400" b="1"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ircle(in)">
                                      <p:cBhvr>
                                        <p:cTn id="24" dur="20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diamond(in)">
                                      <p:cBhvr>
                                        <p:cTn id="35" dur="2000"/>
                                        <p:tgtEl>
                                          <p:spTgt spid="103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additive="base">
                                        <p:cTn id="4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 </a:t>
            </a:r>
            <a:r>
              <a:rPr lang="ru-RU" dirty="0" err="1" smtClean="0"/>
              <a:t>пелики</a:t>
            </a:r>
            <a:endParaRPr lang="ru-RU" dirty="0"/>
          </a:p>
        </p:txBody>
      </p:sp>
      <p:pic>
        <p:nvPicPr>
          <p:cNvPr id="11" name="Рисунок 10" descr="http://content.foto.mail.ru/list/lkrsk/4017/i-4162.jpg"/>
          <p:cNvPicPr/>
          <p:nvPr/>
        </p:nvPicPr>
        <p:blipFill>
          <a:blip r:embed="rId2"/>
          <a:srcRect/>
          <a:stretch>
            <a:fillRect/>
          </a:stretch>
        </p:blipFill>
        <p:spPr bwMode="auto">
          <a:xfrm>
            <a:off x="2428860" y="1500174"/>
            <a:ext cx="4286250" cy="3071834"/>
          </a:xfrm>
          <a:prstGeom prst="rect">
            <a:avLst/>
          </a:prstGeom>
          <a:noFill/>
          <a:ln w="9525">
            <a:noFill/>
            <a:miter lim="800000"/>
            <a:headEnd/>
            <a:tailEnd/>
          </a:ln>
        </p:spPr>
      </p:pic>
      <p:sp>
        <p:nvSpPr>
          <p:cNvPr id="12" name="Прямоугольник 11"/>
          <p:cNvSpPr/>
          <p:nvPr/>
        </p:nvSpPr>
        <p:spPr>
          <a:xfrm>
            <a:off x="1214414" y="4786322"/>
            <a:ext cx="7000924"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dirty="0" smtClean="0">
                <a:solidFill>
                  <a:schemeClr val="tx1"/>
                </a:solidFill>
                <a:latin typeface="+mj-lt"/>
              </a:rPr>
              <a:t>ПЕ́ЛИКА (греч. </a:t>
            </a:r>
            <a:r>
              <a:rPr lang="ru-RU" dirty="0" err="1" smtClean="0">
                <a:solidFill>
                  <a:schemeClr val="tx1"/>
                </a:solidFill>
                <a:latin typeface="+mj-lt"/>
              </a:rPr>
              <a:t>pelike</a:t>
            </a:r>
            <a:r>
              <a:rPr lang="ru-RU" dirty="0" smtClean="0">
                <a:solidFill>
                  <a:schemeClr val="tx1"/>
                </a:solidFill>
                <a:latin typeface="+mj-lt"/>
              </a:rPr>
              <a:t>, от </a:t>
            </a:r>
            <a:r>
              <a:rPr lang="ru-RU" dirty="0" err="1" smtClean="0">
                <a:solidFill>
                  <a:schemeClr val="tx1"/>
                </a:solidFill>
                <a:latin typeface="+mj-lt"/>
              </a:rPr>
              <a:t>pleos</a:t>
            </a:r>
            <a:r>
              <a:rPr lang="ru-RU" dirty="0" smtClean="0">
                <a:solidFill>
                  <a:schemeClr val="tx1"/>
                </a:solidFill>
                <a:latin typeface="+mj-lt"/>
              </a:rPr>
              <a:t> — "полный") — тип древнегреческого сосуда для жидкостей с двумя ручками по бокам. Считается разновидностью амфоры. Однако, в отличие от амфоры, пелика имеет не сужающееся, а расширяющееся книзу  тулово. У </a:t>
            </a:r>
            <a:r>
              <a:rPr lang="ru-RU" dirty="0" err="1" smtClean="0">
                <a:solidFill>
                  <a:schemeClr val="tx1"/>
                </a:solidFill>
                <a:latin typeface="+mj-lt"/>
              </a:rPr>
              <a:t>пелики</a:t>
            </a:r>
            <a:r>
              <a:rPr lang="ru-RU" dirty="0" smtClean="0">
                <a:solidFill>
                  <a:schemeClr val="tx1"/>
                </a:solidFill>
                <a:latin typeface="+mj-lt"/>
              </a:rPr>
              <a:t> имеются небольшая ножка и широкое устье с низким венчиком.</a:t>
            </a:r>
          </a:p>
        </p:txBody>
      </p:sp>
      <p:pic>
        <p:nvPicPr>
          <p:cNvPr id="18" name="Picture 6" descr="Пелика. Битва греков с амазонками"/>
          <p:cNvPicPr>
            <a:picLocks noChangeAspect="1" noChangeArrowheads="1"/>
          </p:cNvPicPr>
          <p:nvPr/>
        </p:nvPicPr>
        <p:blipFill>
          <a:blip r:embed="rId3" cstate="email"/>
          <a:srcRect/>
          <a:stretch>
            <a:fillRect/>
          </a:stretch>
        </p:blipFill>
        <p:spPr bwMode="auto">
          <a:xfrm>
            <a:off x="500034" y="1142984"/>
            <a:ext cx="4105275" cy="5476875"/>
          </a:xfrm>
          <a:prstGeom prst="rect">
            <a:avLst/>
          </a:prstGeom>
          <a:noFill/>
        </p:spPr>
      </p:pic>
      <p:pic>
        <p:nvPicPr>
          <p:cNvPr id="19" name="Picture 4" descr="Пелика. Три фигуры в плащах"/>
          <p:cNvPicPr>
            <a:picLocks noChangeAspect="1" noChangeArrowheads="1"/>
          </p:cNvPicPr>
          <p:nvPr/>
        </p:nvPicPr>
        <p:blipFill>
          <a:blip r:embed="rId4" cstate="email"/>
          <a:srcRect/>
          <a:stretch>
            <a:fillRect/>
          </a:stretch>
        </p:blipFill>
        <p:spPr bwMode="auto">
          <a:xfrm>
            <a:off x="4572000" y="1142984"/>
            <a:ext cx="4105275" cy="5476875"/>
          </a:xfrm>
          <a:prstGeom prst="rect">
            <a:avLst/>
          </a:prstGeom>
          <a:noFill/>
        </p:spPr>
      </p:pic>
      <p:sp>
        <p:nvSpPr>
          <p:cNvPr id="20" name="Прямоугольник 19"/>
          <p:cNvSpPr/>
          <p:nvPr/>
        </p:nvSpPr>
        <p:spPr>
          <a:xfrm>
            <a:off x="0" y="0"/>
            <a:ext cx="91440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ru-RU" b="1" dirty="0" smtClean="0">
                <a:solidFill>
                  <a:schemeClr val="tx1"/>
                </a:solidFill>
                <a:latin typeface="+mj-lt"/>
              </a:rPr>
              <a:t>Пелика. Три фигуры в плащах</a:t>
            </a:r>
          </a:p>
          <a:p>
            <a:pPr algn="ctr"/>
            <a:r>
              <a:rPr lang="ru-RU" dirty="0" smtClean="0">
                <a:solidFill>
                  <a:schemeClr val="tx1"/>
                </a:solidFill>
                <a:latin typeface="+mj-lt"/>
              </a:rPr>
              <a:t>Пелика. Битва греков с амазонками. Оборот: три фигуры в плащах</a:t>
            </a:r>
            <a:br>
              <a:rPr lang="ru-RU" dirty="0" smtClean="0">
                <a:solidFill>
                  <a:schemeClr val="tx1"/>
                </a:solidFill>
                <a:latin typeface="+mj-lt"/>
              </a:rPr>
            </a:br>
            <a:r>
              <a:rPr lang="ru-RU" dirty="0" smtClean="0">
                <a:solidFill>
                  <a:schemeClr val="tx1"/>
                </a:solidFill>
                <a:latin typeface="Times New Roman" pitchFamily="18" charset="0"/>
                <a:cs typeface="Times New Roman" pitchFamily="18" charset="0"/>
              </a:rPr>
              <a:t>Древняя Греция, Аттика. 360-е гг.до н.э.</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Глина; краснофигурная роспись. Выс. 28.9 см</a:t>
            </a:r>
          </a:p>
        </p:txBody>
      </p:sp>
      <p:sp>
        <p:nvSpPr>
          <p:cNvPr id="21" name="Прямоугольник 20"/>
          <p:cNvSpPr/>
          <p:nvPr/>
        </p:nvSpPr>
        <p:spPr>
          <a:xfrm>
            <a:off x="0" y="0"/>
            <a:ext cx="9144000"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b="1" dirty="0" smtClean="0">
                <a:solidFill>
                  <a:schemeClr val="tx1"/>
                </a:solidFill>
              </a:rPr>
              <a:t>Пелика. </a:t>
            </a:r>
          </a:p>
          <a:p>
            <a:pPr algn="ctr"/>
            <a:r>
              <a:rPr lang="ru-RU" dirty="0" smtClean="0">
                <a:solidFill>
                  <a:schemeClr val="tx1"/>
                </a:solidFill>
              </a:rPr>
              <a:t>Концерт. Оборот: верблюд и негр</a:t>
            </a:r>
            <a:r>
              <a:rPr lang="ru-RU" b="1" dirty="0" smtClean="0">
                <a:solidFill>
                  <a:schemeClr val="tx1"/>
                </a:solidFill>
              </a:rPr>
              <a:t/>
            </a:r>
            <a:br>
              <a:rPr lang="ru-RU" b="1" dirty="0" smtClean="0">
                <a:solidFill>
                  <a:schemeClr val="tx1"/>
                </a:solidFill>
              </a:rPr>
            </a:br>
            <a:r>
              <a:rPr lang="ru-RU" dirty="0" smtClean="0">
                <a:solidFill>
                  <a:schemeClr val="tx1"/>
                </a:solidFill>
                <a:latin typeface="Times New Roman" pitchFamily="18" charset="0"/>
                <a:cs typeface="Times New Roman" pitchFamily="18" charset="0"/>
              </a:rPr>
              <a:t>Древняя Греция, Аттика. Около 480 г. до н.э.</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Глина; краснофигурная роспись. Выс. 36 см</a:t>
            </a:r>
            <a:endParaRPr lang="ru-RU" dirty="0">
              <a:solidFill>
                <a:schemeClr val="tx1"/>
              </a:solidFill>
              <a:latin typeface="Times New Roman" pitchFamily="18" charset="0"/>
              <a:cs typeface="Times New Roman" pitchFamily="18" charset="0"/>
            </a:endParaRPr>
          </a:p>
        </p:txBody>
      </p:sp>
      <p:pic>
        <p:nvPicPr>
          <p:cNvPr id="22" name="Picture 8" descr="Пелика. Концерт."/>
          <p:cNvPicPr>
            <a:picLocks noChangeAspect="1" noChangeArrowheads="1"/>
          </p:cNvPicPr>
          <p:nvPr/>
        </p:nvPicPr>
        <p:blipFill>
          <a:blip r:embed="rId5"/>
          <a:srcRect/>
          <a:stretch>
            <a:fillRect/>
          </a:stretch>
        </p:blipFill>
        <p:spPr bwMode="auto">
          <a:xfrm>
            <a:off x="500034" y="1214422"/>
            <a:ext cx="4119563" cy="5476875"/>
          </a:xfrm>
          <a:prstGeom prst="rect">
            <a:avLst/>
          </a:prstGeom>
          <a:noFill/>
        </p:spPr>
      </p:pic>
      <p:pic>
        <p:nvPicPr>
          <p:cNvPr id="23" name="Picture 10" descr="Пелика. Верблюд и негр"/>
          <p:cNvPicPr>
            <a:picLocks noChangeAspect="1" noChangeArrowheads="1"/>
          </p:cNvPicPr>
          <p:nvPr/>
        </p:nvPicPr>
        <p:blipFill>
          <a:blip r:embed="rId6" cstate="email"/>
          <a:srcRect/>
          <a:stretch>
            <a:fillRect/>
          </a:stretch>
        </p:blipFill>
        <p:spPr bwMode="auto">
          <a:xfrm>
            <a:off x="4572000" y="1214422"/>
            <a:ext cx="4105275" cy="5476875"/>
          </a:xfrm>
          <a:prstGeom prst="rect">
            <a:avLst/>
          </a:prstGeom>
          <a:noFill/>
        </p:spPr>
      </p:pic>
      <p:sp>
        <p:nvSpPr>
          <p:cNvPr id="24" name="Прямоугольник 23"/>
          <p:cNvSpPr/>
          <p:nvPr/>
        </p:nvSpPr>
        <p:spPr>
          <a:xfrm>
            <a:off x="0" y="0"/>
            <a:ext cx="91440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b="1" dirty="0" smtClean="0">
                <a:solidFill>
                  <a:schemeClr val="tx1"/>
                </a:solidFill>
              </a:rPr>
              <a:t>Пелика. </a:t>
            </a:r>
          </a:p>
          <a:p>
            <a:pPr algn="ctr"/>
            <a:r>
              <a:rPr lang="ru-RU" dirty="0" smtClean="0">
                <a:solidFill>
                  <a:schemeClr val="tx1"/>
                </a:solidFill>
              </a:rPr>
              <a:t>Герма и алтарь. Оборот: два юноши</a:t>
            </a:r>
            <a:br>
              <a:rPr lang="ru-RU" dirty="0" smtClean="0">
                <a:solidFill>
                  <a:schemeClr val="tx1"/>
                </a:solidFill>
              </a:rPr>
            </a:br>
            <a:r>
              <a:rPr lang="ru-RU" dirty="0" smtClean="0">
                <a:solidFill>
                  <a:schemeClr val="tx1"/>
                </a:solidFill>
                <a:latin typeface="Times New Roman" pitchFamily="18" charset="0"/>
                <a:cs typeface="Times New Roman" pitchFamily="18" charset="0"/>
              </a:rPr>
              <a:t>Древняя Греция, Аттика. Около 480 г. до н.э.</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Глина; краснофигурная роспись. Выс. 10.6 см</a:t>
            </a:r>
            <a:endParaRPr lang="ru-RU" dirty="0">
              <a:solidFill>
                <a:schemeClr val="tx1"/>
              </a:solidFill>
              <a:latin typeface="Times New Roman" pitchFamily="18" charset="0"/>
              <a:cs typeface="Times New Roman" pitchFamily="18" charset="0"/>
            </a:endParaRPr>
          </a:p>
        </p:txBody>
      </p:sp>
      <p:pic>
        <p:nvPicPr>
          <p:cNvPr id="25" name="Picture 12" descr="Пелика. Два юноши"/>
          <p:cNvPicPr>
            <a:picLocks noChangeAspect="1" noChangeArrowheads="1"/>
          </p:cNvPicPr>
          <p:nvPr/>
        </p:nvPicPr>
        <p:blipFill>
          <a:blip r:embed="rId7" cstate="email"/>
          <a:srcRect/>
          <a:stretch>
            <a:fillRect/>
          </a:stretch>
        </p:blipFill>
        <p:spPr bwMode="auto">
          <a:xfrm>
            <a:off x="285720" y="1214422"/>
            <a:ext cx="4248150" cy="5476875"/>
          </a:xfrm>
          <a:prstGeom prst="rect">
            <a:avLst/>
          </a:prstGeom>
          <a:noFill/>
        </p:spPr>
      </p:pic>
      <p:pic>
        <p:nvPicPr>
          <p:cNvPr id="32" name="Picture 14" descr="Пелика. Герма и алтарь."/>
          <p:cNvPicPr>
            <a:picLocks noChangeAspect="1" noChangeArrowheads="1"/>
          </p:cNvPicPr>
          <p:nvPr/>
        </p:nvPicPr>
        <p:blipFill>
          <a:blip r:embed="rId8" cstate="email"/>
          <a:srcRect/>
          <a:stretch>
            <a:fillRect/>
          </a:stretch>
        </p:blipFill>
        <p:spPr bwMode="auto">
          <a:xfrm>
            <a:off x="4429124" y="1214422"/>
            <a:ext cx="4514850" cy="547687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par>
                                <p:cTn id="8" presetID="8"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in)">
                                      <p:cBhvr>
                                        <p:cTn id="10" dur="2000"/>
                                        <p:tgtEl>
                                          <p:spTgt spid="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strips(downLeft)">
                                      <p:cBhvr>
                                        <p:cTn id="29" dur="500"/>
                                        <p:tgtEl>
                                          <p:spTgt spid="24"/>
                                        </p:tgtEl>
                                      </p:cBhvr>
                                    </p:animEffect>
                                  </p:childTnLst>
                                </p:cTn>
                              </p:par>
                              <p:par>
                                <p:cTn id="30" presetID="18" presetClass="entr" presetSubtype="12"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downLeft)">
                                      <p:cBhvr>
                                        <p:cTn id="32" dur="500"/>
                                        <p:tgtEl>
                                          <p:spTgt spid="25"/>
                                        </p:tgtEl>
                                      </p:cBhvr>
                                    </p:animEffect>
                                  </p:childTnLst>
                                </p:cTn>
                              </p:par>
                              <p:par>
                                <p:cTn id="33" presetID="18" presetClass="entr" presetSubtype="12"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strips(down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838200"/>
          </a:xfrm>
        </p:spPr>
        <p:txBody>
          <a:bodyPr>
            <a:normAutofit/>
          </a:bodyPr>
          <a:lstStyle/>
          <a:p>
            <a:pPr eaLnBrk="1" fontAlgn="auto" hangingPunct="1">
              <a:spcAft>
                <a:spcPts val="0"/>
              </a:spcAft>
              <a:defRPr/>
            </a:pPr>
            <a:r>
              <a:rPr lang="ru-RU" dirty="0" smtClean="0"/>
              <a:t>пифос</a:t>
            </a:r>
            <a:endParaRPr lang="ru-RU" dirty="0"/>
          </a:p>
        </p:txBody>
      </p:sp>
      <p:pic>
        <p:nvPicPr>
          <p:cNvPr id="137222" name="Picture 6" descr="http://travel.gerodot.ru/images/greece/foto/2337.jpg"/>
          <p:cNvPicPr>
            <a:picLocks noChangeAspect="1" noChangeArrowheads="1"/>
          </p:cNvPicPr>
          <p:nvPr/>
        </p:nvPicPr>
        <p:blipFill>
          <a:blip r:embed="rId2" cstate="email"/>
          <a:srcRect/>
          <a:stretch>
            <a:fillRect/>
          </a:stretch>
        </p:blipFill>
        <p:spPr bwMode="auto">
          <a:xfrm>
            <a:off x="142844" y="1214422"/>
            <a:ext cx="2857500" cy="3810000"/>
          </a:xfrm>
          <a:prstGeom prst="rect">
            <a:avLst/>
          </a:prstGeom>
          <a:ln>
            <a:noFill/>
          </a:ln>
          <a:effectLst>
            <a:outerShdw blurRad="292100" dist="139700" dir="2700000" algn="tl" rotWithShape="0">
              <a:srgbClr val="333333">
                <a:alpha val="65000"/>
              </a:srgbClr>
            </a:outerShdw>
          </a:effectLst>
        </p:spPr>
      </p:pic>
      <p:pic>
        <p:nvPicPr>
          <p:cNvPr id="137224" name="Picture 8" descr="http://travel.gerodot.ru/images/greece/foto/2340.jpg"/>
          <p:cNvPicPr>
            <a:picLocks noChangeAspect="1" noChangeArrowheads="1"/>
          </p:cNvPicPr>
          <p:nvPr/>
        </p:nvPicPr>
        <p:blipFill>
          <a:blip r:embed="rId3" cstate="email"/>
          <a:srcRect/>
          <a:stretch>
            <a:fillRect/>
          </a:stretch>
        </p:blipFill>
        <p:spPr bwMode="auto">
          <a:xfrm>
            <a:off x="3071802" y="1214422"/>
            <a:ext cx="2857500" cy="3810000"/>
          </a:xfrm>
          <a:prstGeom prst="rect">
            <a:avLst/>
          </a:prstGeom>
          <a:ln>
            <a:noFill/>
          </a:ln>
          <a:effectLst>
            <a:outerShdw blurRad="292100" dist="139700" dir="2700000" algn="tl" rotWithShape="0">
              <a:srgbClr val="333333">
                <a:alpha val="65000"/>
              </a:srgbClr>
            </a:outerShdw>
          </a:effectLst>
        </p:spPr>
      </p:pic>
      <p:pic>
        <p:nvPicPr>
          <p:cNvPr id="137226" name="Picture 10" descr="http://travel.gerodot.ru/images/greece/foto/2345.jpg"/>
          <p:cNvPicPr>
            <a:picLocks noChangeAspect="1" noChangeArrowheads="1"/>
          </p:cNvPicPr>
          <p:nvPr/>
        </p:nvPicPr>
        <p:blipFill>
          <a:blip r:embed="rId4" cstate="email"/>
          <a:srcRect/>
          <a:stretch>
            <a:fillRect/>
          </a:stretch>
        </p:blipFill>
        <p:spPr bwMode="auto">
          <a:xfrm>
            <a:off x="6072198" y="1214422"/>
            <a:ext cx="2857500" cy="3810000"/>
          </a:xfrm>
          <a:prstGeom prst="rect">
            <a:avLst/>
          </a:prstGeom>
          <a:ln>
            <a:noFill/>
          </a:ln>
          <a:effectLst>
            <a:outerShdw blurRad="292100" dist="139700" dir="2700000" algn="tl" rotWithShape="0">
              <a:srgbClr val="333333">
                <a:alpha val="65000"/>
              </a:srgbClr>
            </a:outerShdw>
          </a:effectLst>
        </p:spPr>
      </p:pic>
      <p:sp>
        <p:nvSpPr>
          <p:cNvPr id="26" name="Прямоугольник 25"/>
          <p:cNvSpPr/>
          <p:nvPr/>
        </p:nvSpPr>
        <p:spPr>
          <a:xfrm>
            <a:off x="142844" y="5103674"/>
            <a:ext cx="8786874"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ru-RU" b="1" dirty="0" smtClean="0">
                <a:solidFill>
                  <a:schemeClr val="tx1"/>
                </a:solidFill>
              </a:rPr>
              <a:t>ПИ́ФОС</a:t>
            </a:r>
            <a:r>
              <a:rPr lang="ru-RU" dirty="0" smtClean="0">
                <a:solidFill>
                  <a:schemeClr val="tx1"/>
                </a:solidFill>
              </a:rPr>
              <a:t> (</a:t>
            </a:r>
            <a:r>
              <a:rPr lang="ru-RU" dirty="0" err="1" smtClean="0">
                <a:solidFill>
                  <a:schemeClr val="tx1"/>
                </a:solidFill>
              </a:rPr>
              <a:t>pithos</a:t>
            </a:r>
            <a:r>
              <a:rPr lang="ru-RU" dirty="0" smtClean="0">
                <a:solidFill>
                  <a:schemeClr val="tx1"/>
                </a:solidFill>
              </a:rPr>
              <a:t>) — в Древней Греции — большой сосуд с выпуклыми стенками, напоминающий бочку. Его делали из глины гончарным способом с толстыми стенками, реже из дерева или металла. Пифосы служили для хранения запасов зерна, оливкового масла, вина. Для лучшей сохранности продукта пифосы наполовину закапывали в землю в погребах или во дворах. Поэтому такие сосуды декорировали не росписью, а рельефами. </a:t>
            </a:r>
            <a:endParaRPr lang="ru-RU" dirty="0">
              <a:solidFill>
                <a:schemeClr val="tx1"/>
              </a:solidFill>
            </a:endParaRPr>
          </a:p>
        </p:txBody>
      </p:sp>
      <p:pic>
        <p:nvPicPr>
          <p:cNvPr id="27" name="Picture 2" descr="http://avtoturistu.ru/uploads/images/2/5/a/9/263/242dea1aa2.jpg"/>
          <p:cNvPicPr>
            <a:picLocks noChangeAspect="1" noChangeArrowheads="1"/>
          </p:cNvPicPr>
          <p:nvPr/>
        </p:nvPicPr>
        <p:blipFill>
          <a:blip r:embed="rId5" cstate="email"/>
          <a:srcRect/>
          <a:stretch>
            <a:fillRect/>
          </a:stretch>
        </p:blipFill>
        <p:spPr bwMode="auto">
          <a:xfrm>
            <a:off x="0" y="0"/>
            <a:ext cx="5683568" cy="6858000"/>
          </a:xfrm>
          <a:prstGeom prst="rect">
            <a:avLst/>
          </a:prstGeom>
          <a:ln>
            <a:noFill/>
          </a:ln>
          <a:effectLst>
            <a:outerShdw blurRad="292100" dist="139700" dir="2700000" algn="tl" rotWithShape="0">
              <a:srgbClr val="333333">
                <a:alpha val="65000"/>
              </a:srgbClr>
            </a:outerShdw>
          </a:effectLst>
        </p:spPr>
      </p:pic>
      <p:pic>
        <p:nvPicPr>
          <p:cNvPr id="28" name="Picture 6" descr="http://sokrovennik.ru/wp-content/uploads/2012/09/%D0%9A%D1%83%D0%B2%D1%88%D0%B8%D0%BD%D1%8B-%D0%90%D1%82%D0%BB%D0%B0%D0%BD%D1%82%D0%B8%D0%B4%D1%8B.jpg"/>
          <p:cNvPicPr>
            <a:picLocks noChangeAspect="1" noChangeArrowheads="1"/>
          </p:cNvPicPr>
          <p:nvPr/>
        </p:nvPicPr>
        <p:blipFill>
          <a:blip r:embed="rId6" cstate="email"/>
          <a:srcRect/>
          <a:stretch>
            <a:fillRect/>
          </a:stretch>
        </p:blipFill>
        <p:spPr bwMode="auto">
          <a:xfrm>
            <a:off x="4786319" y="3960730"/>
            <a:ext cx="4357681" cy="2897270"/>
          </a:xfrm>
          <a:prstGeom prst="rect">
            <a:avLst/>
          </a:prstGeom>
          <a:ln>
            <a:noFill/>
          </a:ln>
          <a:effectLst>
            <a:outerShdw blurRad="292100" dist="139700" dir="2700000" algn="tl" rotWithShape="0">
              <a:srgbClr val="333333">
                <a:alpha val="65000"/>
              </a:srgbClr>
            </a:outerShdw>
          </a:effectLst>
        </p:spPr>
      </p:pic>
      <p:pic>
        <p:nvPicPr>
          <p:cNvPr id="29" name="Picture 10" descr="http://users.stlcc.edu/mfuller/greeceslides/phaistos321pithoi.jpg"/>
          <p:cNvPicPr>
            <a:picLocks noChangeAspect="1" noChangeArrowheads="1"/>
          </p:cNvPicPr>
          <p:nvPr/>
        </p:nvPicPr>
        <p:blipFill>
          <a:blip r:embed="rId7" cstate="email"/>
          <a:srcRect/>
          <a:stretch>
            <a:fillRect/>
          </a:stretch>
        </p:blipFill>
        <p:spPr bwMode="auto">
          <a:xfrm>
            <a:off x="5215572" y="0"/>
            <a:ext cx="3928428" cy="3986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par>
                                <p:cTn id="8" presetID="2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edge">
                                      <p:cBhvr>
                                        <p:cTn id="10" dur="2000"/>
                                        <p:tgtEl>
                                          <p:spTgt spid="28"/>
                                        </p:tgtEl>
                                      </p:cBhvr>
                                    </p:animEffect>
                                  </p:childTnLst>
                                </p:cTn>
                              </p:par>
                              <p:par>
                                <p:cTn id="11" presetID="2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edge">
                                      <p:cBhvr>
                                        <p:cTn id="1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Источники</a:t>
            </a:r>
            <a:endParaRPr lang="ru-RU" dirty="0"/>
          </a:p>
        </p:txBody>
      </p:sp>
      <p:sp>
        <p:nvSpPr>
          <p:cNvPr id="77827" name="Содержимое 2"/>
          <p:cNvSpPr>
            <a:spLocks noGrp="1"/>
          </p:cNvSpPr>
          <p:nvPr>
            <p:ph idx="1"/>
          </p:nvPr>
        </p:nvSpPr>
        <p:spPr>
          <a:xfrm>
            <a:off x="0" y="1554163"/>
            <a:ext cx="8991600" cy="4525962"/>
          </a:xfrm>
        </p:spPr>
        <p:txBody>
          <a:bodyPr/>
          <a:lstStyle/>
          <a:p>
            <a:pPr eaLnBrk="1" hangingPunct="1"/>
            <a:r>
              <a:rPr lang="en-US" sz="2000" dirty="0" smtClean="0">
                <a:latin typeface="Times New Roman" pitchFamily="18" charset="0"/>
                <a:cs typeface="Times New Roman" pitchFamily="18" charset="0"/>
                <a:hlinkClick r:id="rId2"/>
              </a:rPr>
              <a:t>http://informvest.ru/156-grecheskaya-monumentalnaya-zhivopis.html</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3"/>
              </a:rPr>
              <a:t>http://ancientrome.ru/dictio/article.htm?a=239303422</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4"/>
              </a:rPr>
              <a:t>http://sculpture.artyx.ru/books/item/f00/s00/z0000012/st001.shtml</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5"/>
              </a:rPr>
              <a:t>http://kopilca.ru/keramika-svoimi-rukami/</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6"/>
              </a:rPr>
              <a:t>http://www.metmuseum.org/Collections/search-the-collections/130001019</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7"/>
              </a:rPr>
              <a:t>http://dic.academic.ru/contents.nsf/bse/</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8"/>
              </a:rPr>
              <a:t>http://www.antic-art.ru/data/greece_archaic/41_piksida/index.php</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9"/>
              </a:rPr>
              <a:t>http://www.antic-art.ru/data/greece_classic/66_red_pelica/index.php</a:t>
            </a:r>
            <a:endParaRPr lang="ru-RU"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hlinkClick r:id="rId10"/>
              </a:rPr>
              <a:t>http://centant.spbu.ru/centrum/publik/nikituk/byt/index.htm</a:t>
            </a:r>
            <a:endParaRPr lang="ru-RU" sz="2000" dirty="0" smtClean="0">
              <a:latin typeface="Times New Roman" pitchFamily="18" charset="0"/>
              <a:cs typeface="Times New Roman" pitchFamily="18" charset="0"/>
            </a:endParaRPr>
          </a:p>
          <a:p>
            <a:pPr eaLnBrk="1" hangingPunct="1"/>
            <a:r>
              <a:rPr lang="ru-RU" sz="2000" u="sng" dirty="0" smtClean="0">
                <a:hlinkClick r:id="rId11"/>
              </a:rPr>
              <a:t>http://www.sno.pro1.ru/projects/gallery/index.php/</a:t>
            </a:r>
            <a:endParaRPr lang="en-US" sz="2000" u="sng" dirty="0" smtClean="0"/>
          </a:p>
          <a:p>
            <a:pPr eaLnBrk="1" hangingPunct="1"/>
            <a:r>
              <a:rPr lang="en-US" sz="2000" dirty="0" smtClean="0">
                <a:hlinkClick r:id="rId12"/>
              </a:rPr>
              <a:t>http://www.namuseum.gr/collections/sculpture/classical/classic04-gr.html</a:t>
            </a:r>
            <a:endParaRPr lang="en-US" sz="2000" dirty="0" smtClean="0"/>
          </a:p>
          <a:p>
            <a:pPr eaLnBrk="1" hangingPunct="1"/>
            <a:endParaRPr lang="ru-RU" sz="2000" dirty="0" smtClean="0"/>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643182"/>
            <a:ext cx="9144000" cy="1184825"/>
          </a:xfrm>
        </p:spPr>
        <p:txBody>
          <a:bodyPr/>
          <a:lstStyle/>
          <a:p>
            <a:pPr eaLnBrk="1" fontAlgn="auto" hangingPunct="1">
              <a:spcAft>
                <a:spcPts val="0"/>
              </a:spcAft>
              <a:defRPr/>
            </a:pPr>
            <a:r>
              <a:rPr lang="ru-RU" dirty="0" smtClean="0"/>
              <a:t>Формы античной керамики</a:t>
            </a:r>
            <a:endParaRPr lang="ru-RU"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Керамические плиты</a:t>
            </a:r>
            <a:endParaRPr lang="ru-RU" dirty="0"/>
          </a:p>
        </p:txBody>
      </p:sp>
      <p:sp>
        <p:nvSpPr>
          <p:cNvPr id="4" name="Прямоугольник 3"/>
          <p:cNvSpPr/>
          <p:nvPr/>
        </p:nvSpPr>
        <p:spPr>
          <a:xfrm>
            <a:off x="3786188" y="1571625"/>
            <a:ext cx="5000625" cy="31400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ru-RU" dirty="0"/>
              <a:t>	В 7—6 вв. до н. э. греки изготавливали не только посуду, применяя при этом гончарный круг, но и плоские </a:t>
            </a:r>
            <a:r>
              <a:rPr lang="ru-RU" b="1" dirty="0"/>
              <a:t>керамические плиты, </a:t>
            </a:r>
            <a:r>
              <a:rPr lang="ru-RU" dirty="0"/>
              <a:t>предназначавшиеся для облицовки зданий, которые в архаическую эпоху строились из дерева и песчанистой глины. Об этом свидетельствуют находки — плиты из обожженной глины с нанесенными на них цветными рисунками, применявшиеся для отделки фризов. Ведущее место в развитии строительной керамики занимал Коринф</a:t>
            </a:r>
          </a:p>
        </p:txBody>
      </p:sp>
      <p:pic>
        <p:nvPicPr>
          <p:cNvPr id="1026" name="Picture 2" descr="http://informvest.ru/uploads/posts/2012-03/1331151511_rospisnaja-metona.jpg"/>
          <p:cNvPicPr>
            <a:picLocks noChangeAspect="1" noChangeArrowheads="1"/>
          </p:cNvPicPr>
          <p:nvPr/>
        </p:nvPicPr>
        <p:blipFill>
          <a:blip r:embed="rId2"/>
          <a:srcRect/>
          <a:stretch>
            <a:fillRect/>
          </a:stretch>
        </p:blipFill>
        <p:spPr bwMode="auto">
          <a:xfrm>
            <a:off x="571472" y="1500174"/>
            <a:ext cx="2714644" cy="4845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3786188" y="5572125"/>
            <a:ext cx="5000625"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dirty="0"/>
              <a:t>Такими являются расписные </a:t>
            </a:r>
            <a:r>
              <a:rPr lang="ru-RU" dirty="0" err="1"/>
              <a:t>метоны</a:t>
            </a:r>
            <a:r>
              <a:rPr lang="ru-RU" dirty="0"/>
              <a:t> храма Аполлона в Терме (3-я четверть 7 в. до н. э.).</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Вотивные таблички</a:t>
            </a:r>
            <a:endParaRPr lang="ru-RU" dirty="0"/>
          </a:p>
        </p:txBody>
      </p:sp>
      <p:sp>
        <p:nvSpPr>
          <p:cNvPr id="68611" name="Прямоугольник 5"/>
          <p:cNvSpPr>
            <a:spLocks noChangeArrowheads="1"/>
          </p:cNvSpPr>
          <p:nvPr/>
        </p:nvSpPr>
        <p:spPr bwMode="auto">
          <a:xfrm>
            <a:off x="285750" y="1428750"/>
            <a:ext cx="4572000" cy="2862263"/>
          </a:xfrm>
          <a:prstGeom prst="rect">
            <a:avLst/>
          </a:prstGeom>
          <a:noFill/>
          <a:ln w="9525">
            <a:noFill/>
            <a:miter lim="800000"/>
            <a:headEnd/>
            <a:tailEnd/>
          </a:ln>
        </p:spPr>
        <p:txBody>
          <a:bodyPr>
            <a:spAutoFit/>
          </a:bodyPr>
          <a:lstStyle/>
          <a:p>
            <a:pPr algn="just"/>
            <a:r>
              <a:rPr lang="ru-RU">
                <a:latin typeface="Franklin Gothic Book" pitchFamily="34" charset="0"/>
              </a:rPr>
              <a:t>	Мастера 7 и особенно 6 в. до н. э. создавали небольшие произведения на </a:t>
            </a:r>
            <a:r>
              <a:rPr lang="ru-RU" b="1">
                <a:latin typeface="Franklin Gothic Book" pitchFamily="34" charset="0"/>
              </a:rPr>
              <a:t>керамических плитках-табличках</a:t>
            </a:r>
            <a:r>
              <a:rPr lang="ru-RU">
                <a:latin typeface="Franklin Gothic Book" pitchFamily="34" charset="0"/>
              </a:rPr>
              <a:t>, так называемые пинаки. Пинаки обычно имели вотивный характер, то есть приносились в дар храму. Хотя исследователи иногда считают пинаки первыми образцами станковой живописи, они были исполнены в декоративно-монументальном плане.</a:t>
            </a:r>
          </a:p>
        </p:txBody>
      </p:sp>
      <p:pic>
        <p:nvPicPr>
          <p:cNvPr id="107522" name="Picture 2" descr="http://informvest.ru/uploads/posts/2012-03/1331151692_zhertvoprinoshenie.jpg"/>
          <p:cNvPicPr>
            <a:picLocks noChangeAspect="1" noChangeArrowheads="1"/>
          </p:cNvPicPr>
          <p:nvPr/>
        </p:nvPicPr>
        <p:blipFill>
          <a:blip r:embed="rId2" cstate="email"/>
          <a:srcRect/>
          <a:stretch>
            <a:fillRect/>
          </a:stretch>
        </p:blipFill>
        <p:spPr bwMode="auto">
          <a:xfrm>
            <a:off x="428596" y="4429132"/>
            <a:ext cx="4071966" cy="2271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8613" name="Прямоугольник 8"/>
          <p:cNvSpPr>
            <a:spLocks noChangeArrowheads="1"/>
          </p:cNvSpPr>
          <p:nvPr/>
        </p:nvSpPr>
        <p:spPr bwMode="auto">
          <a:xfrm>
            <a:off x="357188" y="5929313"/>
            <a:ext cx="3000375" cy="646112"/>
          </a:xfrm>
          <a:prstGeom prst="rect">
            <a:avLst/>
          </a:prstGeom>
          <a:noFill/>
          <a:ln w="9525">
            <a:noFill/>
            <a:miter lim="800000"/>
            <a:headEnd/>
            <a:tailEnd/>
          </a:ln>
        </p:spPr>
        <p:txBody>
          <a:bodyPr>
            <a:spAutoFit/>
          </a:bodyPr>
          <a:lstStyle/>
          <a:p>
            <a:pPr algn="ctr"/>
            <a:r>
              <a:rPr lang="ru-RU" b="1">
                <a:solidFill>
                  <a:schemeClr val="bg1"/>
                </a:solidFill>
                <a:latin typeface="Franklin Gothic Book" pitchFamily="34" charset="0"/>
              </a:rPr>
              <a:t>Сцена жертвоприношения</a:t>
            </a:r>
          </a:p>
          <a:p>
            <a:pPr algn="ctr"/>
            <a:r>
              <a:rPr lang="ru-RU" b="1">
                <a:solidFill>
                  <a:schemeClr val="bg1"/>
                </a:solidFill>
                <a:latin typeface="Franklin Gothic Book" pitchFamily="34" charset="0"/>
              </a:rPr>
              <a:t> (около 540-530 гг. до н. э.)</a:t>
            </a:r>
          </a:p>
        </p:txBody>
      </p:sp>
      <p:pic>
        <p:nvPicPr>
          <p:cNvPr id="107524" name="Picture 4" descr="http://informvest.ru/uploads/posts/2012-03/1331151946_atticheskaja-pinaka.jpg"/>
          <p:cNvPicPr>
            <a:picLocks noChangeAspect="1" noChangeArrowheads="1"/>
          </p:cNvPicPr>
          <p:nvPr/>
        </p:nvPicPr>
        <p:blipFill>
          <a:blip r:embed="rId3"/>
          <a:srcRect/>
          <a:stretch>
            <a:fillRect/>
          </a:stretch>
        </p:blipFill>
        <p:spPr bwMode="auto">
          <a:xfrm>
            <a:off x="5143504" y="1500174"/>
            <a:ext cx="3750044" cy="4343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8615" name="Прямоугольник 9"/>
          <p:cNvSpPr>
            <a:spLocks noChangeArrowheads="1"/>
          </p:cNvSpPr>
          <p:nvPr/>
        </p:nvSpPr>
        <p:spPr bwMode="auto">
          <a:xfrm>
            <a:off x="5143500" y="4857750"/>
            <a:ext cx="3714750" cy="923925"/>
          </a:xfrm>
          <a:prstGeom prst="rect">
            <a:avLst/>
          </a:prstGeom>
          <a:noFill/>
          <a:ln w="9525">
            <a:noFill/>
            <a:miter lim="800000"/>
            <a:headEnd/>
            <a:tailEnd/>
          </a:ln>
        </p:spPr>
        <p:txBody>
          <a:bodyPr>
            <a:spAutoFit/>
          </a:bodyPr>
          <a:lstStyle/>
          <a:p>
            <a:pPr algn="ctr"/>
            <a:r>
              <a:rPr lang="ru-RU" b="1" dirty="0">
                <a:solidFill>
                  <a:schemeClr val="bg1"/>
                </a:solidFill>
                <a:latin typeface="Franklin Gothic Book" pitchFamily="34" charset="0"/>
              </a:rPr>
              <a:t>Пинака, посвященная, как гласит надпись, «прекрасному </a:t>
            </a:r>
            <a:r>
              <a:rPr lang="ru-RU" b="1" dirty="0" err="1">
                <a:solidFill>
                  <a:schemeClr val="bg1"/>
                </a:solidFill>
                <a:latin typeface="Franklin Gothic Book" pitchFamily="34" charset="0"/>
              </a:rPr>
              <a:t>Мегаклу</a:t>
            </a:r>
            <a:r>
              <a:rPr lang="ru-RU" b="1" dirty="0">
                <a:solidFill>
                  <a:schemeClr val="bg1"/>
                </a:solidFill>
                <a:latin typeface="Franklin Gothic Book" pitchFamily="34" charset="0"/>
              </a:rPr>
              <a:t>».</a:t>
            </a:r>
          </a:p>
          <a:p>
            <a:pPr algn="ctr"/>
            <a:r>
              <a:rPr lang="ru-RU" b="1" dirty="0">
                <a:solidFill>
                  <a:schemeClr val="bg1"/>
                </a:solidFill>
                <a:latin typeface="Franklin Gothic Book" pitchFamily="34" charset="0"/>
              </a:rPr>
              <a:t> 6 в. до н. э</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Вотивные таблички</a:t>
            </a:r>
            <a:endParaRPr lang="ru-RU" dirty="0"/>
          </a:p>
        </p:txBody>
      </p:sp>
      <p:pic>
        <p:nvPicPr>
          <p:cNvPr id="108546" name="Picture 2" descr="http://ancientrome.ru/art/artwork/sculp/gr/terracotta/ter0014.jpg"/>
          <p:cNvPicPr>
            <a:picLocks noChangeAspect="1" noChangeArrowheads="1"/>
          </p:cNvPicPr>
          <p:nvPr/>
        </p:nvPicPr>
        <p:blipFill>
          <a:blip r:embed="rId2" cstate="email"/>
          <a:srcRect/>
          <a:stretch>
            <a:fillRect/>
          </a:stretch>
        </p:blipFill>
        <p:spPr bwMode="auto">
          <a:xfrm>
            <a:off x="3571868" y="1357298"/>
            <a:ext cx="5349193" cy="366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3571875" y="5429250"/>
            <a:ext cx="51435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ru-RU" b="1" dirty="0"/>
              <a:t>Афродита и Гермес.</a:t>
            </a:r>
            <a:br>
              <a:rPr lang="ru-RU" b="1" dirty="0"/>
            </a:br>
            <a:r>
              <a:rPr lang="ru-RU" b="1" dirty="0"/>
              <a:t>Табличка из </a:t>
            </a:r>
            <a:r>
              <a:rPr lang="ru-RU" b="1" dirty="0" err="1"/>
              <a:t>Локри</a:t>
            </a:r>
            <a:r>
              <a:rPr lang="ru-RU" b="1" dirty="0"/>
              <a:t> (Калабрия).Терракота. </a:t>
            </a:r>
          </a:p>
          <a:p>
            <a:pPr algn="ctr" fontAlgn="auto">
              <a:spcBef>
                <a:spcPts val="0"/>
              </a:spcBef>
              <a:spcAft>
                <a:spcPts val="0"/>
              </a:spcAft>
              <a:defRPr/>
            </a:pPr>
            <a:r>
              <a:rPr lang="ru-RU" b="1" dirty="0" err="1"/>
              <a:t>Ок</a:t>
            </a:r>
            <a:r>
              <a:rPr lang="ru-RU" b="1" dirty="0"/>
              <a:t>. 475—450 гг. до н. э.</a:t>
            </a:r>
            <a:br>
              <a:rPr lang="ru-RU" b="1" dirty="0"/>
            </a:br>
            <a:r>
              <a:rPr lang="ru-RU" b="1" dirty="0"/>
              <a:t>Мюнхен, Государственное античное собрание.</a:t>
            </a:r>
          </a:p>
        </p:txBody>
      </p:sp>
      <p:sp>
        <p:nvSpPr>
          <p:cNvPr id="12" name="Прямоугольник 11"/>
          <p:cNvSpPr/>
          <p:nvPr/>
        </p:nvSpPr>
        <p:spPr>
          <a:xfrm>
            <a:off x="214313" y="1714500"/>
            <a:ext cx="3143250" cy="39703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ru-RU" dirty="0"/>
              <a:t>На этой глиняной табличке изображены Гермес и Афродита. На протянутой руке Афродиты стоит крылатый Эрос; в другой ее руке цветок. Между богами находится сосуд для сжигания ладана (</a:t>
            </a:r>
            <a:r>
              <a:rPr lang="ru-RU" dirty="0" err="1"/>
              <a:t>thymiaterion</a:t>
            </a:r>
            <a:r>
              <a:rPr lang="ru-RU" dirty="0"/>
              <a:t>) — распространенного приношения Афродите. Отверстия вверху указывают на то, что табличка висела в святилище в качестве </a:t>
            </a:r>
            <a:r>
              <a:rPr lang="ru-RU" dirty="0" err="1"/>
              <a:t>вотивного</a:t>
            </a:r>
            <a:r>
              <a:rPr lang="ru-RU" dirty="0"/>
              <a:t> подношения.</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Терракотовые статуэтки</a:t>
            </a:r>
            <a:endParaRPr lang="ru-RU" dirty="0"/>
          </a:p>
        </p:txBody>
      </p:sp>
      <p:sp>
        <p:nvSpPr>
          <p:cNvPr id="12" name="Прямоугольник 11"/>
          <p:cNvSpPr/>
          <p:nvPr/>
        </p:nvSpPr>
        <p:spPr>
          <a:xfrm>
            <a:off x="214313" y="1285875"/>
            <a:ext cx="8643937" cy="1477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ru-RU" dirty="0"/>
              <a:t>Широко была распространена в античном мире круглая керамическая скульптура. Особенно прославился такой скульптурой маленький городок Танагра. Здесь в</a:t>
            </a:r>
            <a:r>
              <a:rPr lang="en-US" dirty="0"/>
              <a:t> III </a:t>
            </a:r>
            <a:r>
              <a:rPr lang="ru-RU" dirty="0"/>
              <a:t>веке до н. э. достигло расцвета искусство маленьких (5-30 см) терракотовых статуэток. Они изображали сцены их жизни и либо служили детскими игрушками, либо опускались в могилу  .</a:t>
            </a:r>
          </a:p>
        </p:txBody>
      </p:sp>
      <p:pic>
        <p:nvPicPr>
          <p:cNvPr id="109570" name="Picture 2" descr="Артемида"/>
          <p:cNvPicPr>
            <a:picLocks noChangeAspect="1" noChangeArrowheads="1"/>
          </p:cNvPicPr>
          <p:nvPr/>
        </p:nvPicPr>
        <p:blipFill>
          <a:blip r:embed="rId3" cstate="email"/>
          <a:srcRect/>
          <a:stretch>
            <a:fillRect/>
          </a:stretch>
        </p:blipFill>
        <p:spPr bwMode="auto">
          <a:xfrm>
            <a:off x="285720" y="2928934"/>
            <a:ext cx="2357454" cy="3764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0661" name="Прямоугольник 6"/>
          <p:cNvSpPr>
            <a:spLocks noChangeArrowheads="1"/>
          </p:cNvSpPr>
          <p:nvPr/>
        </p:nvSpPr>
        <p:spPr bwMode="auto">
          <a:xfrm>
            <a:off x="285750" y="5929313"/>
            <a:ext cx="2357438" cy="738187"/>
          </a:xfrm>
          <a:prstGeom prst="rect">
            <a:avLst/>
          </a:prstGeom>
          <a:noFill/>
          <a:ln w="9525">
            <a:noFill/>
            <a:miter lim="800000"/>
            <a:headEnd/>
            <a:tailEnd/>
          </a:ln>
        </p:spPr>
        <p:txBody>
          <a:bodyPr>
            <a:spAutoFit/>
          </a:bodyPr>
          <a:lstStyle/>
          <a:p>
            <a:r>
              <a:rPr lang="ru-RU" sz="1400" b="1">
                <a:solidFill>
                  <a:schemeClr val="bg1"/>
                </a:solidFill>
                <a:latin typeface="Times New Roman" pitchFamily="18" charset="0"/>
                <a:cs typeface="Times New Roman" pitchFamily="18" charset="0"/>
              </a:rPr>
              <a:t>Артемида.</a:t>
            </a:r>
          </a:p>
          <a:p>
            <a:r>
              <a:rPr lang="ru-RU" sz="1400" b="1">
                <a:solidFill>
                  <a:schemeClr val="bg1"/>
                </a:solidFill>
                <a:latin typeface="Times New Roman" pitchFamily="18" charset="0"/>
                <a:cs typeface="Times New Roman" pitchFamily="18" charset="0"/>
              </a:rPr>
              <a:t>Высота 20,8 см.</a:t>
            </a:r>
          </a:p>
          <a:p>
            <a:r>
              <a:rPr lang="ru-RU" sz="1400" b="1">
                <a:solidFill>
                  <a:schemeClr val="bg1"/>
                </a:solidFill>
                <a:latin typeface="Times New Roman" pitchFamily="18" charset="0"/>
                <a:cs typeface="Times New Roman" pitchFamily="18" charset="0"/>
              </a:rPr>
              <a:t> Конец IV в. до н. э.</a:t>
            </a:r>
          </a:p>
        </p:txBody>
      </p:sp>
      <p:pic>
        <p:nvPicPr>
          <p:cNvPr id="109572" name="Picture 4" descr="Сидящая Афродита с Эротом"/>
          <p:cNvPicPr>
            <a:picLocks noChangeAspect="1" noChangeArrowheads="1"/>
          </p:cNvPicPr>
          <p:nvPr/>
        </p:nvPicPr>
        <p:blipFill>
          <a:blip r:embed="rId4" cstate="email"/>
          <a:srcRect/>
          <a:stretch>
            <a:fillRect/>
          </a:stretch>
        </p:blipFill>
        <p:spPr bwMode="auto">
          <a:xfrm>
            <a:off x="3286116" y="2928934"/>
            <a:ext cx="2500330" cy="3723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0663" name="Прямоугольник 8"/>
          <p:cNvSpPr>
            <a:spLocks noChangeArrowheads="1"/>
          </p:cNvSpPr>
          <p:nvPr/>
        </p:nvSpPr>
        <p:spPr bwMode="auto">
          <a:xfrm>
            <a:off x="3286125" y="5857875"/>
            <a:ext cx="2500313" cy="738188"/>
          </a:xfrm>
          <a:prstGeom prst="rect">
            <a:avLst/>
          </a:prstGeom>
          <a:noFill/>
          <a:ln w="9525">
            <a:noFill/>
            <a:miter lim="800000"/>
            <a:headEnd/>
            <a:tailEnd/>
          </a:ln>
        </p:spPr>
        <p:txBody>
          <a:bodyPr>
            <a:spAutoFit/>
          </a:bodyPr>
          <a:lstStyle/>
          <a:p>
            <a:r>
              <a:rPr lang="ru-RU" sz="1400" b="1">
                <a:solidFill>
                  <a:schemeClr val="bg1"/>
                </a:solidFill>
                <a:latin typeface="Times New Roman" pitchFamily="18" charset="0"/>
                <a:cs typeface="Times New Roman" pitchFamily="18" charset="0"/>
              </a:rPr>
              <a:t>Афродита с Эротом.</a:t>
            </a:r>
          </a:p>
          <a:p>
            <a:r>
              <a:rPr lang="ru-RU" sz="1400" b="1">
                <a:solidFill>
                  <a:schemeClr val="bg1"/>
                </a:solidFill>
                <a:latin typeface="Times New Roman" pitchFamily="18" charset="0"/>
                <a:cs typeface="Times New Roman" pitchFamily="18" charset="0"/>
              </a:rPr>
              <a:t>Высота 17,4 см. </a:t>
            </a:r>
          </a:p>
          <a:p>
            <a:r>
              <a:rPr lang="ru-RU" sz="1400" b="1">
                <a:solidFill>
                  <a:schemeClr val="bg1"/>
                </a:solidFill>
                <a:latin typeface="Times New Roman" pitchFamily="18" charset="0"/>
                <a:cs typeface="Times New Roman" pitchFamily="18" charset="0"/>
              </a:rPr>
              <a:t>Конец IV в. до н. э</a:t>
            </a:r>
          </a:p>
        </p:txBody>
      </p:sp>
      <p:pic>
        <p:nvPicPr>
          <p:cNvPr id="109574" name="Picture 6" descr="Стоящая женщина"/>
          <p:cNvPicPr>
            <a:picLocks noChangeAspect="1" noChangeArrowheads="1"/>
          </p:cNvPicPr>
          <p:nvPr/>
        </p:nvPicPr>
        <p:blipFill>
          <a:blip r:embed="rId5" cstate="email"/>
          <a:srcRect/>
          <a:stretch>
            <a:fillRect/>
          </a:stretch>
        </p:blipFill>
        <p:spPr bwMode="auto">
          <a:xfrm>
            <a:off x="6572264" y="2928934"/>
            <a:ext cx="2214578" cy="3690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0665" name="Прямоугольник 12"/>
          <p:cNvSpPr>
            <a:spLocks noChangeArrowheads="1"/>
          </p:cNvSpPr>
          <p:nvPr/>
        </p:nvSpPr>
        <p:spPr bwMode="auto">
          <a:xfrm>
            <a:off x="6572250" y="5929313"/>
            <a:ext cx="2214563" cy="738187"/>
          </a:xfrm>
          <a:prstGeom prst="rect">
            <a:avLst/>
          </a:prstGeom>
          <a:noFill/>
          <a:ln w="9525">
            <a:noFill/>
            <a:miter lim="800000"/>
            <a:headEnd/>
            <a:tailEnd/>
          </a:ln>
        </p:spPr>
        <p:txBody>
          <a:bodyPr>
            <a:spAutoFit/>
          </a:bodyPr>
          <a:lstStyle/>
          <a:p>
            <a:r>
              <a:rPr lang="ru-RU" sz="1400" b="1">
                <a:solidFill>
                  <a:schemeClr val="bg1"/>
                </a:solidFill>
                <a:latin typeface="Times New Roman" pitchFamily="18" charset="0"/>
                <a:cs typeface="Times New Roman" pitchFamily="18" charset="0"/>
              </a:rPr>
              <a:t>Стоящая женщина. </a:t>
            </a:r>
          </a:p>
          <a:p>
            <a:r>
              <a:rPr lang="ru-RU" sz="1400" b="1">
                <a:solidFill>
                  <a:schemeClr val="bg1"/>
                </a:solidFill>
                <a:latin typeface="Times New Roman" pitchFamily="18" charset="0"/>
                <a:cs typeface="Times New Roman" pitchFamily="18" charset="0"/>
              </a:rPr>
              <a:t>Высота 26 см. </a:t>
            </a:r>
          </a:p>
          <a:p>
            <a:r>
              <a:rPr lang="ru-RU" sz="1400" b="1">
                <a:solidFill>
                  <a:schemeClr val="bg1"/>
                </a:solidFill>
                <a:latin typeface="Times New Roman" pitchFamily="18" charset="0"/>
                <a:cs typeface="Times New Roman" pitchFamily="18" charset="0"/>
              </a:rPr>
              <a:t>III в. до н. э.</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14620"/>
            <a:ext cx="9144000" cy="1184825"/>
          </a:xfrm>
        </p:spPr>
        <p:txBody>
          <a:bodyPr/>
          <a:lstStyle/>
          <a:p>
            <a:pPr eaLnBrk="1" fontAlgn="auto" hangingPunct="1">
              <a:spcAft>
                <a:spcPts val="0"/>
              </a:spcAft>
              <a:defRPr/>
            </a:pPr>
            <a:r>
              <a:rPr lang="ru-RU" dirty="0" smtClean="0"/>
              <a:t>Три способа изготовления сосудов</a:t>
            </a:r>
            <a:endParaRPr lang="ru-RU" dirty="0"/>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_rels/them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Тема4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22">
  <a:themeElements>
    <a:clrScheme name="Тема Offic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24">
  <a:themeElements>
    <a:clrScheme name="Тема Offic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Тема24">
  <a:themeElements>
    <a:clrScheme name="Тема Offic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Тема42</Template>
  <TotalTime>1498</TotalTime>
  <Words>873</Words>
  <Application>Microsoft Office PowerPoint</Application>
  <PresentationFormat>Экран (4:3)</PresentationFormat>
  <Paragraphs>221</Paragraphs>
  <Slides>32</Slides>
  <Notes>1</Notes>
  <HiddenSlides>0</HiddenSlides>
  <MMClips>0</MMClips>
  <ScaleCrop>false</ScaleCrop>
  <HeadingPairs>
    <vt:vector size="4" baseType="variant">
      <vt:variant>
        <vt:lpstr>Тема</vt:lpstr>
      </vt:variant>
      <vt:variant>
        <vt:i4>9</vt:i4>
      </vt:variant>
      <vt:variant>
        <vt:lpstr>Заголовки слайдов</vt:lpstr>
      </vt:variant>
      <vt:variant>
        <vt:i4>32</vt:i4>
      </vt:variant>
    </vt:vector>
  </HeadingPairs>
  <TitlesOfParts>
    <vt:vector size="41" baseType="lpstr">
      <vt:lpstr>Тема42</vt:lpstr>
      <vt:lpstr>White with Courier font for code slides</vt:lpstr>
      <vt:lpstr>Тема22</vt:lpstr>
      <vt:lpstr>1_Default Design</vt:lpstr>
      <vt:lpstr>Тема24</vt:lpstr>
      <vt:lpstr>2_Default Design</vt:lpstr>
      <vt:lpstr>1_Тема24</vt:lpstr>
      <vt:lpstr>3_Default Design</vt:lpstr>
      <vt:lpstr>Трек</vt:lpstr>
      <vt:lpstr>Древнегреческая вазопись</vt:lpstr>
      <vt:lpstr>план</vt:lpstr>
      <vt:lpstr>Этапы изготовления ваз(в картинках)</vt:lpstr>
      <vt:lpstr>Формы античной керамики</vt:lpstr>
      <vt:lpstr>Керамические плиты</vt:lpstr>
      <vt:lpstr>Вотивные таблички</vt:lpstr>
      <vt:lpstr>Вотивные таблички</vt:lpstr>
      <vt:lpstr>Терракотовые статуэтки</vt:lpstr>
      <vt:lpstr>Три способа изготовления сосудов</vt:lpstr>
      <vt:lpstr>Три способа изготовления сосудов</vt:lpstr>
      <vt:lpstr> типы росписей сосудов</vt:lpstr>
      <vt:lpstr>Камарес </vt:lpstr>
      <vt:lpstr>Геометрический стиль </vt:lpstr>
      <vt:lpstr>Ковровый стиль </vt:lpstr>
      <vt:lpstr>Чернофигурный стиль</vt:lpstr>
      <vt:lpstr>краснофигурный стиль</vt:lpstr>
      <vt:lpstr>Вазопись по белому фону</vt:lpstr>
      <vt:lpstr>Формы и назначения сосудов</vt:lpstr>
      <vt:lpstr>Составные части древнегреческого сосуда</vt:lpstr>
      <vt:lpstr>амфоры</vt:lpstr>
      <vt:lpstr>гидрии</vt:lpstr>
      <vt:lpstr>Кратеры</vt:lpstr>
      <vt:lpstr>килики</vt:lpstr>
      <vt:lpstr>килики</vt:lpstr>
      <vt:lpstr>скифосы</vt:lpstr>
      <vt:lpstr>канфары</vt:lpstr>
      <vt:lpstr>киаф</vt:lpstr>
      <vt:lpstr>ойнохойи</vt:lpstr>
      <vt:lpstr>  лекифы</vt:lpstr>
      <vt:lpstr> пелики</vt:lpstr>
      <vt:lpstr>пифос</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Древнегреческая  вазопись</dc:title>
  <dc:creator>Sony</dc:creator>
  <cp:lastModifiedBy>Sony</cp:lastModifiedBy>
  <cp:revision>163</cp:revision>
  <dcterms:created xsi:type="dcterms:W3CDTF">2013-02-02T19:46:24Z</dcterms:created>
  <dcterms:modified xsi:type="dcterms:W3CDTF">2013-02-10T10:16:57Z</dcterms:modified>
</cp:coreProperties>
</file>