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86" r:id="rId2"/>
    <p:sldId id="256" r:id="rId3"/>
    <p:sldId id="261" r:id="rId4"/>
    <p:sldId id="257" r:id="rId5"/>
    <p:sldId id="258" r:id="rId6"/>
    <p:sldId id="262" r:id="rId7"/>
    <p:sldId id="260" r:id="rId8"/>
    <p:sldId id="259" r:id="rId9"/>
    <p:sldId id="263" r:id="rId10"/>
    <p:sldId id="264" r:id="rId11"/>
    <p:sldId id="265" r:id="rId12"/>
    <p:sldId id="266" r:id="rId13"/>
    <p:sldId id="268" r:id="rId14"/>
    <p:sldId id="267" r:id="rId15"/>
    <p:sldId id="272" r:id="rId16"/>
    <p:sldId id="269" r:id="rId17"/>
    <p:sldId id="271" r:id="rId18"/>
    <p:sldId id="273" r:id="rId19"/>
    <p:sldId id="274" r:id="rId20"/>
    <p:sldId id="275" r:id="rId21"/>
    <p:sldId id="276" r:id="rId22"/>
    <p:sldId id="270" r:id="rId23"/>
    <p:sldId id="285" r:id="rId24"/>
    <p:sldId id="277" r:id="rId25"/>
    <p:sldId id="287" r:id="rId26"/>
    <p:sldId id="281" r:id="rId27"/>
    <p:sldId id="282" r:id="rId28"/>
    <p:sldId id="283" r:id="rId29"/>
    <p:sldId id="288" r:id="rId30"/>
    <p:sldId id="289" r:id="rId31"/>
    <p:sldId id="290" r:id="rId32"/>
    <p:sldId id="291" r:id="rId33"/>
    <p:sldId id="292" r:id="rId34"/>
    <p:sldId id="28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E27ED-548F-4AD5-AFE1-B4050C8A7F69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83C5E-2081-488D-9CD2-7706063CA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BE9099-2E81-4282-8871-04ED48B5456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BE80B4-5701-4D3D-8CBA-AABC3FE7ED0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8B35466-F6AC-4C53-8A5B-06C9577A7B17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EF7FD-9CE0-4E2D-885C-E38B9AF6F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35466-F6AC-4C53-8A5B-06C9577A7B17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EF7FD-9CE0-4E2D-885C-E38B9AF6F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8B35466-F6AC-4C53-8A5B-06C9577A7B17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EF7FD-9CE0-4E2D-885C-E38B9AF6F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35466-F6AC-4C53-8A5B-06C9577A7B17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EF7FD-9CE0-4E2D-885C-E38B9AF6F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B35466-F6AC-4C53-8A5B-06C9577A7B17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D8EF7FD-9CE0-4E2D-885C-E38B9AF6F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35466-F6AC-4C53-8A5B-06C9577A7B17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EF7FD-9CE0-4E2D-885C-E38B9AF6F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35466-F6AC-4C53-8A5B-06C9577A7B17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EF7FD-9CE0-4E2D-885C-E38B9AF6F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35466-F6AC-4C53-8A5B-06C9577A7B17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EF7FD-9CE0-4E2D-885C-E38B9AF6F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B35466-F6AC-4C53-8A5B-06C9577A7B17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EF7FD-9CE0-4E2D-885C-E38B9AF6F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35466-F6AC-4C53-8A5B-06C9577A7B17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EF7FD-9CE0-4E2D-885C-E38B9AF6F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35466-F6AC-4C53-8A5B-06C9577A7B17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EF7FD-9CE0-4E2D-885C-E38B9AF6F0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8B35466-F6AC-4C53-8A5B-06C9577A7B17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EF7FD-9CE0-4E2D-885C-E38B9AF6F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www.culture.mincult.ru/zoomimg.asp?Name=37-1-1&amp;Lage=Tru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files.school-collection.edu.ru/dlrstore/09058e14-4c41-423b-b399-d5aca5f5c402/answer.html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slide" Target="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slide" Target="slide10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44.png"/><Relationship Id="rId3" Type="http://schemas.openxmlformats.org/officeDocument/2006/relationships/audio" Target="../media/audio4.wav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49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8.jpeg"/><Relationship Id="rId1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ИСТОРИЯ РУССКОЙ ЖИВОПИСИ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ПРОВЕРОЧНАЯ РАБОТА ДЛЯ УЧАЩИХСЯ 5 КЛАССА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/>
              <a:t>МАТЕРИАЛЫ ПОДГОТОВЛЕНЫ МАРЧЕНКОВОЙ И.М.,УЧИТЕЛЕМ РУССКОГО ЯЗЫКА И ЛИТЕРАТУРЫ МБОУ»ГИМНАЗИЯ №2 Г. ТОРЖКА»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ОЗЕРО.РУСЬ</a:t>
            </a:r>
            <a:endParaRPr lang="ru-RU" dirty="0"/>
          </a:p>
        </p:txBody>
      </p:sp>
      <p:pic>
        <p:nvPicPr>
          <p:cNvPr id="4" name="Picture 3" descr="Левитан Озер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874" y="1609725"/>
            <a:ext cx="7023652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ВЕЧЕРНИЙ ЗВОН</a:t>
            </a:r>
            <a:endParaRPr lang="ru-RU" dirty="0"/>
          </a:p>
        </p:txBody>
      </p:sp>
      <p:pic>
        <p:nvPicPr>
          <p:cNvPr id="4" name="Picture 3" descr="вечерн звонЛевит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1150" y="2032794"/>
            <a:ext cx="49911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ТИХАЯ ОБИТЕЛЬ</a:t>
            </a:r>
            <a:endParaRPr lang="ru-RU" dirty="0"/>
          </a:p>
        </p:txBody>
      </p:sp>
      <p:pic>
        <p:nvPicPr>
          <p:cNvPr id="4" name="Picture 3" descr="Копия леви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35102" y="1609725"/>
            <a:ext cx="6083195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ru-RU" b="1" i="1" dirty="0">
                <a:latin typeface="Monotype Corsiva" pitchFamily="66" charset="0"/>
              </a:rPr>
              <a:t>«</a:t>
            </a:r>
            <a:r>
              <a:rPr lang="ru-RU" sz="5400" i="1" dirty="0">
                <a:solidFill>
                  <a:schemeClr val="bg1"/>
                </a:solidFill>
                <a:latin typeface="Monotype Corsiva" pitchFamily="66" charset="0"/>
              </a:rPr>
              <a:t>Март»</a:t>
            </a:r>
          </a:p>
        </p:txBody>
      </p:sp>
      <p:pic>
        <p:nvPicPr>
          <p:cNvPr id="13315" name="Picture 3" descr="мартЛеви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765175"/>
            <a:ext cx="7056437" cy="597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ДВЕ ЗНАМЕНИТЫЕ КАРТИНЫ</a:t>
            </a:r>
            <a:endParaRPr lang="ru-RU" dirty="0"/>
          </a:p>
        </p:txBody>
      </p:sp>
      <p:pic>
        <p:nvPicPr>
          <p:cNvPr id="7" name="Picture 3" descr="File00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785926"/>
            <a:ext cx="4214842" cy="242889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8" name="Picture 5" descr="Картина Березовая рощ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4214818"/>
            <a:ext cx="4500594" cy="242886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572000" y="2214554"/>
            <a:ext cx="3357586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</a:rPr>
              <a:t>левитан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000636"/>
            <a:ext cx="3000396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</a:rPr>
              <a:t>куинджи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4500562" y="328612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143108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Копия лев дуб188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00174"/>
            <a:ext cx="2614763" cy="3313115"/>
          </a:xfrm>
          <a:prstGeom prst="rect">
            <a:avLst/>
          </a:prstGeom>
          <a:noFill/>
        </p:spPr>
      </p:pic>
      <p:pic>
        <p:nvPicPr>
          <p:cNvPr id="7" name="Picture 3" descr="File00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4143379"/>
            <a:ext cx="3352628" cy="2459033"/>
          </a:xfrm>
          <a:prstGeom prst="rect">
            <a:avLst/>
          </a:prstGeom>
          <a:noFill/>
        </p:spPr>
      </p:pic>
      <p:pic>
        <p:nvPicPr>
          <p:cNvPr id="8" name="Picture 6" descr="37-1-1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40" y="714356"/>
            <a:ext cx="2938480" cy="3850189"/>
          </a:xfrm>
          <a:prstGeom prst="rect">
            <a:avLst/>
          </a:prstGeom>
          <a:noFill/>
        </p:spPr>
      </p:pic>
      <p:pic>
        <p:nvPicPr>
          <p:cNvPr id="9" name="Picture 5" descr="Лунная ночь на Днепре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4000504"/>
            <a:ext cx="3286118" cy="243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Какая картина лишняя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Радуг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643050"/>
            <a:ext cx="4158406" cy="273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РАДУГА">
            <a:hlinkClick r:id="rId3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0" y="3357562"/>
            <a:ext cx="4246672" cy="321391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2071678"/>
            <a:ext cx="335758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куинджи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715016"/>
            <a:ext cx="35004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саврасов</a:t>
            </a:r>
            <a:endParaRPr lang="ru-RU" sz="3600" dirty="0"/>
          </a:p>
        </p:txBody>
      </p:sp>
      <p:sp>
        <p:nvSpPr>
          <p:cNvPr id="9" name="Выгнутая вправо стрелка 8"/>
          <p:cNvSpPr/>
          <p:nvPr/>
        </p:nvSpPr>
        <p:spPr>
          <a:xfrm rot="14502908">
            <a:off x="2343705" y="3799906"/>
            <a:ext cx="858714" cy="211716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 rot="21415725">
            <a:off x="4429124" y="928670"/>
            <a:ext cx="3357586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42048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Картины с одинаковым названием «радуга»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Кто этот художник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Его называют художником русского леса</a:t>
            </a:r>
          </a:p>
          <a:p>
            <a:r>
              <a:rPr lang="ru-RU" sz="3200" dirty="0" smtClean="0"/>
              <a:t>Свою знаменитую картину он написал с художником Савицким</a:t>
            </a:r>
          </a:p>
          <a:p>
            <a:r>
              <a:rPr lang="ru-RU" sz="3200" dirty="0" smtClean="0"/>
              <a:t>У него есть картина «На севере диком»</a:t>
            </a:r>
          </a:p>
          <a:p>
            <a:r>
              <a:rPr lang="ru-RU" sz="3200" dirty="0" smtClean="0"/>
              <a:t>Он был преподавателем Академии художеств</a:t>
            </a:r>
          </a:p>
          <a:p>
            <a:r>
              <a:rPr lang="ru-RU" sz="3200" dirty="0" smtClean="0"/>
              <a:t>Шишкин Иван Иванович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Как называется картина</a:t>
            </a:r>
            <a:endParaRPr lang="ru-RU" dirty="0"/>
          </a:p>
        </p:txBody>
      </p:sp>
      <p:pic>
        <p:nvPicPr>
          <p:cNvPr id="4" name="Picture 7" descr="shishkin-k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25686" y="2071678"/>
            <a:ext cx="661814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называется картина</a:t>
            </a:r>
            <a:endParaRPr lang="ru-RU" dirty="0"/>
          </a:p>
        </p:txBody>
      </p:sp>
      <p:pic>
        <p:nvPicPr>
          <p:cNvPr id="6" name="Picture 9" descr="шишкин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3106" y="1609725"/>
            <a:ext cx="7007187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русской живописи 5 класс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Кто этот художник?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Он поступал в Академию художеств два раза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Он написал картину о битве русского войска с половцами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Он написал картину о встрече Вещего Олега с волхвом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Он написал много картин на сюжеты русских сказок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ВАСНЕЦОВ ВИКТОР МИХАЙЛОВИЧ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На севере диком</a:t>
            </a:r>
            <a:endParaRPr lang="ru-RU" dirty="0"/>
          </a:p>
        </p:txBody>
      </p:sp>
      <p:pic>
        <p:nvPicPr>
          <p:cNvPr id="4" name="Picture 6" descr="w046_4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76049" y="1609725"/>
            <a:ext cx="3401301" cy="4846638"/>
          </a:xfrm>
          <a:prstGeom prst="rect">
            <a:avLst/>
          </a:prstGeom>
          <a:noFill/>
          <a:scene3d>
            <a:camera prst="orthographicFront"/>
            <a:lightRig rig="sunse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Лесные дали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00684" cy="452596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Посмотри, какая мгла</a:t>
            </a:r>
          </a:p>
          <a:p>
            <a:r>
              <a:rPr lang="ru-RU" dirty="0" smtClean="0"/>
              <a:t>В глубине долин легла.</a:t>
            </a:r>
          </a:p>
          <a:p>
            <a:r>
              <a:rPr lang="ru-RU" dirty="0" smtClean="0"/>
              <a:t>Под её прозрачной дымкой</a:t>
            </a:r>
          </a:p>
          <a:p>
            <a:r>
              <a:rPr lang="ru-RU" dirty="0" smtClean="0"/>
              <a:t>В сонном сумраке ракит</a:t>
            </a:r>
          </a:p>
          <a:p>
            <a:r>
              <a:rPr lang="ru-RU" dirty="0" smtClean="0"/>
              <a:t>Тускло озеро блестит</a:t>
            </a:r>
            <a:endParaRPr lang="ru-RU" dirty="0"/>
          </a:p>
        </p:txBody>
      </p:sp>
      <p:pic>
        <p:nvPicPr>
          <p:cNvPr id="10" name="Picture 6" descr="pic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4206086"/>
            <a:ext cx="4378331" cy="26519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Картины с одинаковым названием «рожь»</a:t>
            </a:r>
            <a:endParaRPr lang="ru-RU" dirty="0"/>
          </a:p>
        </p:txBody>
      </p:sp>
      <p:pic>
        <p:nvPicPr>
          <p:cNvPr id="5" name="Picture 4" descr="shishkin4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43050"/>
            <a:ext cx="4301787" cy="2928958"/>
          </a:xfrm>
          <a:prstGeom prst="rect">
            <a:avLst/>
          </a:prstGeom>
          <a:noFill/>
        </p:spPr>
      </p:pic>
      <p:pic>
        <p:nvPicPr>
          <p:cNvPr id="6" name="Picture 18" descr="Рожь">
            <a:hlinkClick r:id="" action="ppaction://noaction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4071942"/>
            <a:ext cx="4378331" cy="2416338"/>
          </a:xfrm>
          <a:prstGeom prst="rect">
            <a:avLst/>
          </a:prstGeom>
          <a:noFill/>
        </p:spPr>
      </p:pic>
      <p:sp>
        <p:nvSpPr>
          <p:cNvPr id="8" name="Стрелка влево 7"/>
          <p:cNvSpPr/>
          <p:nvPr/>
        </p:nvSpPr>
        <p:spPr>
          <a:xfrm>
            <a:off x="4429124" y="1571612"/>
            <a:ext cx="3286148" cy="11990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шишкин</a:t>
            </a:r>
            <a:endParaRPr lang="ru-RU" sz="32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14282" y="4929198"/>
            <a:ext cx="2857520" cy="1199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саврасов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20040"/>
            <a:ext cx="6981852" cy="608630"/>
          </a:xfrm>
        </p:spPr>
        <p:txBody>
          <a:bodyPr/>
          <a:lstStyle/>
          <a:p>
            <a:r>
              <a:rPr lang="ru-RU" dirty="0" smtClean="0"/>
              <a:t>Какая картина лишняя?</a:t>
            </a:r>
            <a:endParaRPr lang="ru-RU" dirty="0"/>
          </a:p>
        </p:txBody>
      </p:sp>
      <p:pic>
        <p:nvPicPr>
          <p:cNvPr id="4" name="Picture 15" descr="v01137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643050"/>
            <a:ext cx="1771650" cy="1971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11" descr="v03012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1071546"/>
            <a:ext cx="2487983" cy="18573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4" descr="Васнецов Витязь на распуть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071546"/>
            <a:ext cx="3216266" cy="23574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2" name="Picture 4" descr="File0003у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4286256"/>
            <a:ext cx="3489318" cy="2371753"/>
          </a:xfrm>
          <a:prstGeom prst="rect">
            <a:avLst/>
          </a:prstGeom>
          <a:noFill/>
        </p:spPr>
      </p:pic>
      <p:pic>
        <p:nvPicPr>
          <p:cNvPr id="14" name="Picture 5" descr="File0006у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3929066"/>
            <a:ext cx="3071834" cy="2727309"/>
          </a:xfrm>
          <a:prstGeom prst="rect">
            <a:avLst/>
          </a:prstGeom>
          <a:noFill/>
        </p:spPr>
      </p:pic>
      <p:pic>
        <p:nvPicPr>
          <p:cNvPr id="5" name="Picture 20" descr="sh01054i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71736" y="3071810"/>
            <a:ext cx="2066925" cy="15430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0000">
              <a:srgbClr val="CCCCFF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этот художник?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Его имение находилось недалеко от Вышнего Волочка</a:t>
            </a:r>
          </a:p>
          <a:p>
            <a:r>
              <a:rPr lang="ru-RU" dirty="0" smtClean="0"/>
              <a:t>Его отец был купцом</a:t>
            </a:r>
          </a:p>
          <a:p>
            <a:r>
              <a:rPr lang="ru-RU" dirty="0" smtClean="0"/>
              <a:t>Он открыл школу живописи в </a:t>
            </a:r>
            <a:r>
              <a:rPr lang="ru-RU" dirty="0" err="1" smtClean="0"/>
              <a:t>Сафонково</a:t>
            </a:r>
            <a:endParaRPr lang="ru-RU" dirty="0" smtClean="0"/>
          </a:p>
          <a:p>
            <a:r>
              <a:rPr lang="ru-RU" dirty="0" smtClean="0"/>
              <a:t>Его учеником был Григорий Сорока</a:t>
            </a:r>
          </a:p>
          <a:p>
            <a:r>
              <a:rPr lang="ru-RU" dirty="0" smtClean="0"/>
              <a:t>Он написал самый необычный «сарай» в русской живописи</a:t>
            </a:r>
          </a:p>
          <a:p>
            <a:endParaRPr lang="ru-RU" dirty="0" smtClean="0"/>
          </a:p>
          <a:p>
            <a:r>
              <a:rPr lang="ru-RU" dirty="0" smtClean="0"/>
              <a:t>Алексей Гаврилович Венецианов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Как называются картины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2868" y="1428736"/>
            <a:ext cx="2067891" cy="279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1643050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1643050"/>
            <a:ext cx="2000260" cy="25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57290" y="4143380"/>
            <a:ext cx="2171715" cy="27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7686" y="4286256"/>
            <a:ext cx="3071834" cy="225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3" descr="nesterov_11"/>
          <p:cNvPicPr>
            <a:picLocks noChangeAspect="1" noChangeArrowheads="1"/>
          </p:cNvPicPr>
          <p:nvPr/>
        </p:nvPicPr>
        <p:blipFill>
          <a:blip r:embed="rId4" cstate="email">
            <a:lum contrast="18000"/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8684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839200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1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524625"/>
            <a:ext cx="395288" cy="3333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5" name="AutoShape 1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524625"/>
            <a:ext cx="431800" cy="333375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00" fill="hold"/>
                                        <p:tgtEl>
                                          <p:spTgt spid="286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56" name="Picture 20" descr="житие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288" y="590550"/>
            <a:ext cx="6846887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nesterov_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288" y="652463"/>
            <a:ext cx="7200900" cy="5551487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9942" name="Picture 6" descr="nesterov_3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331913" y="655638"/>
            <a:ext cx="5213350" cy="5545137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2987675" y="6237288"/>
            <a:ext cx="3559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2"/>
                </a:solidFill>
                <a:latin typeface="Calibri" pitchFamily="34" charset="0"/>
              </a:rPr>
              <a:t>. Видение отроку Варфоломею</a:t>
            </a:r>
            <a:r>
              <a:rPr lang="ru-RU">
                <a:latin typeface="Calibri" pitchFamily="34" charset="0"/>
              </a:rPr>
              <a:t>.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3203575" y="6237288"/>
            <a:ext cx="337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2"/>
                </a:solidFill>
                <a:latin typeface="Calibri" pitchFamily="34" charset="0"/>
              </a:rPr>
              <a:t>Юность преподобного Сергия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1403350" y="6237288"/>
            <a:ext cx="1706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2"/>
                </a:solidFill>
                <a:latin typeface="Calibri" pitchFamily="34" charset="0"/>
              </a:rPr>
              <a:t>Н.В. Нестеров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3203575" y="6237288"/>
            <a:ext cx="3252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2"/>
                </a:solidFill>
                <a:latin typeface="Calibri" pitchFamily="34" charset="0"/>
              </a:rPr>
              <a:t>Святой Сергий Радонежский</a:t>
            </a:r>
          </a:p>
        </p:txBody>
      </p:sp>
      <p:pic>
        <p:nvPicPr>
          <p:cNvPr id="39951" name="Picture 15" descr="nesterov_10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187450" y="655638"/>
            <a:ext cx="5383213" cy="5545137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9952" name="Picture 16" descr="nesterov_8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3850" y="809625"/>
            <a:ext cx="2505075" cy="5238750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9953" name="Picture 17" descr="nesterov_10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300788" y="809625"/>
            <a:ext cx="2476500" cy="5238750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3203575" y="6237288"/>
            <a:ext cx="3228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2"/>
                </a:solidFill>
                <a:latin typeface="Calibri" pitchFamily="34" charset="0"/>
              </a:rPr>
              <a:t>Труды преподобного Сергия</a:t>
            </a:r>
          </a:p>
        </p:txBody>
      </p:sp>
      <p:pic>
        <p:nvPicPr>
          <p:cNvPr id="39943" name="Picture 7" descr="3163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187450" y="620713"/>
            <a:ext cx="5599113" cy="5616575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9958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532813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9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1" name="Picture 25">
            <a:hlinkClick r:id="" action="ppaction://media"/>
          </p:cNvPr>
          <p:cNvPicPr>
            <a:picLocks noRot="1" noChangeAspect="1" noChangeArrowheads="1"/>
          </p:cNvPicPr>
          <p:nvPr>
            <a:wavAudioFile r:embed="rId3" name="Записанный звук"/>
          </p:nvPr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532813" y="6308725"/>
            <a:ext cx="611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00" fill="hold"/>
                                        <p:tgtEl>
                                          <p:spTgt spid="399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000" fill="hold"/>
                                        <p:tgtEl>
                                          <p:spTgt spid="399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8" dur="2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0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" fill="hold"/>
                                        <p:tgtEl>
                                          <p:spTgt spid="399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58"/>
                </p:tgtEl>
              </p:cMediaNode>
            </p:audio>
            <p:audio>
              <p:cMediaNode>
                <p:cTn id="1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59"/>
                </p:tgtEl>
              </p:cMediaNode>
            </p:audio>
            <p:audio>
              <p:cMediaNode>
                <p:cTn id="1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61"/>
                </p:tgtEl>
              </p:cMediaNode>
            </p:audio>
          </p:childTnLst>
        </p:cTn>
      </p:par>
    </p:tnLst>
    <p:bldLst>
      <p:bldP spid="39946" grpId="0"/>
      <p:bldP spid="39946" grpId="1"/>
      <p:bldP spid="39948" grpId="0"/>
      <p:bldP spid="39949" grpId="0"/>
      <p:bldP spid="39954" grpId="0"/>
      <p:bldP spid="3995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Соотнеси картину и художника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ВЕНЕЦИАНОВ</a:t>
            </a:r>
          </a:p>
          <a:p>
            <a:r>
              <a:rPr lang="ru-RU" dirty="0" smtClean="0"/>
              <a:t>ЛЕВИТАН</a:t>
            </a:r>
          </a:p>
          <a:p>
            <a:r>
              <a:rPr lang="ru-RU" dirty="0" smtClean="0"/>
              <a:t>НЕСТЕРОВ</a:t>
            </a:r>
          </a:p>
          <a:p>
            <a:r>
              <a:rPr lang="ru-RU" dirty="0" smtClean="0"/>
              <a:t>КУИНДЖИ</a:t>
            </a:r>
          </a:p>
          <a:p>
            <a:r>
              <a:rPr lang="ru-RU" dirty="0" smtClean="0"/>
              <a:t>ВАСНЕЦОВ</a:t>
            </a:r>
          </a:p>
          <a:p>
            <a:r>
              <a:rPr lang="ru-RU" dirty="0" smtClean="0"/>
              <a:t>ПОЛЕНОВ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МОСКОВСКИЙ ДВОРИК</a:t>
            </a:r>
          </a:p>
          <a:p>
            <a:r>
              <a:rPr lang="ru-RU" dirty="0" smtClean="0"/>
              <a:t>ОСЕННИЙ ДЕНЬ. СОКОЛЬНИКИ</a:t>
            </a:r>
          </a:p>
          <a:p>
            <a:r>
              <a:rPr lang="ru-RU" dirty="0" smtClean="0"/>
              <a:t>СНЕГУРОЧКА</a:t>
            </a:r>
          </a:p>
          <a:p>
            <a:r>
              <a:rPr lang="ru-RU" dirty="0" smtClean="0"/>
              <a:t>ГУМНО</a:t>
            </a:r>
          </a:p>
          <a:p>
            <a:r>
              <a:rPr lang="ru-RU" dirty="0" smtClean="0"/>
              <a:t>ВИДЕНИЕ ОТРОКА ВАРФОЛОМЕЯ</a:t>
            </a:r>
          </a:p>
          <a:p>
            <a:r>
              <a:rPr lang="ru-RU" dirty="0" smtClean="0"/>
              <a:t>ЛУННАЯ НОЧЬ НА ДНЕПРЕ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Весна на картинах русских художников</a:t>
            </a:r>
            <a:endParaRPr lang="ru-RU" dirty="0"/>
          </a:p>
        </p:txBody>
      </p:sp>
      <p:pic>
        <p:nvPicPr>
          <p:cNvPr id="4" name="Picture 18" descr="ГРАЧИ ПРИЛЕТЕЛИ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500174"/>
            <a:ext cx="3281166" cy="427513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1071546"/>
            <a:ext cx="4060897" cy="303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786182" y="4143380"/>
            <a:ext cx="385765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ВЕСНА. ПОСЛЕДНИЙ СНЕГ. ЛЕВИТАН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5857892"/>
            <a:ext cx="478634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САВРАСОВ. ГРАЧИ ПРИЛЕТЕЛИ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Назови картины Васнецова</a:t>
            </a:r>
            <a:endParaRPr lang="ru-RU" dirty="0"/>
          </a:p>
        </p:txBody>
      </p:sp>
      <p:pic>
        <p:nvPicPr>
          <p:cNvPr id="6" name="Picture 7" descr="алёнушк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643050"/>
            <a:ext cx="3286148" cy="46944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pic>
        <p:nvPicPr>
          <p:cNvPr id="7" name="Picture 6" descr="File0001юу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86248" y="1643050"/>
            <a:ext cx="3703637" cy="485616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Весна на картинах русских художников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9" y="1643050"/>
            <a:ext cx="3011518" cy="464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1000108"/>
            <a:ext cx="4248763" cy="282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00430" y="4143380"/>
            <a:ext cx="4357718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ЛЕВИТАН</a:t>
            </a:r>
          </a:p>
          <a:p>
            <a:pPr algn="ctr"/>
            <a:r>
              <a:rPr lang="ru-RU" b="1" u="sng" dirty="0" smtClean="0"/>
              <a:t>В НАЧАЛЕ МАРТА</a:t>
            </a:r>
          </a:p>
          <a:p>
            <a:pPr algn="ctr"/>
            <a:r>
              <a:rPr lang="ru-RU" b="1" u="sng" dirty="0" smtClean="0"/>
              <a:t>ОЗЕРО.ВЕСНА</a:t>
            </a:r>
          </a:p>
          <a:p>
            <a:pPr algn="ctr"/>
            <a:endParaRPr lang="ru-RU" b="1" u="sng" dirty="0"/>
          </a:p>
        </p:txBody>
      </p:sp>
      <p:sp>
        <p:nvSpPr>
          <p:cNvPr id="8" name="Стрелка углом вверх 7"/>
          <p:cNvSpPr/>
          <p:nvPr/>
        </p:nvSpPr>
        <p:spPr>
          <a:xfrm>
            <a:off x="6715140" y="3357562"/>
            <a:ext cx="785818" cy="1714512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углом вверх 9"/>
          <p:cNvSpPr/>
          <p:nvPr/>
        </p:nvSpPr>
        <p:spPr>
          <a:xfrm rot="16200000">
            <a:off x="3393271" y="4179101"/>
            <a:ext cx="857258" cy="1643071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Натюрморты </a:t>
            </a:r>
            <a:r>
              <a:rPr lang="ru-RU" dirty="0" err="1" smtClean="0"/>
              <a:t>левитана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БЕЛАЯ СИРЕНЬ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 t="11024" b="11024"/>
          <a:stretch>
            <a:fillRect/>
          </a:stretch>
        </p:blipFill>
        <p:spPr bwMode="auto">
          <a:xfrm>
            <a:off x="663682" y="1041002"/>
            <a:ext cx="4694136" cy="545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Натюрморты </a:t>
            </a:r>
            <a:r>
              <a:rPr lang="ru-RU" dirty="0" err="1" smtClean="0">
                <a:solidFill>
                  <a:schemeClr val="tx1"/>
                </a:solidFill>
              </a:rPr>
              <a:t>левитана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ОДУВАНЧИКИ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500042"/>
            <a:ext cx="421484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Натюрморты </a:t>
            </a:r>
            <a:r>
              <a:rPr lang="ru-RU" dirty="0" err="1" smtClean="0"/>
              <a:t>левитана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ВАСИЛЬКИ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28604"/>
            <a:ext cx="48577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dirty="0" smtClean="0"/>
              <a:t>Назови этого человека</a:t>
            </a:r>
            <a:endParaRPr lang="ru-RU" dirty="0"/>
          </a:p>
        </p:txBody>
      </p:sp>
      <p:pic>
        <p:nvPicPr>
          <p:cNvPr id="6" name="Содержимое 5" descr="Третьяковка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598261"/>
            <a:ext cx="3657600" cy="252984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4" descr="Третьяков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267200" y="1692499"/>
            <a:ext cx="3657600" cy="4665459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Назови картины Васнецова</a:t>
            </a:r>
            <a:endParaRPr lang="ru-RU" dirty="0"/>
          </a:p>
        </p:txBody>
      </p:sp>
      <p:pic>
        <p:nvPicPr>
          <p:cNvPr id="4" name="Picture 4" descr="Васнец Вещий Олег и волх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198502"/>
            <a:ext cx="6072230" cy="42505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1571612"/>
            <a:ext cx="4534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«Вещий Олег и волхв»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 картины Васнецова</a:t>
            </a:r>
            <a:endParaRPr lang="ru-RU" dirty="0"/>
          </a:p>
        </p:txBody>
      </p:sp>
      <p:pic>
        <p:nvPicPr>
          <p:cNvPr id="4" name="Picture 4" descr="Васнецов Витязь на распуть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015618"/>
            <a:ext cx="7239000" cy="4034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/>
          <a:lstStyle/>
          <a:p>
            <a:r>
              <a:rPr lang="ru-RU" sz="3600" b="1" i="1" dirty="0">
                <a:latin typeface="Monotype Corsiva" pitchFamily="66" charset="0"/>
              </a:rPr>
              <a:t>«После побоища Игоря Святославовича с половцами» 1880 г.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8180" name="Picture 4" descr="File0005у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500174"/>
            <a:ext cx="3330599" cy="5111751"/>
          </a:xfrm>
          <a:prstGeom prst="rect">
            <a:avLst/>
          </a:prstGeom>
          <a:noFill/>
        </p:spPr>
      </p:pic>
      <p:pic>
        <p:nvPicPr>
          <p:cNvPr id="178181" name="Picture 5" descr="File0006у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500174"/>
            <a:ext cx="3627462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 smtClean="0"/>
              <a:t>Какая картина лишняя</a:t>
            </a:r>
            <a:endParaRPr lang="ru-RU" dirty="0"/>
          </a:p>
        </p:txBody>
      </p:sp>
      <p:pic>
        <p:nvPicPr>
          <p:cNvPr id="4" name="Picture 7" descr="3 богат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500174"/>
            <a:ext cx="3731052" cy="2386002"/>
          </a:xfrm>
          <a:prstGeom prst="rect">
            <a:avLst/>
          </a:prstGeom>
          <a:noFill/>
        </p:spPr>
      </p:pic>
      <p:pic>
        <p:nvPicPr>
          <p:cNvPr id="5" name="Picture 4" descr="File0003у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3988" y="4071941"/>
            <a:ext cx="4521132" cy="2471733"/>
          </a:xfrm>
          <a:prstGeom prst="rect">
            <a:avLst/>
          </a:prstGeom>
          <a:noFill/>
        </p:spPr>
      </p:pic>
      <p:pic>
        <p:nvPicPr>
          <p:cNvPr id="6" name="Picture 4" descr="File0004у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2" y="4143380"/>
            <a:ext cx="4071934" cy="2249767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7686" y="1571612"/>
            <a:ext cx="3562335" cy="250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Кто этот художник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/>
              <a:t>Его учителем был А.К.Саврасов</a:t>
            </a:r>
          </a:p>
          <a:p>
            <a:r>
              <a:rPr lang="ru-RU" sz="2800" dirty="0" smtClean="0"/>
              <a:t>Он учился в Московском училище ваяния живописи и зодчества</a:t>
            </a:r>
          </a:p>
          <a:p>
            <a:r>
              <a:rPr lang="ru-RU" sz="2800" dirty="0" smtClean="0"/>
              <a:t>Он написал очень мало портретов</a:t>
            </a:r>
          </a:p>
          <a:p>
            <a:r>
              <a:rPr lang="ru-RU" sz="2800" dirty="0" smtClean="0"/>
              <a:t>Одну картину он написал с Николаем Чеховым</a:t>
            </a:r>
          </a:p>
          <a:p>
            <a:r>
              <a:rPr lang="ru-RU" sz="2800" dirty="0" smtClean="0"/>
              <a:t>Он работал в жанре лирического пейзажа</a:t>
            </a:r>
          </a:p>
          <a:p>
            <a:r>
              <a:rPr lang="ru-RU" sz="2800" dirty="0" smtClean="0"/>
              <a:t>Он прожил короткую жизнь</a:t>
            </a:r>
          </a:p>
          <a:p>
            <a:r>
              <a:rPr lang="ru-RU" sz="2800" dirty="0" smtClean="0"/>
              <a:t>Левитан Исаак Ильич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ЗОЛОТАЯ ОСЕНЬ</a:t>
            </a:r>
            <a:endParaRPr lang="ru-RU" dirty="0"/>
          </a:p>
        </p:txBody>
      </p:sp>
      <p:pic>
        <p:nvPicPr>
          <p:cNvPr id="4" name="Picture 3" descr="золот оен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848727"/>
            <a:ext cx="7239000" cy="4368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293</TotalTime>
  <Words>370</Words>
  <Application>Microsoft Office PowerPoint</Application>
  <PresentationFormat>Экран (4:3)</PresentationFormat>
  <Paragraphs>101</Paragraphs>
  <Slides>34</Slides>
  <Notes>2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Изящная</vt:lpstr>
      <vt:lpstr>ИСТОРИЯ РУССКОЙ ЖИВОПИСИ</vt:lpstr>
      <vt:lpstr>История русской живописи 5 класс</vt:lpstr>
      <vt:lpstr>Назови картины Васнецова</vt:lpstr>
      <vt:lpstr>Назови картины Васнецова</vt:lpstr>
      <vt:lpstr>Назови картины Васнецова</vt:lpstr>
      <vt:lpstr>«После побоища Игоря Святославовича с половцами» 1880 г.</vt:lpstr>
      <vt:lpstr>Какая картина лишняя</vt:lpstr>
      <vt:lpstr>Кто этот художник</vt:lpstr>
      <vt:lpstr>ЗОЛОТАЯ ОСЕНЬ</vt:lpstr>
      <vt:lpstr>ОЗЕРО.РУСЬ</vt:lpstr>
      <vt:lpstr>ВЕЧЕРНИЙ ЗВОН</vt:lpstr>
      <vt:lpstr>ТИХАЯ ОБИТЕЛЬ</vt:lpstr>
      <vt:lpstr>«Март»</vt:lpstr>
      <vt:lpstr>ДВЕ ЗНАМЕНИТЫЕ КАРТИНЫ</vt:lpstr>
      <vt:lpstr>Какая картина лишняя</vt:lpstr>
      <vt:lpstr>Картины с одинаковым названием «радуга»</vt:lpstr>
      <vt:lpstr>Кто этот художник</vt:lpstr>
      <vt:lpstr>  Как называется картина</vt:lpstr>
      <vt:lpstr>Как называется картина</vt:lpstr>
      <vt:lpstr>На севере диком</vt:lpstr>
      <vt:lpstr>Лесные дали</vt:lpstr>
      <vt:lpstr>Картины с одинаковым названием «рожь»</vt:lpstr>
      <vt:lpstr>Какая картина лишняя?</vt:lpstr>
      <vt:lpstr>Кто этот художник?</vt:lpstr>
      <vt:lpstr>Как называются картины</vt:lpstr>
      <vt:lpstr>Слайд 26</vt:lpstr>
      <vt:lpstr>Слайд 27</vt:lpstr>
      <vt:lpstr>Соотнеси картину и художника</vt:lpstr>
      <vt:lpstr>Весна на картинах русских художников</vt:lpstr>
      <vt:lpstr>Весна на картинах русских художников</vt:lpstr>
      <vt:lpstr>Натюрморты левитана</vt:lpstr>
      <vt:lpstr>Натюрморты левитана</vt:lpstr>
      <vt:lpstr>Натюрморты левитана</vt:lpstr>
      <vt:lpstr>Назови этого человека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русской живописи 5 класс</dc:title>
  <dc:creator>Admin</dc:creator>
  <cp:lastModifiedBy>Admin</cp:lastModifiedBy>
  <cp:revision>33</cp:revision>
  <dcterms:created xsi:type="dcterms:W3CDTF">2012-03-21T15:49:23Z</dcterms:created>
  <dcterms:modified xsi:type="dcterms:W3CDTF">2013-01-07T17:30:03Z</dcterms:modified>
</cp:coreProperties>
</file>