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7" r:id="rId3"/>
    <p:sldId id="269" r:id="rId4"/>
    <p:sldId id="272" r:id="rId5"/>
    <p:sldId id="275" r:id="rId6"/>
    <p:sldId id="270" r:id="rId7"/>
    <p:sldId id="276" r:id="rId8"/>
    <p:sldId id="273" r:id="rId9"/>
    <p:sldId id="26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71" r:id="rId20"/>
    <p:sldId id="279" r:id="rId21"/>
    <p:sldId id="280" r:id="rId22"/>
    <p:sldId id="281" r:id="rId23"/>
    <p:sldId id="282" r:id="rId24"/>
    <p:sldId id="284" r:id="rId25"/>
    <p:sldId id="283" r:id="rId26"/>
    <p:sldId id="285" r:id="rId27"/>
    <p:sldId id="286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A852D-233C-4263-A370-74B87A296B1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E4C59-32FA-4D88-8641-B28A47DC0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E4C59-32FA-4D88-8641-B28A47DC0B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E4C59-32FA-4D88-8641-B28A47DC0B0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E4C59-32FA-4D88-8641-B28A47DC0B0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E4C59-32FA-4D88-8641-B28A47DC0B0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E4C59-32FA-4D88-8641-B28A47DC0B0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8999-EDA6-4FCF-9A62-0CB12CB1A216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CDBC-3E7C-4387-AF53-BCBD6B6D8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geshina.wikidot.com/" TargetMode="External"/><Relationship Id="rId2" Type="http://schemas.openxmlformats.org/officeDocument/2006/relationships/hyperlink" Target="http://www.researcher.ru/editors/f_1ye4bz/f_266an5/f_1xkcoo/a_1y314x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91;&#1095;&#1077;&#1073;&#1085;&#1086;%20&#1080;&#1089;&#1089;&#1083;&#1077;&#1076;&#1086;&#1074;&#1072;&#1090;&#1077;&#1083;&#1100;&#1089;&#1082;&#1072;&#1103;%20&#1076;&#1077;&#1103;&#1090;&#1077;&#1083;&#1100;&#1085;&#1086;&#1089;&#1090;&#1100;%20&#1091;&#1095;&#1072;&#1097;&#1080;&#1093;&#1089;&#1103;%20(&#1040;&#1074;&#1090;&#1086;&#1089;&#1086;&#1093;&#1088;&#1072;&#1085;&#1077;&#1085;&#1085;&#1099;&#1081;).docx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91;&#1095;&#1077;&#1073;&#1085;&#1086;%20&#1080;&#1089;&#1089;&#1083;&#1077;&#1076;&#1086;&#1074;&#1072;&#1090;&#1077;&#1083;&#1100;&#1089;&#1082;&#1072;&#1103;%20&#1076;&#1077;&#1103;&#1090;&#1077;&#1083;&#1100;&#1085;&#1086;&#1089;&#1090;&#1100;%20&#1091;&#1095;&#1072;&#1097;&#1080;&#1093;&#1089;&#1103;%20(&#1040;&#1074;&#1090;&#1086;&#1089;&#1086;&#1093;&#1088;&#1072;&#1085;&#1077;&#1085;&#1085;&#1099;&#1081;).doc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91;&#1095;&#1077;&#1073;&#1085;&#1086;%20&#1080;&#1089;&#1089;&#1083;&#1077;&#1076;&#1086;&#1074;&#1072;&#1090;&#1077;&#1083;&#1100;&#1089;&#1082;&#1072;&#1103;%20&#1076;&#1077;&#1103;&#1090;&#1077;&#1083;&#1100;&#1085;&#1086;&#1089;&#1090;&#1100;%20&#1091;&#1095;&#1072;&#1097;&#1080;&#1093;&#1089;&#1103;%20(&#1040;&#1074;&#1090;&#1086;&#1089;&#1086;&#1093;&#1088;&#1072;&#1085;&#1077;&#1085;&#1085;&#1099;&#1081;)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%20&#1091;&#1095;&#1077;&#1073;&#1085;&#1086;&#1075;&#1086;%20&#1087;&#1088;&#1086;&#1077;&#1082;&#1090;&#1072;%20&#1093;&#1072;&#1088;&#1072;&#1082;&#1090;&#1077;&#1088;&#1080;&#1079;&#1091;&#1077;&#1090;&#1089;&#1103;%20&#1082;&#1072;&#1082;.doc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%20&#1091;&#1095;&#1077;&#1073;&#1085;&#1086;&#1075;&#1086;%20&#1087;&#1088;&#1086;&#1077;&#1082;&#1090;&#1072;%20&#1093;&#1072;&#1088;&#1072;&#1082;&#1090;&#1077;&#1088;&#1080;&#1079;&#1091;&#1077;&#1090;&#1089;&#1103;%20&#1082;&#1072;&#1082;.docx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%20&#1091;&#1095;&#1077;&#1073;&#1085;&#1086;&#1075;&#1086;%20&#1087;&#1088;&#1086;&#1077;&#1082;&#1090;&#1072;%20&#1093;&#1072;&#1088;&#1072;&#1082;&#1090;&#1077;&#1088;&#1080;&#1079;&#1091;&#1077;&#1090;&#1089;&#1103;%20&#1082;&#1072;&#1082;.docx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8;&#1072;&#1074;&#1085;&#1080;&#1090;&#1077;&#1083;&#1100;&#1085;&#1072;&#1103;%20&#1093;&#1072;&#1088;&#1072;&#1082;&#1090;&#1077;&#1088;&#1080;&#1089;&#1090;&#1080;&#1082;&#1072;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ИССЛЕДОВАТЕЛЬСКАЯ  И ПРОЕКТНАЯ деятельности УЧАЩИХСЯ: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СХОДСТВА И РАЗЛИЧИЯ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5357826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Исследовательская работа учителя математики </a:t>
            </a:r>
            <a:endParaRPr lang="ru-RU" dirty="0" smtClean="0"/>
          </a:p>
          <a:p>
            <a:pPr algn="r"/>
            <a:r>
              <a:rPr lang="ru-RU" b="1" dirty="0" smtClean="0"/>
              <a:t>Подкидышевой Л.В.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85926"/>
            <a:ext cx="72866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Обеспечивают личностное развитие </a:t>
            </a:r>
            <a:r>
              <a:rPr lang="ru-RU" sz="2000" b="1" dirty="0"/>
              <a:t>школьников</a:t>
            </a:r>
            <a:r>
              <a:rPr lang="ru-RU" sz="2000" dirty="0"/>
              <a:t> </a:t>
            </a:r>
            <a:r>
              <a:rPr lang="ru-RU" sz="2000" dirty="0" smtClean="0"/>
              <a:t>:</a:t>
            </a:r>
            <a:endParaRPr lang="ru-RU" sz="2000" dirty="0"/>
          </a:p>
          <a:p>
            <a:pPr marL="266700" lvl="0" indent="-95250">
              <a:buFont typeface="Arial" pitchFamily="34" charset="0"/>
              <a:buChar char="•"/>
            </a:pPr>
            <a:r>
              <a:rPr lang="ru-RU" dirty="0"/>
              <a:t>мотивация к обучению и целенаправленной познавательной деятельности, </a:t>
            </a:r>
          </a:p>
          <a:p>
            <a:pPr marL="266700" lvl="0" indent="-95250">
              <a:buFont typeface="Arial" pitchFamily="34" charset="0"/>
              <a:buChar char="•"/>
            </a:pPr>
            <a:r>
              <a:rPr lang="ru-RU" dirty="0"/>
              <a:t>формирование системы значимых социальных и межличностных отношений, ценностно-смысловых установок, </a:t>
            </a:r>
          </a:p>
          <a:p>
            <a:pPr marL="266700" lvl="0" indent="-95250">
              <a:buFont typeface="Arial" pitchFamily="34" charset="0"/>
              <a:buChar char="•"/>
            </a:pPr>
            <a:r>
              <a:rPr lang="ru-RU" dirty="0"/>
              <a:t>освоение социальных норм, правил поведения, ролей и форм социальной жизни в группах и сообществах, включая взрослые и социальные сообщества.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00240"/>
            <a:ext cx="79296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Исследовательский проект </a:t>
            </a:r>
            <a:r>
              <a:rPr lang="ru-RU" dirty="0"/>
              <a:t>более всего близок </a:t>
            </a:r>
            <a:r>
              <a:rPr lang="ru-RU" sz="2000" b="1" dirty="0"/>
              <a:t>учебно-исследовательской работе </a:t>
            </a:r>
            <a:r>
              <a:rPr lang="ru-RU" dirty="0" smtClean="0"/>
              <a:t>школьников - ориентированы </a:t>
            </a:r>
            <a:r>
              <a:rPr lang="ru-RU" dirty="0"/>
              <a:t>на научную исследовательскую работу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Формируют многие </a:t>
            </a: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компетенции: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b="1" dirty="0"/>
              <a:t>регулятивные умения</a:t>
            </a:r>
            <a:r>
              <a:rPr lang="ru-RU" sz="2000" dirty="0"/>
              <a:t>, направленные на организацию, планирование своей познавательной деятельности: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786058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/>
              <a:t>умение самостоятельно определять цели своего обучения,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ставить и формулировать для себя новые задачи,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самостоятельно планировать пути достижения целей,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определять способы действий в рамках предложенных условий и требований,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корректировать свои действия в соответствии с изменяющейся ситуацией,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овладение основами самоконтроля, самооценки, принятия решений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осуществления осознанного выбора в учебной и познавательной деятельности.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Формируют многие </a:t>
            </a: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компетенции: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ru-RU" sz="2000" b="1" dirty="0"/>
              <a:t>овладение общими познавательными умениями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/>
              <a:t>определять понятия,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создавать обобщения,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устанавливать аналогии,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классифицировать,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самостоятельно выбирать основания и критерии для классификации,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устанавливать причинно-следственные связи,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строить логическое рассуждение, умозаключение (индуктивное, дедуктивное и по аналогии) и делать выводы.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Формируют многие </a:t>
            </a: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компетенции: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ru-RU" sz="2000" b="1" dirty="0"/>
              <a:t>развивается коммуникативная </a:t>
            </a:r>
            <a:r>
              <a:rPr lang="ru-RU" sz="2000" b="1" dirty="0" smtClean="0"/>
              <a:t>компетенция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786058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/>
              <a:t>умение организовывать учебное сотрудничество и совместную деятельность с учителем и сверстниками,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работать индивидуально и в группе,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осознанно использовать речевые средства в соответствии с задачей коммуникации для выражения своих чувств, мыслей и потребностей,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владеть устной и письменной речью,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монологической контекстной речью,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использовать информационно-коммуникационные технологии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714488"/>
            <a:ext cx="71438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Роль учителя (руководителя) при организации исследовательской и проектной работ школьников –– </a:t>
            </a:r>
            <a:r>
              <a:rPr lang="ru-RU" sz="2000" b="1" dirty="0"/>
              <a:t>быть партнером в обучении</a:t>
            </a:r>
            <a:r>
              <a:rPr lang="ru-RU" sz="2000" dirty="0"/>
              <a:t>,</a:t>
            </a:r>
            <a:r>
              <a:rPr lang="ru-RU" dirty="0"/>
              <a:t> а само </a:t>
            </a:r>
            <a:r>
              <a:rPr lang="ru-RU" sz="2000" b="1" dirty="0"/>
              <a:t>обучение происходит в процессе деятельности</a:t>
            </a:r>
            <a:r>
              <a:rPr lang="ru-RU" dirty="0"/>
              <a:t>. </a:t>
            </a: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00100" y="2857496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Содержат , практически, </a:t>
            </a:r>
            <a:r>
              <a:rPr lang="ru-RU" sz="2000" b="1" dirty="0" smtClean="0"/>
              <a:t>одинаковые этапы работы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file"/>
              </a:rPr>
              <a:t>Сравнительная таблица</a:t>
            </a:r>
            <a:endParaRPr lang="ru-RU" dirty="0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265" name="Group 1"/>
          <p:cNvGrpSpPr>
            <a:grpSpLocks/>
          </p:cNvGrpSpPr>
          <p:nvPr/>
        </p:nvGrpSpPr>
        <p:grpSpPr bwMode="auto">
          <a:xfrm>
            <a:off x="5786446" y="3357562"/>
            <a:ext cx="3143258" cy="3286148"/>
            <a:chOff x="4110" y="5595"/>
            <a:chExt cx="3150" cy="4470"/>
          </a:xfrm>
        </p:grpSpPr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>
              <a:off x="6180" y="9540"/>
              <a:ext cx="465" cy="405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/>
            </a:p>
          </p:txBody>
        </p: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4425" y="9480"/>
              <a:ext cx="675" cy="585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4185" y="8775"/>
              <a:ext cx="232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последний этап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4110" y="9120"/>
              <a:ext cx="135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учитель</a:t>
              </a:r>
              <a:endPara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5910" y="9060"/>
              <a:ext cx="135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ученик</a:t>
              </a:r>
              <a:endPara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4185" y="7065"/>
              <a:ext cx="232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2-ой и 3-ий этап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4425" y="7920"/>
              <a:ext cx="465" cy="405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5910" y="7920"/>
              <a:ext cx="675" cy="585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110" y="7410"/>
              <a:ext cx="135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учитель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5910" y="7410"/>
              <a:ext cx="135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ученик</a:t>
              </a:r>
              <a:endPara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6180" y="6360"/>
              <a:ext cx="465" cy="405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/>
            </a:p>
          </p:txBody>
        </p:sp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4425" y="6300"/>
              <a:ext cx="675" cy="585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/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4185" y="5595"/>
              <a:ext cx="232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1-ый этап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4110" y="5940"/>
              <a:ext cx="135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учитель</a:t>
              </a:r>
              <a:endPara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6" name="Text Box 2"/>
            <p:cNvSpPr txBox="1">
              <a:spLocks noChangeArrowheads="1"/>
            </p:cNvSpPr>
            <p:nvPr/>
          </p:nvSpPr>
          <p:spPr bwMode="auto">
            <a:xfrm>
              <a:off x="5910" y="5880"/>
              <a:ext cx="135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ученик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28596" y="3500438"/>
          <a:ext cx="4714908" cy="2810082"/>
        </p:xfrm>
        <a:graphic>
          <a:graphicData uri="http://schemas.openxmlformats.org/drawingml/2006/table">
            <a:tbl>
              <a:tblPr/>
              <a:tblGrid>
                <a:gridCol w="2331592"/>
                <a:gridCol w="2383316"/>
              </a:tblGrid>
              <a:tr h="2462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Этапы деятельности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Учебно-исследовательская деятельность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Проектная деятельность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 этап -  постановка проблемы;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 этап -  выдвижение гипотезы;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 этап - проверка гипотезы;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 этап - вывод.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1 этап  - погружение в проблему;</a:t>
                      </a:r>
                      <a:endParaRPr lang="ru-RU" sz="105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indent="22225"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2 этап - организация деятельности</a:t>
                      </a:r>
                      <a:endParaRPr lang="ru-RU" sz="105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indent="22225"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3 этап -  осуществление деятельности</a:t>
                      </a:r>
                      <a:endParaRPr lang="ru-RU" sz="105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 этап – презентация результатов, самооценка и самоанализ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проекте </a:t>
            </a:r>
            <a:r>
              <a:rPr lang="ru-RU" sz="2000" dirty="0"/>
              <a:t>есть доля </a:t>
            </a:r>
            <a:r>
              <a:rPr lang="ru-RU" sz="2000" dirty="0" smtClean="0"/>
              <a:t>исследования, а </a:t>
            </a:r>
            <a:r>
              <a:rPr lang="ru-RU" sz="2000" dirty="0"/>
              <a:t>в </a:t>
            </a:r>
            <a:r>
              <a:rPr lang="ru-RU" sz="2000" dirty="0" smtClean="0"/>
              <a:t>исследовании - доля проекта </a:t>
            </a:r>
            <a:endParaRPr lang="ru-RU" sz="2000" dirty="0"/>
          </a:p>
        </p:txBody>
      </p:sp>
      <p:pic>
        <p:nvPicPr>
          <p:cNvPr id="4" name="Рисунок 3" descr="http://www.researcher.ru/editors/f_1ye4bz/f_266an5/f_1xkcoo/a_1y314x/f_6sqd-arpefppygj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814393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70C0"/>
                </a:solidFill>
              </a:rPr>
              <a:t>деятельность </a:t>
            </a:r>
            <a:r>
              <a:rPr lang="ru-RU" sz="3200" dirty="0">
                <a:solidFill>
                  <a:srgbClr val="0070C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70C0"/>
                </a:solidFill>
              </a:rPr>
              <a:t>различия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857364"/>
            <a:ext cx="307183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Исследование</a:t>
            </a:r>
            <a:r>
              <a:rPr lang="ru-RU" dirty="0"/>
              <a:t> </a:t>
            </a:r>
            <a:r>
              <a:rPr lang="ru-RU" dirty="0" smtClean="0"/>
              <a:t>основывается </a:t>
            </a:r>
            <a:r>
              <a:rPr lang="ru-RU" dirty="0"/>
              <a:t>на любознательности и не предполагает достижения определенного результата. В отличие от проекта оно представляет собой «бескорыстный поиск истины». </a:t>
            </a:r>
            <a:endParaRPr lang="ru-RU" dirty="0" smtClean="0"/>
          </a:p>
          <a:p>
            <a:r>
              <a:rPr lang="ru-RU" b="1" dirty="0" smtClean="0"/>
              <a:t>Результатом </a:t>
            </a:r>
            <a:r>
              <a:rPr lang="ru-RU" b="1" dirty="0"/>
              <a:t>исследований являются новые знания</a:t>
            </a:r>
            <a:r>
              <a:rPr lang="ru-RU" b="1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3438" y="1643050"/>
            <a:ext cx="3857620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Проект</a:t>
            </a:r>
            <a:r>
              <a:rPr lang="ru-RU" dirty="0"/>
              <a:t> всегда направлен на решение какой-либо практической задачи. Человек, осуществляющий проект, не просто ищет что-то новое, он решает реально вставшую перед ним проблему. </a:t>
            </a:r>
            <a:endParaRPr lang="ru-RU" dirty="0" smtClean="0"/>
          </a:p>
          <a:p>
            <a:r>
              <a:rPr lang="ru-RU" b="1" dirty="0" smtClean="0"/>
              <a:t>Проектная работа </a:t>
            </a:r>
            <a:r>
              <a:rPr lang="ru-RU" dirty="0" smtClean="0"/>
              <a:t>всегда ориентирована на заранее известный, спланированный, практический, социально значимый </a:t>
            </a:r>
            <a:r>
              <a:rPr lang="ru-RU" b="1" dirty="0" smtClean="0"/>
              <a:t>результат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5286388"/>
            <a:ext cx="821533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 упрощенной </a:t>
            </a:r>
            <a:r>
              <a:rPr lang="ru-RU" dirty="0"/>
              <a:t>форме отличие исследовательской и проектной деятельности можно сформулировать следующим образом: </a:t>
            </a:r>
            <a:r>
              <a:rPr lang="ru-RU" b="1" dirty="0"/>
              <a:t>в учебном исследовании обнаруживается то, что уже есть; в проекте создается то, чего нет.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70C0"/>
                </a:solidFill>
              </a:rPr>
              <a:t>деятельность </a:t>
            </a:r>
            <a:r>
              <a:rPr lang="ru-RU" sz="3200" dirty="0">
                <a:solidFill>
                  <a:srgbClr val="0070C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70C0"/>
                </a:solidFill>
              </a:rPr>
              <a:t>различия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571612"/>
            <a:ext cx="83582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методическом плане важно понимать, что </a:t>
            </a:r>
            <a:r>
              <a:rPr lang="ru-RU" sz="2000" b="1" dirty="0"/>
              <a:t>метод проектов </a:t>
            </a:r>
            <a:r>
              <a:rPr lang="ru-RU" sz="2000" dirty="0"/>
              <a:t>предполагает составление</a:t>
            </a:r>
            <a:r>
              <a:rPr lang="ru-RU" sz="2000" b="1" dirty="0"/>
              <a:t> более четкого плана </a:t>
            </a:r>
            <a:r>
              <a:rPr lang="ru-RU" sz="2000" dirty="0"/>
              <a:t>проводимых работ, ясного формулирования и осознания изучаемой проблемы и т. д. В отличие от этого </a:t>
            </a:r>
            <a:r>
              <a:rPr lang="ru-RU" sz="2000" b="1" dirty="0"/>
              <a:t>исследовательская деятельность </a:t>
            </a:r>
            <a:r>
              <a:rPr lang="ru-RU" sz="2000" dirty="0"/>
              <a:t>должна быть </a:t>
            </a:r>
            <a:r>
              <a:rPr lang="ru-RU" sz="2000" b="1" dirty="0"/>
              <a:t>более свободной</a:t>
            </a:r>
            <a:r>
              <a:rPr lang="ru-RU" sz="2000" dirty="0"/>
              <a:t>, практически не стесняемой какими-либо внешними установками.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48" y="3500438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Учебно-исследовательская работа осложнена </a:t>
            </a:r>
            <a:r>
              <a:rPr lang="ru-RU" sz="2000" dirty="0"/>
              <a:t>творческим, самостоятельным выбором проблемы исследования, построением предположения (гипотезы), выбором исследовательского метода.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564357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отличие от проектирования исследование – </a:t>
            </a:r>
            <a:r>
              <a:rPr lang="ru-RU" b="1" dirty="0"/>
              <a:t>всегда творчество</a:t>
            </a:r>
            <a:r>
              <a:rPr lang="ru-RU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42845" y="1285861"/>
          <a:ext cx="8858312" cy="4643469"/>
        </p:xfrm>
        <a:graphic>
          <a:graphicData uri="http://schemas.openxmlformats.org/drawingml/2006/table">
            <a:tbl>
              <a:tblPr/>
              <a:tblGrid>
                <a:gridCol w="4309505"/>
                <a:gridCol w="4548807"/>
              </a:tblGrid>
              <a:tr h="25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учебно-исследовательская работа учащихся.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проектная работа учащихся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Определение: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7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Исследовательская деятельность обучающихся – деятельность учащихся, связанная с решением учащимися творческой, исследовательской задачи с заранее неизвестным решением и результатом.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Способствует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формированию следующих умений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 добывать новые предметные знания, приемы и способы действий;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 самостоятельно организовывать поиск;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 достигать поставленных целей обучения;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 формировать мыслительные операции,  такие как аналогия,  классификация, обобщение и т.п.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Проектная деятельность – это учебно-познавательная деятельности учащихся, направленная на достижение поставленной цели, получение продукта.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Один из методов, направленный на выработку самостоятельных исследовательских умений, способствующий развитию творческих способностей и логического мышления, объединяющий знания, полученные в ходе учебного процесса и приобщающий к конкретным жизненно важным проблемам, направленный на решение задачи учебного проекта, интегрирующий в себе проблемный подход, групповые методы, рефлексивные,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презентативные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исследовательские, поисковые и прочие подходы.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72866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этап</a:t>
            </a:r>
            <a:endParaRPr lang="ru-RU" dirty="0" smtClean="0"/>
          </a:p>
          <a:p>
            <a:r>
              <a:rPr lang="ru-RU" b="1" dirty="0" smtClean="0"/>
              <a:t>Цель исследования</a:t>
            </a:r>
            <a:r>
              <a:rPr lang="ru-RU" dirty="0" smtClean="0"/>
              <a:t>: изучение процесса исследовательской и проектной деятельности учащихся.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 найти сходства и различия в исследовательской и проектной деятельности учащихся</a:t>
            </a:r>
          </a:p>
          <a:p>
            <a:r>
              <a:rPr lang="ru-RU" b="1" dirty="0" smtClean="0"/>
              <a:t>Методы исследования</a:t>
            </a:r>
            <a:r>
              <a:rPr lang="ru-RU" dirty="0" smtClean="0"/>
              <a:t>: изучение литературы по данному вопросу, организация исследовательской и проектной деятельности учащихся</a:t>
            </a:r>
          </a:p>
          <a:p>
            <a:endParaRPr lang="ru-RU" b="1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 </a:t>
            </a:r>
            <a:r>
              <a:rPr lang="ru-RU" b="1" dirty="0" smtClean="0"/>
              <a:t>этап </a:t>
            </a:r>
            <a:endParaRPr lang="ru-RU" dirty="0" smtClean="0"/>
          </a:p>
          <a:p>
            <a:r>
              <a:rPr lang="ru-RU" dirty="0" smtClean="0"/>
              <a:t>Сбор материала</a:t>
            </a:r>
          </a:p>
          <a:p>
            <a:endParaRPr lang="ru-RU" b="1" dirty="0" smtClean="0"/>
          </a:p>
          <a:p>
            <a:r>
              <a:rPr lang="en-US" b="1" dirty="0" smtClean="0"/>
              <a:t>III</a:t>
            </a:r>
            <a:r>
              <a:rPr lang="ru-RU" b="1" dirty="0" smtClean="0"/>
              <a:t> </a:t>
            </a:r>
            <a:r>
              <a:rPr lang="ru-RU" b="1" dirty="0" smtClean="0"/>
              <a:t>этап</a:t>
            </a:r>
            <a:endParaRPr lang="ru-RU" dirty="0" smtClean="0"/>
          </a:p>
          <a:p>
            <a:r>
              <a:rPr lang="ru-RU" dirty="0" smtClean="0"/>
              <a:t>Анализ и обобщение собранного материала</a:t>
            </a:r>
          </a:p>
          <a:p>
            <a:endParaRPr lang="ru-RU" b="1" dirty="0" smtClean="0"/>
          </a:p>
          <a:p>
            <a:r>
              <a:rPr lang="en-US" b="1" dirty="0" smtClean="0"/>
              <a:t>IV</a:t>
            </a:r>
            <a:r>
              <a:rPr lang="ru-RU" b="1" dirty="0" smtClean="0"/>
              <a:t> этап</a:t>
            </a:r>
          </a:p>
          <a:p>
            <a:r>
              <a:rPr lang="ru-RU" dirty="0" smtClean="0"/>
              <a:t>Вывод: </a:t>
            </a:r>
          </a:p>
          <a:p>
            <a:r>
              <a:rPr lang="ru-RU" dirty="0" smtClean="0"/>
              <a:t>Исследование и проект – это различные виды активной познавательной деятельности учащихся, имеющие ряд сходств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00108"/>
          <a:ext cx="9144000" cy="5857892"/>
        </p:xfrm>
        <a:graphic>
          <a:graphicData uri="http://schemas.openxmlformats.org/drawingml/2006/table">
            <a:tbl>
              <a:tblPr/>
              <a:tblGrid>
                <a:gridCol w="4521843"/>
                <a:gridCol w="4622157"/>
              </a:tblGrid>
              <a:tr h="5857892"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Учебно-исследовательская  деятельность: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Способствует формированию у учащихся специфических способностей и качеств личности: любознательности, целеустремленности, научной фантазии. </a:t>
                      </a: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является мощным инструментом формирования мышления, так как: 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обладает большими потенциальными возможностями для развития умственных операций; 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формирует активность и целенаправленность мышления; 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развивает гибкость мышления; 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формирует культуру логических рассуждений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основным дидактическим функциям учебно-исследовательской деятельности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мы относим следующие (на примере математики):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функцию открытия новых  (неизвестных ученику) знаний (например, выявление математических закономерностей; отыскание доказательства математического утверждения и т.п.);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функцию углубления изучаемых знаний  (например, получение определений,  эквивалентных исходному; обобщение изученных теорем; нахождение различных доказательств изученных теорем и т.п.);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функцию систематизации изученных знаний  (например,. установление отношений между понятиями;  выявление взаимосвязей между теоремами;  структурирование учебного материала и т.п.);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функцию развития учащегося, превращение его из объекта обучения в субъект управления, формирование у него самостоятельности к самоуправлению  (самообразованию, самовоспитанию, самореализации);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функцию обучения учащихся способам деятельности.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Учебный проект с точки зрения учащегося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—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5250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это возможность делать что-то интересное самостоятельно, в группе или самому, максимально используя свои возможности;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5250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это деятельность, позволяющая проявить себя, попробовать свои силы, приложить свои знания, принести пользу и показать публично достигнутый результат;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5250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это деятельность, направленная на решение интересной проблемы, сформулированной самими учащимися в виде цели и задачи, когда результат этой деятельности — найденный способ решения проблемы — носит практический характер, имеет важное прикладное значение и, что весьма важно, интересен и значим для самих открывателей.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Учебный проект с точки зрения учителя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—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это интегративное дидактическое средство развития, обучения и воспитания, которое позволяет вырабатывать и развивать следующие компетентности: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формулировка ведущей проблемы, постановка задач;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целеполагания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и планирования деятельности;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самоанализ и рефлексия (самоанализ успешности и результативности решения проблемы в рамках проекта );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презентации деятельности и ее результатов;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поиска необходимой информации, ее систематизации и структуризации («вычленение» и усвоение необходимого знания из информационного поля);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применения знаний, умений и навыков в различных, в том числе и нестандартных ситуациях;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выбора, освоения и использования технологии адекватной проблемной ситуации и конечному продукту проектирования;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проведения исследования (анализу, синтезу, выдвижению гипотезы, детализации и обобщению).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87372"/>
          <a:ext cx="8858280" cy="5152822"/>
        </p:xfrm>
        <a:graphic>
          <a:graphicData uri="http://schemas.openxmlformats.org/drawingml/2006/table">
            <a:tbl>
              <a:tblPr/>
              <a:tblGrid>
                <a:gridCol w="4380550"/>
                <a:gridCol w="4477730"/>
              </a:tblGrid>
              <a:tr h="3684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 факторам,  способствующим формированию учебно-исследовательской деятельности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учащихся, можно отнести следующие: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личностно ориентированный подход к обучению;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ориентация на продуктивное достижение результата;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проблемное обучение как инструмент развития опыта творческой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оптимальное сочетание логических и эвристических методов решения задач;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креативная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организация учебного процесса, максимальное насыщение его творческими ситуациями;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создание ситуации совместной поисковой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детализация учебного процесса;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создание психологической атмосферы,  оптимальных условий для творческой деятельности.</a:t>
                      </a:r>
                    </a:p>
                  </a:txBody>
                  <a:tcPr marL="52217" marR="52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Метод учебного проекта характеризуется как: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Личностно-ориентированный;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Деятельностный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Обучающий взаимодействию в группе и групповой деятельности;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Построенный на принципах проблемного обучения;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Развивающий умения самовыражения,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самопроявления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самопрезентации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и рефлексии;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Формирующий навыки самостоятельности в мыслительной, практической и волевой сферах;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Воспитывающий целеустремленность, толерантность, индивидуализм и коллективизм, ответственность, инициативность и творческое отношение к делу;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Здоровьесберегающий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2217" marR="52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6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Этапы деятельности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17" marR="52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 этап -  постановка проблемы;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 этап -  выдвижение гипотезы;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 этап - проверка гипотезы;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 этап - вывод.</a:t>
                      </a:r>
                    </a:p>
                  </a:txBody>
                  <a:tcPr marL="52217" marR="52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1 этап  - погружение в проблему;</a:t>
                      </a:r>
                      <a:endParaRPr lang="ru-RU" sz="12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indent="22225"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2 этап - организация деятельности</a:t>
                      </a:r>
                      <a:endParaRPr lang="ru-RU" sz="12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indent="22225"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3 этап -  осуществление деятельности</a:t>
                      </a:r>
                      <a:endParaRPr lang="ru-RU" sz="12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 этап – презентация результатов, самооценка и самоанализ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17" marR="52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04900"/>
          <a:ext cx="9144000" cy="5681215"/>
        </p:xfrm>
        <a:graphic>
          <a:graphicData uri="http://schemas.openxmlformats.org/drawingml/2006/table">
            <a:tbl>
              <a:tblPr/>
              <a:tblGrid>
                <a:gridCol w="4071934"/>
                <a:gridCol w="5072066"/>
              </a:tblGrid>
              <a:tr h="58565">
                <a:tc grid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Arial Unicode MS"/>
                          <a:cs typeface="Times New Roman"/>
                        </a:rPr>
                        <a:t>Этапы деятельности (более детальное рассмотрение)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21191" marR="21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3575">
                <a:tc>
                  <a:txBody>
                    <a:bodyPr/>
                    <a:lstStyle/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Выявление противоречия и постановка проблемы, требующей решения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Выбор темы исследования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Выбор цели исследования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Определение задач по достижению цели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Определение методов исследования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Анализ имеющейся информации по рассматриваемому вопросу; 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Сбор собственного материала, экспериментирование  (проведение измерений, испытаний, проб и т.д.) с целью получения фактического материала; 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Анализ и обобщение собранного материала 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Выдвижение гипотезы; 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Подтверждение или опровержение гипотез; 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Доказательство гипотез.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Собственные выводы.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Оформление результатов исследования в виде интеллектуального продукта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: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тезисы,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научная статья,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устный доклад,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диссертация,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монография,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популярная статья.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91" marR="21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Принятие решения о выполнении проекта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Определение цели деятельности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Определение задач деятельности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Составление плана действий (обсуждение в группах плана предстоящей работы, главных вопросов и путей поиска информации; принятие решений, в какой форме будет представлен проект)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Составление программы действий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Выполнение программы 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Предварительный контроль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Представление (защита) продукта (демонстрация результатов работы, анализ деятельности, предъявление способа решения проблемы проекта)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Перечень возможных «продуктов» проектной деятельности: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100" dirty="0">
                          <a:latin typeface="Times New Roman"/>
                          <a:ea typeface="Arial Unicode MS"/>
                          <a:cs typeface="Times New Roman"/>
                        </a:rPr>
                        <a:t>Web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-сайт; Анализ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данных соц. опроса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Атлас; Бизнес-план; Видеофильм; 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Видеоклип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Электронная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газета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Электронный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журнал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Законопроект; Карта; Коллекция; Дизайн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- макет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Модель; Музыкальное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произведение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</a:t>
                      </a:r>
                      <a:r>
                        <a:rPr lang="ru-RU" sz="1100" dirty="0" err="1" smtClean="0">
                          <a:latin typeface="Times New Roman"/>
                          <a:ea typeface="Arial Unicode MS"/>
                          <a:cs typeface="Times New Roman"/>
                        </a:rPr>
                        <a:t>Мультимедийный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продукт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Пакет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рекомендаций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Письмо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в ... 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;Прогноз; Публикация; Путеводитель; Рекламный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проспект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Серия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иллюстраций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Сказка; Справочник; Словарь; Сравнительно-сопоставительный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анализ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Статья; Сценарий; Виртуальная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экскурсия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Сборник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сочинений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Дневник </a:t>
                      </a: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путешествий</a:t>
                      </a:r>
                      <a:r>
                        <a:rPr lang="ru-RU" sz="1100" dirty="0" smtClean="0">
                          <a:latin typeface="Times New Roman"/>
                          <a:ea typeface="Arial Unicode MS"/>
                          <a:cs typeface="Times New Roman"/>
                        </a:rPr>
                        <a:t>; Главы 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из несуществующего учебника </a:t>
                      </a:r>
                      <a:r>
                        <a:rPr lang="ru-RU" sz="1200" dirty="0" smtClean="0">
                          <a:latin typeface="Times New Roman"/>
                          <a:ea typeface="Arial Unicode MS"/>
                          <a:cs typeface="Times New Roman"/>
                        </a:rPr>
                        <a:t> др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.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0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mic Sans MS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Оценка проекта (самооценка, определение уровня знания предмета, выявление успехов и неудач,</a:t>
                      </a:r>
                      <a:r>
                        <a:rPr lang="ru-RU" sz="1100" dirty="0">
                          <a:latin typeface="Helvetica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предполагает рефлексию совместной работы, анализ полноты, глубины, информационного обеспечения, творческого вклада каждого).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21191" marR="21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88775"/>
          <a:ext cx="9144001" cy="5618157"/>
        </p:xfrm>
        <a:graphic>
          <a:graphicData uri="http://schemas.openxmlformats.org/drawingml/2006/table">
            <a:tbl>
              <a:tblPr/>
              <a:tblGrid>
                <a:gridCol w="4521843"/>
                <a:gridCol w="4622158"/>
              </a:tblGrid>
              <a:tr h="1347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Результат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9" marR="38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910">
                <a:tc>
                  <a:txBody>
                    <a:bodyPr/>
                    <a:lstStyle/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Исследование не предполагает создания какого-либо заранее известного объекта, его результаты нельзя запланировать, и «если в итоге исследования и удается решить какую-либо практическую проблему, то это –– не более чем побочный эффект»</a:t>
                      </a:r>
                    </a:p>
                  </a:txBody>
                  <a:tcPr marL="38849" marR="38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Ориентирована на заранее известный, спланированный, практический, социально значимый результат. Это значение заключено в самом слове «проект», буквально обозначающем «брошенный вперед», т. е. прототип, прообраз какого-либо объекта, вида деятельности.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9" marR="38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Виды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9" marR="388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4059">
                <a:tc>
                  <a:txBody>
                    <a:bodyPr/>
                    <a:lstStyle/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7800" algn="l"/>
                        </a:tabLs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монопредметное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исследование, в рамках одной области знаний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7800" algn="l"/>
                        </a:tabLs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межпредметное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исследование на стыке различных областей</a:t>
                      </a:r>
                    </a:p>
                    <a:p>
                      <a:pPr marL="1778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7800" algn="l"/>
                        </a:tabLs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надпредметное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, предполагающее совместные действия учителя и учащихся, направленное на исследование конкретных личностно значимых для учащихся проблем, например, «Интернет в нашей жизни: достоинства и недостатки»</a:t>
                      </a:r>
                    </a:p>
                  </a:txBody>
                  <a:tcPr marL="38849" marR="38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по характеру доминирующей в проекте деятельности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: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Исследовательские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Информационные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Прикладные (практико-ориентированные)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Творческие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Приключенческие, игровые, ролевые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по предметно-содержательной области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: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-17780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Arial Unicode MS"/>
                          <a:cs typeface="Times New Roman"/>
                        </a:rPr>
                        <a:t>монопроект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, в рамках одной области знаний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-177800" algn="just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Arial Unicode MS"/>
                          <a:cs typeface="Times New Roman"/>
                        </a:rPr>
                        <a:t>межпредметный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 проект, на стыке различных областей</a:t>
                      </a:r>
                      <a:endParaRPr lang="ru-RU" sz="1100" dirty="0">
                        <a:latin typeface="Helvetica"/>
                        <a:ea typeface="Arial Unicode MS"/>
                        <a:cs typeface="Times New Roman"/>
                      </a:endParaRPr>
                    </a:p>
                    <a:p>
                      <a:pPr marL="177800" lvl="0" indent="-1778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по характеру контактов 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(среди участников одной школы, класса, города, региона, страны, разных стран мира)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по количеству участников проекта   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(индивидуальный, парный, групповой, коллективный, массовый)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по продолжительности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мини-проект (на 1 урок),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краткосрочный (4-6 уроков),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длительный (месяц, четверть, учебный год и т.п.))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49" marR="38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Рисунок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90" t="41164" r="55621" b="24284"/>
          <a:stretch>
            <a:fillRect/>
          </a:stretch>
        </p:blipFill>
        <p:spPr bwMode="auto">
          <a:xfrm>
            <a:off x="-1" y="3857628"/>
            <a:ext cx="4522953" cy="2730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3" cy="4357718"/>
        </p:xfrm>
        <a:graphic>
          <a:graphicData uri="http://schemas.openxmlformats.org/drawingml/2006/table">
            <a:tbl>
              <a:tblPr/>
              <a:tblGrid>
                <a:gridCol w="4168602"/>
                <a:gridCol w="4261081"/>
              </a:tblGrid>
              <a:tr h="242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Учебно-исследовательская деятельность и исследовательский проект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Исследовательский проект более всего близок учебно-исследовательской работе школьников. И исследовательские проекты, и УИР учащихся ориентированы на научную исследовательскую работу, но не являются ею, поскольку научное исследование должно быть адаптировано задачам школьного образования. Граница, разделяющая исследовательские проекты и УИР учащихся очень тонкая: принципиально отличает исследовательский проект от исследовательской работы наличие продукта, запланированного заранее.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 исследовательском проекте, также как в учебном и научном исследовании формулируется проблема исследования, его цели и задачи, определяются методы исследования, источники материала для исследования. На основе полученных результатов формулируются выводы и обозначаются проблемы для дальнейшего развития исследования.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Социальная значимость проблемы, которая решается в исследовательском проекте, в большой степени совпадает с актуальностью исследования (как в научно-исследовательской работе).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142985"/>
          <a:ext cx="9001156" cy="5743027"/>
        </p:xfrm>
        <a:graphic>
          <a:graphicData uri="http://schemas.openxmlformats.org/drawingml/2006/table">
            <a:tbl>
              <a:tblPr/>
              <a:tblGrid>
                <a:gridCol w="4451203"/>
                <a:gridCol w="4549953"/>
              </a:tblGrid>
              <a:tr h="1889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Роль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93" marR="40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574">
                <a:tc gridSpan="2"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Учитель должен выступать не столько в роли интерпретатора науки и носителя новой информации,  сколько умелым организатором систематической самостоятельной поисковой деятельности учащихся по получению знаний, приобретению умений и навыков и усвоению способов умственной деятельности.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93" marR="403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5502"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Система действий учителя: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умение выбрать нужный уровень проведения учебного исследования в зависимости от уровня развития мышления учащегося;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умение сочетать индивидуальные и коллективные формы проведения исследований на уроке и во внеурочной деятельности; 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 умение формировать проблемные ситуации в зависимости от уровня учебного исследования, его места в структуре урока и от цели урока.</a:t>
                      </a: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Роль педагога различна на разных этапах организации исследовательской деятельности.</a:t>
                      </a:r>
                    </a:p>
                    <a:p>
                      <a:pPr marL="342900" lvl="0" indent="-1651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этап. Диагностика. Выявление детей, предрасположенных к исследовательской работе. Роль учителя является доминирующей. Взаимодействие учителя и учащихся тесное.</a:t>
                      </a:r>
                    </a:p>
                    <a:p>
                      <a:pPr marL="342900" lvl="0" indent="-1651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II этап. Определение темы, целей, постановка задач. На этом этапе учитель уже выступает в роли консультанта. Роль учителя не является доминирующей.</a:t>
                      </a:r>
                    </a:p>
                    <a:p>
                      <a:pPr marL="342900" lvl="0" indent="-1651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III этап. Выполнение работы. Учитель является консультантом. Ученику предоставляется максимальная самостоятельность.</a:t>
                      </a:r>
                    </a:p>
                    <a:p>
                      <a:pPr marL="342900" lvl="0" indent="-1651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IV этап. Выводы (анализ деятельности). На этом этапе учитель  ученик (ученики) — равноправные партнеры.</a:t>
                      </a:r>
                    </a:p>
                  </a:txBody>
                  <a:tcPr marL="40393" marR="403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Роль учителя, несомненно, велика на первом и последнем этапах. От того,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кака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учитель выполнит свою роль на первом этапе – погружения в проект, - зависит судьба проекта в целом. На последнем роль учителя велика, поскольку ученикам не под силу сделать обобщение всего того, что они узнали или исследовали, протянуть мостик к следующей теме, прийти, может быть, к неожиданным умозаключениям, который поможет сделать учитель. При обучении элементам проектирования (специфическим умениям), в рамках ли работы над проектом или вне проектной деятельности степень включения педагога в деятельность детей может быть разной в зависимости от степени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этих умений.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93" marR="403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Рисунок 19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135" t="36581" r="23141" b="10089"/>
          <a:stretch>
            <a:fillRect/>
          </a:stretch>
        </p:blipFill>
        <p:spPr bwMode="auto">
          <a:xfrm>
            <a:off x="5929322" y="4071942"/>
            <a:ext cx="1785950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33799"/>
          <a:ext cx="9144000" cy="5783599"/>
        </p:xfrm>
        <a:graphic>
          <a:graphicData uri="http://schemas.openxmlformats.org/drawingml/2006/table">
            <a:tbl>
              <a:tblPr/>
              <a:tblGrid>
                <a:gridCol w="5500694"/>
                <a:gridCol w="3643306"/>
              </a:tblGrid>
              <a:tr h="1722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примеры</a:t>
                      </a:r>
                    </a:p>
                  </a:txBody>
                  <a:tcPr marL="34798" marR="34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2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1. «Поможет ли алгоритм Евклида?», Кучеренко Д. 8 класс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Наличие проблемной ситуации (противоречие с учебником)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Формулировка цели исследования – получить способ разрезания прямоугольника и правило по вычислению количества получаемых квадратов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Экспериментирование  (разрезания многочисленных прямоугольников разными способами) с целью получения фактического материала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Систематизация и анализ полученного фактического материала – структурирование в таблице;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выдвижение гипотезы – взаимосвязь количества квадратов с размерами сторон прямоугольника;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подтверждение или опровержение гипотез – проверка на новых прямоугольниках;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доказательство гипотез - получение правила для вычисления количества квадратов.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Вывод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В результате этой работы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формировались следующие умения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добывать новые предметные знания – НОД двух чисел, алгоритм Евклида, кратность чисел, преобразование алгебраических выражений, приемы и способы действий –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целеполагание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, планирование, контроль,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коррекция, оценка,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саморегуляция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анализ ситуации, изменение, сравнение, моделирование и др.;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самостоятельно организовывать поиск;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достигать поставленных целей обучения;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формировать мыслительные операции,  такие как аналогия,  классификация, обобщение и т.п.</a:t>
                      </a:r>
                    </a:p>
                  </a:txBody>
                  <a:tcPr marL="34798" marR="3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6397" marR="46397" marT="23199" marB="231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72132" y="1571612"/>
          <a:ext cx="3357586" cy="4143403"/>
        </p:xfrm>
        <a:graphic>
          <a:graphicData uri="http://schemas.openxmlformats.org/drawingml/2006/table">
            <a:tbl>
              <a:tblPr/>
              <a:tblGrid>
                <a:gridCol w="1071570"/>
                <a:gridCol w="1325770"/>
                <a:gridCol w="960246"/>
              </a:tblGrid>
              <a:tr h="731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Тема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Тип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Times New Roman"/>
                          <a:cs typeface="Times New Roman"/>
                        </a:rPr>
                        <a:t>Продукты проекта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9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Школьная парта: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друг мой или враг?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Прикладной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Пакет рекомендаций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Семиклассники. Какие мы?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Презентация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Стихи в моей жизни.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Стихи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9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Старинные русские меры длины»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Информационный, творческий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Сборник задач по математике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 action="ppaction://hlinkfile"/>
              </a:rPr>
              <a:t>Сравнительная таблица учебно-исследовательской и проектной деятельности учащихся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29058" y="2289810"/>
          <a:ext cx="2357454" cy="2979420"/>
        </p:xfrm>
        <a:graphic>
          <a:graphicData uri="http://schemas.openxmlformats.org/drawingml/2006/table">
            <a:tbl>
              <a:tblPr/>
              <a:tblGrid>
                <a:gridCol w="804050"/>
                <a:gridCol w="879189"/>
                <a:gridCol w="674215"/>
              </a:tblGrid>
              <a:tr h="315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Тема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Тип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Times New Roman"/>
                          <a:ea typeface="Times New Roman"/>
                          <a:cs typeface="Times New Roman"/>
                        </a:rPr>
                        <a:t>Продукты проекта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Школьная парта: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друг мой или враг?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Прикладной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Пакет рекомендаций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Семиклассники. Какие мы?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Презентация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Стихи в моей жизни.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Информационный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Стихи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3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Старинные русские меры длины»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Информационный, творческий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Сборник задач по математике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28680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СПИСОК ЛИТЕРАТУРЫ: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sz="1400" dirty="0" smtClean="0"/>
              <a:t>Алексеев Н.Г., Леонтович А.В., Обухов А..С., Фомина Л.Ф. Концепция развития исследовательской деятельности учащихся // Исследовательская работа школьников. – 2002. № 1. С. 24-33; №2. </a:t>
            </a:r>
          </a:p>
          <a:p>
            <a:r>
              <a:rPr lang="ru-RU" sz="1400" dirty="0" smtClean="0"/>
              <a:t>2. В.А. </a:t>
            </a:r>
            <a:r>
              <a:rPr lang="ru-RU" sz="1400" dirty="0" err="1" smtClean="0"/>
              <a:t>Далингер</a:t>
            </a:r>
            <a:r>
              <a:rPr lang="ru-RU" sz="1400" dirty="0" smtClean="0"/>
              <a:t> Омский государственный педагогический университет</a:t>
            </a:r>
          </a:p>
          <a:p>
            <a:r>
              <a:rPr lang="ru-RU" sz="1400" dirty="0" smtClean="0"/>
              <a:t>3</a:t>
            </a:r>
            <a:r>
              <a:rPr lang="ru-RU" sz="1400" dirty="0" smtClean="0"/>
              <a:t>. И.И.Белова, </a:t>
            </a:r>
            <a:r>
              <a:rPr lang="ru-RU" sz="1400" dirty="0" err="1" smtClean="0"/>
              <a:t>С.М.Гетманцева</a:t>
            </a:r>
            <a:r>
              <a:rPr lang="ru-RU" sz="1400" dirty="0" smtClean="0"/>
              <a:t>, Ю.Н.Гребенникова, О.А.Гущина. Организация проектной учебно-исследовательской деятельности школьников: научно-практические рекомендации для педагогов дополнительного образования, учителей, методистов. -  Великий Новгород, 2002. – 63 с.</a:t>
            </a:r>
          </a:p>
          <a:p>
            <a:r>
              <a:rPr lang="ru-RU" sz="1400" dirty="0" smtClean="0"/>
              <a:t>4. Бойцов М.И. Приобщение учащихся к исследовательской работе в обучении: </a:t>
            </a:r>
            <a:r>
              <a:rPr lang="ru-RU" sz="1400" dirty="0" err="1" smtClean="0"/>
              <a:t>Автореф</a:t>
            </a:r>
            <a:r>
              <a:rPr lang="ru-RU" sz="1400" dirty="0" smtClean="0"/>
              <a:t>. </a:t>
            </a:r>
            <a:r>
              <a:rPr lang="ru-RU" sz="1400" dirty="0" err="1" smtClean="0"/>
              <a:t>дис</a:t>
            </a:r>
            <a:r>
              <a:rPr lang="ru-RU" sz="1400" dirty="0" smtClean="0"/>
              <a:t>. … канд. </a:t>
            </a:r>
            <a:r>
              <a:rPr lang="ru-RU" sz="1400" dirty="0" err="1" smtClean="0"/>
              <a:t>пед</a:t>
            </a:r>
            <a:r>
              <a:rPr lang="ru-RU" sz="1400" dirty="0" smtClean="0"/>
              <a:t>. наук. – М., </a:t>
            </a:r>
            <a:r>
              <a:rPr lang="ru-RU" sz="1400" dirty="0" smtClean="0"/>
              <a:t>19756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Гузеев</a:t>
            </a:r>
            <a:r>
              <a:rPr lang="ru-RU" sz="1400" dirty="0" smtClean="0"/>
              <a:t> В.В. "Метод проектов" как частный случай интегральной технологии обучения // Директор школы. – 1995. – №6. </a:t>
            </a:r>
          </a:p>
          <a:p>
            <a:r>
              <a:rPr lang="ru-RU" sz="1400" dirty="0" smtClean="0"/>
              <a:t>8. </a:t>
            </a:r>
            <a:r>
              <a:rPr lang="ru-RU" sz="1400" dirty="0" err="1" smtClean="0"/>
              <a:t>Дусавицкий</a:t>
            </a:r>
            <a:r>
              <a:rPr lang="ru-RU" sz="1400" dirty="0" smtClean="0"/>
              <a:t> А. К. Формула интереса. – М., 1989. – 198 с. </a:t>
            </a:r>
          </a:p>
          <a:p>
            <a:r>
              <a:rPr lang="ru-RU" sz="1400" dirty="0" smtClean="0"/>
              <a:t>17. </a:t>
            </a:r>
            <a:r>
              <a:rPr lang="ru-RU" sz="1400" dirty="0" err="1" smtClean="0"/>
              <a:t>Матяш</a:t>
            </a:r>
            <a:r>
              <a:rPr lang="ru-RU" sz="1400" dirty="0" smtClean="0"/>
              <a:t> Н.В. Психология проектной деятельности школьников: </a:t>
            </a:r>
            <a:r>
              <a:rPr lang="ru-RU" sz="1400" dirty="0" err="1" smtClean="0"/>
              <a:t>Автореф</a:t>
            </a:r>
            <a:r>
              <a:rPr lang="ru-RU" sz="1400" dirty="0" smtClean="0"/>
              <a:t>. </a:t>
            </a:r>
            <a:r>
              <a:rPr lang="ru-RU" sz="1400" dirty="0" err="1" smtClean="0"/>
              <a:t>дис</a:t>
            </a:r>
            <a:r>
              <a:rPr lang="ru-RU" sz="1400" dirty="0" smtClean="0"/>
              <a:t>. … доктора псих. наук. – М., 2000.</a:t>
            </a:r>
          </a:p>
          <a:p>
            <a:r>
              <a:rPr lang="ru-RU" sz="1400" dirty="0" smtClean="0"/>
              <a:t>21. </a:t>
            </a:r>
            <a:r>
              <a:rPr lang="ru-RU" sz="1400" dirty="0" err="1" smtClean="0"/>
              <a:t>Полат</a:t>
            </a:r>
            <a:r>
              <a:rPr lang="ru-RU" sz="1400" dirty="0" smtClean="0"/>
              <a:t> Е.С., </a:t>
            </a:r>
            <a:r>
              <a:rPr lang="ru-RU" sz="1400" dirty="0" err="1" smtClean="0"/>
              <a:t>Бухаркина</a:t>
            </a:r>
            <a:r>
              <a:rPr lang="ru-RU" sz="1400" dirty="0" smtClean="0"/>
              <a:t> М.Ю. Новые педагогические и информационные технологии в системе образования: Учебное пособие для студентов педагогических вузов и системы повышения квалификации педагогических кадров. – М.: Издательский центр «Академия»,2000.</a:t>
            </a:r>
          </a:p>
          <a:p>
            <a:r>
              <a:rPr lang="ru-RU" sz="1400" dirty="0" smtClean="0"/>
              <a:t>27</a:t>
            </a:r>
            <a:r>
              <a:rPr lang="ru-RU" sz="1400" dirty="0" smtClean="0"/>
              <a:t>. </a:t>
            </a:r>
            <a:r>
              <a:rPr lang="ru-RU" sz="1400" dirty="0" err="1" smtClean="0"/>
              <a:t>Селевко</a:t>
            </a:r>
            <a:r>
              <a:rPr lang="ru-RU" sz="1400" dirty="0" smtClean="0"/>
              <a:t> Г.К. Современные образовательные технологии: Учебное пособие. – М.: Народное образование, 1998.</a:t>
            </a:r>
          </a:p>
          <a:p>
            <a:r>
              <a:rPr lang="ru-RU" sz="1400" dirty="0" smtClean="0"/>
              <a:t>29</a:t>
            </a:r>
            <a:r>
              <a:rPr lang="ru-RU" sz="1400" dirty="0" smtClean="0"/>
              <a:t>. Степанова. М.В. Учебно-исследовательская деятельность школьников в профильном обучении. Учебно-методическое пособие для учителей.- Санкт-Петербург. Издательство «</a:t>
            </a:r>
            <a:r>
              <a:rPr lang="ru-RU" sz="1400" dirty="0" err="1" smtClean="0"/>
              <a:t>Каро</a:t>
            </a:r>
            <a:r>
              <a:rPr lang="ru-RU" sz="1400" dirty="0" smtClean="0"/>
              <a:t>».2005.</a:t>
            </a:r>
          </a:p>
          <a:p>
            <a:r>
              <a:rPr lang="ru-RU" sz="1400" dirty="0" smtClean="0"/>
              <a:t>30. к. </a:t>
            </a:r>
            <a:r>
              <a:rPr lang="ru-RU" sz="1400" dirty="0" err="1" smtClean="0"/>
              <a:t>пед</a:t>
            </a:r>
            <a:r>
              <a:rPr lang="ru-RU" sz="1400" dirty="0" smtClean="0"/>
              <a:t>. н. Абрамова С.В. МИОО, лаборатория «Языкознание для всех»</a:t>
            </a:r>
          </a:p>
          <a:p>
            <a:r>
              <a:rPr lang="ru-RU" sz="1400" dirty="0" smtClean="0"/>
              <a:t>34</a:t>
            </a:r>
            <a:r>
              <a:rPr lang="ru-RU" sz="1400" dirty="0" smtClean="0"/>
              <a:t>. материалы сайта </a:t>
            </a:r>
            <a:r>
              <a:rPr lang="ru-RU" sz="1400" u="sng" dirty="0" smtClean="0">
                <a:hlinkClick r:id="rId2"/>
              </a:rPr>
              <a:t>http://www.researcher.ru/editors/f_1ye4bz/f_266an5/f_1xkcoo/a_1y314x.html</a:t>
            </a:r>
            <a:endParaRPr lang="ru-RU" sz="1400" dirty="0" smtClean="0"/>
          </a:p>
          <a:p>
            <a:r>
              <a:rPr lang="ru-RU" sz="1400" dirty="0" smtClean="0"/>
              <a:t>35. Александр Владимирович Леонтович «Основные концептуальные положения исследовательской деятельности учащихся»</a:t>
            </a:r>
            <a:endParaRPr lang="ru-RU" sz="1400" b="1" dirty="0" smtClean="0"/>
          </a:p>
          <a:p>
            <a:r>
              <a:rPr lang="ru-RU" sz="1400" dirty="0" smtClean="0"/>
              <a:t>36. А.И. Сгибнев "Исследуем на уроке и на проекте"</a:t>
            </a:r>
            <a:endParaRPr lang="ru-RU" sz="1400" b="1" dirty="0" smtClean="0"/>
          </a:p>
          <a:p>
            <a:r>
              <a:rPr lang="ru-RU" sz="1400" dirty="0" smtClean="0"/>
              <a:t>37. сайт учителя </a:t>
            </a:r>
            <a:r>
              <a:rPr lang="ru-RU" sz="1400" dirty="0" err="1" smtClean="0"/>
              <a:t>Агешиной</a:t>
            </a:r>
            <a:r>
              <a:rPr lang="ru-RU" sz="1400" dirty="0" smtClean="0"/>
              <a:t> О.Н. </a:t>
            </a:r>
            <a:r>
              <a:rPr lang="ru-RU" sz="1400" u="sng" dirty="0" smtClean="0">
                <a:hlinkClick r:id="rId3"/>
              </a:rPr>
              <a:t>http://ageshina.wikidot.com</a:t>
            </a:r>
            <a:r>
              <a:rPr lang="ru-RU" sz="1400" u="sng" dirty="0" smtClean="0">
                <a:hlinkClick r:id="rId3"/>
              </a:rPr>
              <a:t>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hlinkClick r:id="rId2" action="ppaction://hlinkfile"/>
              </a:rPr>
              <a:t>Исследовательская деятельность учащихся -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643050"/>
            <a:ext cx="78581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– </a:t>
            </a:r>
            <a:r>
              <a:rPr lang="ru-RU" sz="2000" dirty="0" smtClean="0"/>
              <a:t>деятельность учащихся, связанная с решением творческой, исследовательской задачи </a:t>
            </a:r>
            <a:r>
              <a:rPr lang="ru-RU" sz="2000" b="1" dirty="0" smtClean="0"/>
              <a:t>с заранее неизвестным решением и предполагающая наличие основных этапов, характерных для исследования в научной сфере: </a:t>
            </a:r>
            <a:endParaRPr lang="ru-RU" b="1" dirty="0" smtClean="0"/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постановку проблемы, </a:t>
            </a:r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изучение теории, посвящённой данной проблематике, </a:t>
            </a:r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подбор методик исследования и практическое овладение ими, </a:t>
            </a:r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сбор собственного материала, </a:t>
            </a:r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его анализ и обобщение, </a:t>
            </a:r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научный комментарий, </a:t>
            </a:r>
          </a:p>
          <a:p>
            <a:pPr marL="447675">
              <a:buFont typeface="Arial" pitchFamily="34" charset="0"/>
              <a:buChar char="•"/>
            </a:pPr>
            <a:r>
              <a:rPr lang="ru-RU" dirty="0" smtClean="0"/>
              <a:t>собственные выводы.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hlinkClick r:id="rId2" action="ppaction://hlinkfile"/>
              </a:rPr>
              <a:t>Исследовательская деятельность учащихся -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90" t="41163" r="55622" b="24284"/>
          <a:stretch>
            <a:fillRect/>
          </a:stretch>
        </p:blipFill>
        <p:spPr bwMode="auto">
          <a:xfrm>
            <a:off x="785786" y="1571612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hlinkClick r:id="rId3" action="ppaction://hlinkfile"/>
              </a:rPr>
              <a:t>Исследовательская деятельность учащихся -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000240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Оформление результатов исследования в виде интеллектуального продукта</a:t>
            </a:r>
            <a:r>
              <a:rPr lang="ru-RU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доклад;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тезисы;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научная статья;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устный доклад;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популярная статья;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…..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hlinkClick r:id="rId2" action="ppaction://hlinkfile"/>
              </a:rPr>
              <a:t>Проектная деятельность учащихся -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643050"/>
            <a:ext cx="78581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– </a:t>
            </a:r>
            <a:r>
              <a:rPr lang="ru-RU" sz="2000" dirty="0" smtClean="0"/>
              <a:t>совместная учебно-познавательная, творческая или игровая деятельность учащихся, имеющая общую цель, согласованные методы, способы деятельности, направленная на достижение общего результата деятельности.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Непременным условием проектной деятельности является </a:t>
            </a:r>
            <a:r>
              <a:rPr lang="ru-RU" b="1" dirty="0" smtClean="0"/>
              <a:t>наличие заранее выработанных представлений о конечном продукте деятельности, этапов проектирования: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dirty="0" smtClean="0"/>
              <a:t>выработка концепции,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dirty="0" smtClean="0"/>
              <a:t>определение целей и задач проекта,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dirty="0" smtClean="0"/>
              <a:t>создание плана, программ, направленных на реализацию целей и задач проекта,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dirty="0" smtClean="0"/>
              <a:t>организация деятельности по реализации проекта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dirty="0" smtClean="0"/>
              <a:t>реализации проекта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dirty="0" smtClean="0"/>
              <a:t>осмысление и рефлексия результатов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hlinkClick r:id="rId2" action="ppaction://hlinkfile"/>
              </a:rPr>
              <a:t>Проектная деятельность учащихся -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1502688"/>
            <a:ext cx="77153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Классификация проектов:</a:t>
            </a:r>
          </a:p>
          <a:p>
            <a:pPr lvl="0"/>
            <a:r>
              <a:rPr lang="ru-RU" b="1" dirty="0" smtClean="0"/>
              <a:t>по характеру доминирующей в проекте деятельности</a:t>
            </a:r>
            <a:r>
              <a:rPr lang="ru-RU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Исследовательские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Информационные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Прикладные (практико-ориентированные)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Творческие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Приключенческие, игровые, ролевые</a:t>
            </a:r>
          </a:p>
          <a:p>
            <a:pPr lvl="0"/>
            <a:r>
              <a:rPr lang="ru-RU" b="1" dirty="0" smtClean="0"/>
              <a:t>по предметно-содержательной области</a:t>
            </a:r>
            <a:r>
              <a:rPr lang="ru-RU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err="1" smtClean="0"/>
              <a:t>монопроект</a:t>
            </a:r>
            <a:r>
              <a:rPr lang="ru-RU" dirty="0" smtClean="0"/>
              <a:t>, в рамках одной области знаний</a:t>
            </a:r>
          </a:p>
          <a:p>
            <a:pPr lvl="0">
              <a:buFont typeface="Arial" pitchFamily="34" charset="0"/>
              <a:buChar char="•"/>
            </a:pPr>
            <a:r>
              <a:rPr lang="ru-RU" dirty="0" err="1" smtClean="0"/>
              <a:t>межпредметный</a:t>
            </a:r>
            <a:r>
              <a:rPr lang="ru-RU" dirty="0" smtClean="0"/>
              <a:t> проект, на стыке различных областей</a:t>
            </a:r>
          </a:p>
          <a:p>
            <a:pPr lvl="0"/>
            <a:r>
              <a:rPr lang="ru-RU" b="1" dirty="0" smtClean="0"/>
              <a:t>по характеру контактов </a:t>
            </a:r>
            <a:r>
              <a:rPr lang="ru-RU" dirty="0" smtClean="0"/>
              <a:t>(среди участников одной школы, класса, города, региона, страны, разных стран мира)</a:t>
            </a:r>
          </a:p>
          <a:p>
            <a:pPr lvl="0"/>
            <a:r>
              <a:rPr lang="ru-RU" b="1" dirty="0" smtClean="0"/>
              <a:t>по количеству участников проекта   </a:t>
            </a:r>
            <a:r>
              <a:rPr lang="ru-RU" dirty="0" smtClean="0"/>
              <a:t>(индивидуальный, парный, групповой, коллективный, массовый)</a:t>
            </a:r>
          </a:p>
          <a:p>
            <a:pPr lvl="0"/>
            <a:r>
              <a:rPr lang="ru-RU" b="1" dirty="0" smtClean="0"/>
              <a:t>по продолжительности проекта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мини-проект (на 1 урок),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краткосрочный (4-6 уроков),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длительный (месяц, четверть, учебный год и т.п.))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hlinkClick r:id="rId2" action="ppaction://hlinkfile"/>
              </a:rPr>
              <a:t>Проектная деятельность учащихся -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64305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ru-RU" b="1" i="1" dirty="0" smtClean="0"/>
              <a:t>«Конечный продукт» проектной деятельности учащихся может быть:</a:t>
            </a:r>
            <a:endParaRPr lang="ru-RU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2143116"/>
          <a:ext cx="7858181" cy="4429156"/>
        </p:xfrm>
        <a:graphic>
          <a:graphicData uri="http://schemas.openxmlformats.org/drawingml/2006/table">
            <a:tbl>
              <a:tblPr/>
              <a:tblGrid>
                <a:gridCol w="2619120"/>
                <a:gridCol w="2619120"/>
                <a:gridCol w="2619941"/>
              </a:tblGrid>
              <a:tr h="44291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Web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-сайт;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Анализ данных социологического опроса;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Атлас;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Бизнес-план;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Видеофильм; 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Видеоклип;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Электронная газета;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Электронный журнал;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Законопроект;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Карта;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Коллекция;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Дизайн - макет;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Модель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Музыкальное произведение;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 err="1" smtClean="0">
                          <a:latin typeface="+mn-lt"/>
                          <a:ea typeface="Calibri"/>
                          <a:cs typeface="Times New Roman"/>
                        </a:rPr>
                        <a:t>Мультимедийный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 продукт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Пакет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рекомендаций;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Письмо в ... 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Прогноз;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Публикация;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Путеводитель;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Рекламный проспект;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Серия иллюстраций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Сказка;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Справочник;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Словарь;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Сравнительно-сопоставительный анализ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Статья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Сценарий;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Виртуальная экскурсия;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Сборник сочинений;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Дневник путешествий;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Главы из несуществующего учебника 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533400" algn="l"/>
                        </a:tabLs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………..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Проектная и учебно-исследовательская </a:t>
            </a:r>
            <a:r>
              <a:rPr lang="ru-RU" sz="3200" dirty="0" smtClean="0">
                <a:solidFill>
                  <a:srgbClr val="00B050"/>
                </a:solidFill>
              </a:rPr>
              <a:t>деятельность </a:t>
            </a:r>
            <a:r>
              <a:rPr lang="ru-RU" sz="3200" dirty="0">
                <a:solidFill>
                  <a:srgbClr val="00B050"/>
                </a:solidFill>
              </a:rPr>
              <a:t>школьников: </a:t>
            </a:r>
            <a:r>
              <a:rPr lang="ru-RU" sz="3200" b="1" dirty="0" smtClean="0">
                <a:solidFill>
                  <a:srgbClr val="00B050"/>
                </a:solidFill>
              </a:rPr>
              <a:t>сходства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571744"/>
            <a:ext cx="778674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Включают огромный </a:t>
            </a:r>
            <a:r>
              <a:rPr lang="ru-RU" sz="2000" b="1" dirty="0"/>
              <a:t>образовательный </a:t>
            </a:r>
            <a:r>
              <a:rPr lang="ru-RU" sz="2000" b="1" dirty="0" smtClean="0"/>
              <a:t>потенциал:</a:t>
            </a:r>
            <a:endParaRPr lang="ru-RU" sz="2000" dirty="0"/>
          </a:p>
          <a:p>
            <a:pPr marL="361950" lvl="0" indent="-95250">
              <a:buFont typeface="Arial" pitchFamily="34" charset="0"/>
              <a:buChar char="•"/>
            </a:pPr>
            <a:r>
              <a:rPr lang="ru-RU" dirty="0"/>
              <a:t>формируют самостоятельность в добывании знаний и исследовательские навыки, </a:t>
            </a:r>
          </a:p>
          <a:p>
            <a:pPr marL="361950" lvl="0" indent="-95250">
              <a:buFont typeface="Arial" pitchFamily="34" charset="0"/>
              <a:buChar char="•"/>
            </a:pPr>
            <a:r>
              <a:rPr lang="ru-RU" dirty="0"/>
              <a:t>воспитывают научное мировоззрение, </a:t>
            </a:r>
          </a:p>
          <a:p>
            <a:pPr marL="361950" lvl="0" indent="-95250">
              <a:buFont typeface="Arial" pitchFamily="34" charset="0"/>
              <a:buChar char="•"/>
            </a:pPr>
            <a:r>
              <a:rPr lang="ru-RU" dirty="0"/>
              <a:t>способствуют усилению положительной мотивации в обучении, </a:t>
            </a:r>
          </a:p>
          <a:p>
            <a:pPr marL="361950" lvl="0" indent="-95250">
              <a:buFont typeface="Arial" pitchFamily="34" charset="0"/>
              <a:buChar char="•"/>
            </a:pPr>
            <a:r>
              <a:rPr lang="ru-RU" dirty="0"/>
              <a:t>развивают личность школьника, ее творческие и интеллектуальные возможности, </a:t>
            </a:r>
          </a:p>
          <a:p>
            <a:pPr marL="361950" lvl="0" indent="-95250">
              <a:buFont typeface="Arial" pitchFamily="34" charset="0"/>
              <a:buChar char="•"/>
            </a:pPr>
            <a:r>
              <a:rPr lang="ru-RU" dirty="0"/>
              <a:t>способствуют самопознанию.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357826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Актуальны </a:t>
            </a:r>
            <a:r>
              <a:rPr lang="ru-RU" sz="2000" dirty="0" smtClean="0"/>
              <a:t>в современной школе, </a:t>
            </a:r>
            <a:r>
              <a:rPr lang="ru-RU" dirty="0" smtClean="0"/>
              <a:t>т.к.</a:t>
            </a:r>
            <a:r>
              <a:rPr lang="ru-RU" b="1" dirty="0"/>
              <a:t> </a:t>
            </a:r>
            <a:r>
              <a:rPr lang="ru-RU" b="1" dirty="0" smtClean="0"/>
              <a:t>осуществляют поворот </a:t>
            </a:r>
            <a:r>
              <a:rPr lang="ru-RU" b="1" dirty="0"/>
              <a:t>к </a:t>
            </a:r>
            <a:r>
              <a:rPr lang="ru-RU" b="1" dirty="0" smtClean="0"/>
              <a:t>деятельностному, образовательному подходу,  </a:t>
            </a:r>
            <a:r>
              <a:rPr lang="ru-RU" dirty="0"/>
              <a:t>направленному на самостоятельное, активное добывание знаний учащимися.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85926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Являются одной из форм </a:t>
            </a:r>
            <a:r>
              <a:rPr lang="ru-RU" sz="2000" b="1" dirty="0" smtClean="0"/>
              <a:t>творческой деятельности </a:t>
            </a:r>
            <a:r>
              <a:rPr lang="ru-RU" sz="2000" dirty="0" smtClean="0"/>
              <a:t>учащихся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64886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file"/>
              </a:rPr>
              <a:t>Сравнительная 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3238</Words>
  <Application>Microsoft Office PowerPoint</Application>
  <PresentationFormat>Экран (4:3)</PresentationFormat>
  <Paragraphs>398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ИССЛЕДОВАТЕЛЬСКАЯ  И ПРОЕКТНАЯ деятельности УЧАЩИХСЯ:</vt:lpstr>
      <vt:lpstr>Слайд 2</vt:lpstr>
      <vt:lpstr>Исследовательская деятельность учащихся -</vt:lpstr>
      <vt:lpstr>Исследовательская деятельность учащихся -</vt:lpstr>
      <vt:lpstr>Исследовательская деятельность учащихся -</vt:lpstr>
      <vt:lpstr>Проектная деятельность учащихся - </vt:lpstr>
      <vt:lpstr>Проектная деятельность учащихся - </vt:lpstr>
      <vt:lpstr>Проектная деятельность учащихся - 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сходства</vt:lpstr>
      <vt:lpstr>Проектная и учебно-исследовательская деятельность школьников: различия</vt:lpstr>
      <vt:lpstr>Проектная и учебно-исследовательская деятельность школьников: различия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Сравнительная таблица учебно-исследовательской и проектной деятельности учащихся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И ПРОЕКТ</dc:title>
  <dc:creator>мбл</dc:creator>
  <cp:lastModifiedBy>Учитель</cp:lastModifiedBy>
  <cp:revision>43</cp:revision>
  <dcterms:created xsi:type="dcterms:W3CDTF">2012-02-21T09:54:18Z</dcterms:created>
  <dcterms:modified xsi:type="dcterms:W3CDTF">2012-08-04T14:41:43Z</dcterms:modified>
</cp:coreProperties>
</file>