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9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142B-7199-43D2-8552-E9EE7D869F4A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BC7529-D2C4-430C-9C63-7B054FC7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142B-7199-43D2-8552-E9EE7D869F4A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7529-D2C4-430C-9C63-7B054FC7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142B-7199-43D2-8552-E9EE7D869F4A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7529-D2C4-430C-9C63-7B054FC7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142B-7199-43D2-8552-E9EE7D869F4A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BC7529-D2C4-430C-9C63-7B054FC7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142B-7199-43D2-8552-E9EE7D869F4A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7529-D2C4-430C-9C63-7B054FC7A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142B-7199-43D2-8552-E9EE7D869F4A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7529-D2C4-430C-9C63-7B054FC7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142B-7199-43D2-8552-E9EE7D869F4A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9BC7529-D2C4-430C-9C63-7B054FC7A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142B-7199-43D2-8552-E9EE7D869F4A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7529-D2C4-430C-9C63-7B054FC7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142B-7199-43D2-8552-E9EE7D869F4A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7529-D2C4-430C-9C63-7B054FC7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142B-7199-43D2-8552-E9EE7D869F4A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7529-D2C4-430C-9C63-7B054FC7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142B-7199-43D2-8552-E9EE7D869F4A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7529-D2C4-430C-9C63-7B054FC7A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E8142B-7199-43D2-8552-E9EE7D869F4A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BC7529-D2C4-430C-9C63-7B054FC7A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2;&#1086;&#1080;%20&#1076;&#1086;&#1082;&#1091;&#1084;&#1077;&#1085;&#1090;&#1099;\&#1052;&#1086;&#1080;%20&#1074;&#1080;&#1076;&#1077;&#1086;&#1079;&#1072;&#1087;&#1080;&#1089;&#1080;\MOV01455.wm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80" y="1071546"/>
            <a:ext cx="8458200" cy="2018655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Увеличение двигательной активности учащихся за счёт использования педагогических технологий урока.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Физкультминутки в 5-6 классах.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54726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3) Упражнения для глаз: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- Вертикальные движения глаз.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- Горизонтальные движения глаз.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- Вращения глазами.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- Нарисовать глазами спираль.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236296" y="3140968"/>
            <a:ext cx="122413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>
            <a:off x="5400092" y="2096852"/>
            <a:ext cx="122413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 rot="16751758">
            <a:off x="4743043" y="3462244"/>
            <a:ext cx="864096" cy="936104"/>
            <a:chOff x="6444208" y="4005064"/>
            <a:chExt cx="864096" cy="936104"/>
          </a:xfrm>
        </p:grpSpPr>
        <p:sp>
          <p:nvSpPr>
            <p:cNvPr id="7" name="Овал 6"/>
            <p:cNvSpPr/>
            <p:nvPr/>
          </p:nvSpPr>
          <p:spPr>
            <a:xfrm>
              <a:off x="6444208" y="4077072"/>
              <a:ext cx="864096" cy="8640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>
              <a:stCxn id="7" idx="0"/>
            </p:cNvCxnSpPr>
            <p:nvPr/>
          </p:nvCxnSpPr>
          <p:spPr>
            <a:xfrm flipV="1">
              <a:off x="6876256" y="4005064"/>
              <a:ext cx="216024" cy="720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876256" y="4077072"/>
              <a:ext cx="144016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 rot="1368413" flipH="1">
            <a:off x="5871778" y="3442136"/>
            <a:ext cx="864096" cy="936104"/>
            <a:chOff x="6444208" y="4005064"/>
            <a:chExt cx="864096" cy="936104"/>
          </a:xfrm>
        </p:grpSpPr>
        <p:sp>
          <p:nvSpPr>
            <p:cNvPr id="27" name="Овал 26"/>
            <p:cNvSpPr/>
            <p:nvPr/>
          </p:nvSpPr>
          <p:spPr>
            <a:xfrm>
              <a:off x="6444208" y="4077072"/>
              <a:ext cx="864096" cy="8640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>
              <a:stCxn id="27" idx="0"/>
            </p:cNvCxnSpPr>
            <p:nvPr/>
          </p:nvCxnSpPr>
          <p:spPr>
            <a:xfrm flipV="1">
              <a:off x="6876256" y="4005064"/>
              <a:ext cx="216024" cy="720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876256" y="4077072"/>
              <a:ext cx="144016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/>
          <p:cNvGrpSpPr/>
          <p:nvPr/>
        </p:nvGrpSpPr>
        <p:grpSpPr>
          <a:xfrm>
            <a:off x="6588224" y="4653136"/>
            <a:ext cx="792088" cy="864096"/>
            <a:chOff x="5652120" y="4653136"/>
            <a:chExt cx="792088" cy="864096"/>
          </a:xfrm>
        </p:grpSpPr>
        <p:sp>
          <p:nvSpPr>
            <p:cNvPr id="38" name="Полилиния 37"/>
            <p:cNvSpPr/>
            <p:nvPr/>
          </p:nvSpPr>
          <p:spPr>
            <a:xfrm>
              <a:off x="5652120" y="4653136"/>
              <a:ext cx="792088" cy="792088"/>
            </a:xfrm>
            <a:custGeom>
              <a:avLst/>
              <a:gdLst>
                <a:gd name="connsiteX0" fmla="*/ 1727200 w 3687233"/>
                <a:gd name="connsiteY0" fmla="*/ 3464983 h 3464983"/>
                <a:gd name="connsiteX1" fmla="*/ 1835150 w 3687233"/>
                <a:gd name="connsiteY1" fmla="*/ 3458633 h 3464983"/>
                <a:gd name="connsiteX2" fmla="*/ 1955800 w 3687233"/>
                <a:gd name="connsiteY2" fmla="*/ 3452283 h 3464983"/>
                <a:gd name="connsiteX3" fmla="*/ 2089150 w 3687233"/>
                <a:gd name="connsiteY3" fmla="*/ 3414183 h 3464983"/>
                <a:gd name="connsiteX4" fmla="*/ 2178050 w 3687233"/>
                <a:gd name="connsiteY4" fmla="*/ 3414183 h 3464983"/>
                <a:gd name="connsiteX5" fmla="*/ 2533650 w 3687233"/>
                <a:gd name="connsiteY5" fmla="*/ 3306233 h 3464983"/>
                <a:gd name="connsiteX6" fmla="*/ 2673350 w 3687233"/>
                <a:gd name="connsiteY6" fmla="*/ 3249083 h 3464983"/>
                <a:gd name="connsiteX7" fmla="*/ 2844800 w 3687233"/>
                <a:gd name="connsiteY7" fmla="*/ 3141133 h 3464983"/>
                <a:gd name="connsiteX8" fmla="*/ 2978150 w 3687233"/>
                <a:gd name="connsiteY8" fmla="*/ 3058583 h 3464983"/>
                <a:gd name="connsiteX9" fmla="*/ 3079750 w 3687233"/>
                <a:gd name="connsiteY9" fmla="*/ 2937933 h 3464983"/>
                <a:gd name="connsiteX10" fmla="*/ 3187700 w 3687233"/>
                <a:gd name="connsiteY10" fmla="*/ 2861733 h 3464983"/>
                <a:gd name="connsiteX11" fmla="*/ 3282950 w 3687233"/>
                <a:gd name="connsiteY11" fmla="*/ 2747433 h 3464983"/>
                <a:gd name="connsiteX12" fmla="*/ 3390900 w 3687233"/>
                <a:gd name="connsiteY12" fmla="*/ 2620433 h 3464983"/>
                <a:gd name="connsiteX13" fmla="*/ 3473450 w 3687233"/>
                <a:gd name="connsiteY13" fmla="*/ 2455333 h 3464983"/>
                <a:gd name="connsiteX14" fmla="*/ 3511550 w 3687233"/>
                <a:gd name="connsiteY14" fmla="*/ 2372783 h 3464983"/>
                <a:gd name="connsiteX15" fmla="*/ 3556000 w 3687233"/>
                <a:gd name="connsiteY15" fmla="*/ 2283883 h 3464983"/>
                <a:gd name="connsiteX16" fmla="*/ 3600450 w 3687233"/>
                <a:gd name="connsiteY16" fmla="*/ 2182283 h 3464983"/>
                <a:gd name="connsiteX17" fmla="*/ 3606800 w 3687233"/>
                <a:gd name="connsiteY17" fmla="*/ 2118783 h 3464983"/>
                <a:gd name="connsiteX18" fmla="*/ 3663950 w 3687233"/>
                <a:gd name="connsiteY18" fmla="*/ 2004483 h 3464983"/>
                <a:gd name="connsiteX19" fmla="*/ 3663950 w 3687233"/>
                <a:gd name="connsiteY19" fmla="*/ 1909233 h 3464983"/>
                <a:gd name="connsiteX20" fmla="*/ 3683000 w 3687233"/>
                <a:gd name="connsiteY20" fmla="*/ 1794933 h 3464983"/>
                <a:gd name="connsiteX21" fmla="*/ 3683000 w 3687233"/>
                <a:gd name="connsiteY21" fmla="*/ 1674283 h 3464983"/>
                <a:gd name="connsiteX22" fmla="*/ 3683000 w 3687233"/>
                <a:gd name="connsiteY22" fmla="*/ 1572683 h 3464983"/>
                <a:gd name="connsiteX23" fmla="*/ 3657600 w 3687233"/>
                <a:gd name="connsiteY23" fmla="*/ 1420283 h 3464983"/>
                <a:gd name="connsiteX24" fmla="*/ 3619500 w 3687233"/>
                <a:gd name="connsiteY24" fmla="*/ 1344083 h 3464983"/>
                <a:gd name="connsiteX25" fmla="*/ 3581400 w 3687233"/>
                <a:gd name="connsiteY25" fmla="*/ 1166283 h 3464983"/>
                <a:gd name="connsiteX26" fmla="*/ 3536950 w 3687233"/>
                <a:gd name="connsiteY26" fmla="*/ 1051983 h 3464983"/>
                <a:gd name="connsiteX27" fmla="*/ 3498850 w 3687233"/>
                <a:gd name="connsiteY27" fmla="*/ 950383 h 3464983"/>
                <a:gd name="connsiteX28" fmla="*/ 3460750 w 3687233"/>
                <a:gd name="connsiteY28" fmla="*/ 886883 h 3464983"/>
                <a:gd name="connsiteX29" fmla="*/ 3365500 w 3687233"/>
                <a:gd name="connsiteY29" fmla="*/ 728133 h 3464983"/>
                <a:gd name="connsiteX30" fmla="*/ 3257550 w 3687233"/>
                <a:gd name="connsiteY30" fmla="*/ 626533 h 3464983"/>
                <a:gd name="connsiteX31" fmla="*/ 3136900 w 3687233"/>
                <a:gd name="connsiteY31" fmla="*/ 524933 h 3464983"/>
                <a:gd name="connsiteX32" fmla="*/ 3067050 w 3687233"/>
                <a:gd name="connsiteY32" fmla="*/ 448733 h 3464983"/>
                <a:gd name="connsiteX33" fmla="*/ 2857500 w 3687233"/>
                <a:gd name="connsiteY33" fmla="*/ 340783 h 3464983"/>
                <a:gd name="connsiteX34" fmla="*/ 2813050 w 3687233"/>
                <a:gd name="connsiteY34" fmla="*/ 270933 h 3464983"/>
                <a:gd name="connsiteX35" fmla="*/ 2603500 w 3687233"/>
                <a:gd name="connsiteY35" fmla="*/ 194733 h 3464983"/>
                <a:gd name="connsiteX36" fmla="*/ 2393950 w 3687233"/>
                <a:gd name="connsiteY36" fmla="*/ 112183 h 3464983"/>
                <a:gd name="connsiteX37" fmla="*/ 2190750 w 3687233"/>
                <a:gd name="connsiteY37" fmla="*/ 67733 h 3464983"/>
                <a:gd name="connsiteX38" fmla="*/ 1993900 w 3687233"/>
                <a:gd name="connsiteY38" fmla="*/ 23283 h 3464983"/>
                <a:gd name="connsiteX39" fmla="*/ 1841500 w 3687233"/>
                <a:gd name="connsiteY39" fmla="*/ 10583 h 3464983"/>
                <a:gd name="connsiteX40" fmla="*/ 1695450 w 3687233"/>
                <a:gd name="connsiteY40" fmla="*/ 4233 h 3464983"/>
                <a:gd name="connsiteX41" fmla="*/ 1606550 w 3687233"/>
                <a:gd name="connsiteY41" fmla="*/ 4233 h 3464983"/>
                <a:gd name="connsiteX42" fmla="*/ 1447800 w 3687233"/>
                <a:gd name="connsiteY42" fmla="*/ 29633 h 3464983"/>
                <a:gd name="connsiteX43" fmla="*/ 1339850 w 3687233"/>
                <a:gd name="connsiteY43" fmla="*/ 42333 h 3464983"/>
                <a:gd name="connsiteX44" fmla="*/ 1104900 w 3687233"/>
                <a:gd name="connsiteY44" fmla="*/ 118533 h 3464983"/>
                <a:gd name="connsiteX45" fmla="*/ 977900 w 3687233"/>
                <a:gd name="connsiteY45" fmla="*/ 156633 h 3464983"/>
                <a:gd name="connsiteX46" fmla="*/ 838200 w 3687233"/>
                <a:gd name="connsiteY46" fmla="*/ 207433 h 3464983"/>
                <a:gd name="connsiteX47" fmla="*/ 546100 w 3687233"/>
                <a:gd name="connsiteY47" fmla="*/ 442383 h 3464983"/>
                <a:gd name="connsiteX48" fmla="*/ 349250 w 3687233"/>
                <a:gd name="connsiteY48" fmla="*/ 632883 h 3464983"/>
                <a:gd name="connsiteX49" fmla="*/ 241300 w 3687233"/>
                <a:gd name="connsiteY49" fmla="*/ 804333 h 3464983"/>
                <a:gd name="connsiteX50" fmla="*/ 127000 w 3687233"/>
                <a:gd name="connsiteY50" fmla="*/ 1045633 h 3464983"/>
                <a:gd name="connsiteX51" fmla="*/ 31750 w 3687233"/>
                <a:gd name="connsiteY51" fmla="*/ 1344083 h 3464983"/>
                <a:gd name="connsiteX52" fmla="*/ 6350 w 3687233"/>
                <a:gd name="connsiteY52" fmla="*/ 1547283 h 3464983"/>
                <a:gd name="connsiteX53" fmla="*/ 6350 w 3687233"/>
                <a:gd name="connsiteY53" fmla="*/ 1706033 h 3464983"/>
                <a:gd name="connsiteX54" fmla="*/ 44450 w 3687233"/>
                <a:gd name="connsiteY54" fmla="*/ 1858433 h 3464983"/>
                <a:gd name="connsiteX55" fmla="*/ 63500 w 3687233"/>
                <a:gd name="connsiteY55" fmla="*/ 1966383 h 3464983"/>
                <a:gd name="connsiteX56" fmla="*/ 101600 w 3687233"/>
                <a:gd name="connsiteY56" fmla="*/ 2048933 h 3464983"/>
                <a:gd name="connsiteX57" fmla="*/ 158750 w 3687233"/>
                <a:gd name="connsiteY57" fmla="*/ 2182283 h 3464983"/>
                <a:gd name="connsiteX58" fmla="*/ 234950 w 3687233"/>
                <a:gd name="connsiteY58" fmla="*/ 2309283 h 3464983"/>
                <a:gd name="connsiteX59" fmla="*/ 311150 w 3687233"/>
                <a:gd name="connsiteY59" fmla="*/ 2436283 h 3464983"/>
                <a:gd name="connsiteX60" fmla="*/ 482600 w 3687233"/>
                <a:gd name="connsiteY60" fmla="*/ 2633133 h 3464983"/>
                <a:gd name="connsiteX61" fmla="*/ 654050 w 3687233"/>
                <a:gd name="connsiteY61" fmla="*/ 2766483 h 3464983"/>
                <a:gd name="connsiteX62" fmla="*/ 857250 w 3687233"/>
                <a:gd name="connsiteY62" fmla="*/ 2880783 h 3464983"/>
                <a:gd name="connsiteX63" fmla="*/ 1149350 w 3687233"/>
                <a:gd name="connsiteY63" fmla="*/ 2988733 h 3464983"/>
                <a:gd name="connsiteX64" fmla="*/ 1454150 w 3687233"/>
                <a:gd name="connsiteY64" fmla="*/ 3052233 h 3464983"/>
                <a:gd name="connsiteX65" fmla="*/ 1771650 w 3687233"/>
                <a:gd name="connsiteY65" fmla="*/ 3071283 h 3464983"/>
                <a:gd name="connsiteX66" fmla="*/ 2108200 w 3687233"/>
                <a:gd name="connsiteY66" fmla="*/ 3014133 h 3464983"/>
                <a:gd name="connsiteX67" fmla="*/ 2343150 w 3687233"/>
                <a:gd name="connsiteY67" fmla="*/ 2931583 h 3464983"/>
                <a:gd name="connsiteX68" fmla="*/ 2616200 w 3687233"/>
                <a:gd name="connsiteY68" fmla="*/ 2785533 h 3464983"/>
                <a:gd name="connsiteX69" fmla="*/ 2832100 w 3687233"/>
                <a:gd name="connsiteY69" fmla="*/ 2595033 h 3464983"/>
                <a:gd name="connsiteX70" fmla="*/ 3041650 w 3687233"/>
                <a:gd name="connsiteY70" fmla="*/ 2328333 h 3464983"/>
                <a:gd name="connsiteX71" fmla="*/ 3149600 w 3687233"/>
                <a:gd name="connsiteY71" fmla="*/ 2080683 h 3464983"/>
                <a:gd name="connsiteX72" fmla="*/ 3187700 w 3687233"/>
                <a:gd name="connsiteY72" fmla="*/ 1782233 h 3464983"/>
                <a:gd name="connsiteX73" fmla="*/ 3155950 w 3687233"/>
                <a:gd name="connsiteY73" fmla="*/ 1490133 h 3464983"/>
                <a:gd name="connsiteX74" fmla="*/ 2997200 w 3687233"/>
                <a:gd name="connsiteY74" fmla="*/ 1064683 h 3464983"/>
                <a:gd name="connsiteX75" fmla="*/ 2825750 w 3687233"/>
                <a:gd name="connsiteY75" fmla="*/ 899583 h 3464983"/>
                <a:gd name="connsiteX76" fmla="*/ 2705100 w 3687233"/>
                <a:gd name="connsiteY76" fmla="*/ 791633 h 3464983"/>
                <a:gd name="connsiteX77" fmla="*/ 2482850 w 3687233"/>
                <a:gd name="connsiteY77" fmla="*/ 683683 h 3464983"/>
                <a:gd name="connsiteX78" fmla="*/ 2260600 w 3687233"/>
                <a:gd name="connsiteY78" fmla="*/ 556683 h 3464983"/>
                <a:gd name="connsiteX79" fmla="*/ 2044700 w 3687233"/>
                <a:gd name="connsiteY79" fmla="*/ 505883 h 3464983"/>
                <a:gd name="connsiteX80" fmla="*/ 1866900 w 3687233"/>
                <a:gd name="connsiteY80" fmla="*/ 486833 h 3464983"/>
                <a:gd name="connsiteX81" fmla="*/ 1651000 w 3687233"/>
                <a:gd name="connsiteY81" fmla="*/ 486833 h 3464983"/>
                <a:gd name="connsiteX82" fmla="*/ 1397000 w 3687233"/>
                <a:gd name="connsiteY82" fmla="*/ 550333 h 3464983"/>
                <a:gd name="connsiteX83" fmla="*/ 1270000 w 3687233"/>
                <a:gd name="connsiteY83" fmla="*/ 601133 h 3464983"/>
                <a:gd name="connsiteX84" fmla="*/ 1104900 w 3687233"/>
                <a:gd name="connsiteY84" fmla="*/ 683683 h 3464983"/>
                <a:gd name="connsiteX85" fmla="*/ 927100 w 3687233"/>
                <a:gd name="connsiteY85" fmla="*/ 797983 h 3464983"/>
                <a:gd name="connsiteX86" fmla="*/ 825500 w 3687233"/>
                <a:gd name="connsiteY86" fmla="*/ 918633 h 3464983"/>
                <a:gd name="connsiteX87" fmla="*/ 711200 w 3687233"/>
                <a:gd name="connsiteY87" fmla="*/ 1064683 h 3464983"/>
                <a:gd name="connsiteX88" fmla="*/ 654050 w 3687233"/>
                <a:gd name="connsiteY88" fmla="*/ 1248833 h 3464983"/>
                <a:gd name="connsiteX89" fmla="*/ 596900 w 3687233"/>
                <a:gd name="connsiteY89" fmla="*/ 1401233 h 3464983"/>
                <a:gd name="connsiteX90" fmla="*/ 584200 w 3687233"/>
                <a:gd name="connsiteY90" fmla="*/ 1521883 h 3464983"/>
                <a:gd name="connsiteX91" fmla="*/ 590550 w 3687233"/>
                <a:gd name="connsiteY91" fmla="*/ 1674283 h 3464983"/>
                <a:gd name="connsiteX92" fmla="*/ 622300 w 3687233"/>
                <a:gd name="connsiteY92" fmla="*/ 1788583 h 3464983"/>
                <a:gd name="connsiteX93" fmla="*/ 673100 w 3687233"/>
                <a:gd name="connsiteY93" fmla="*/ 1896533 h 3464983"/>
                <a:gd name="connsiteX94" fmla="*/ 717550 w 3687233"/>
                <a:gd name="connsiteY94" fmla="*/ 1998133 h 3464983"/>
                <a:gd name="connsiteX95" fmla="*/ 762000 w 3687233"/>
                <a:gd name="connsiteY95" fmla="*/ 2055283 h 3464983"/>
                <a:gd name="connsiteX96" fmla="*/ 838200 w 3687233"/>
                <a:gd name="connsiteY96" fmla="*/ 2137833 h 3464983"/>
                <a:gd name="connsiteX97" fmla="*/ 901700 w 3687233"/>
                <a:gd name="connsiteY97" fmla="*/ 2188633 h 3464983"/>
                <a:gd name="connsiteX98" fmla="*/ 977900 w 3687233"/>
                <a:gd name="connsiteY98" fmla="*/ 2239433 h 3464983"/>
                <a:gd name="connsiteX99" fmla="*/ 1028700 w 3687233"/>
                <a:gd name="connsiteY99" fmla="*/ 2283883 h 3464983"/>
                <a:gd name="connsiteX100" fmla="*/ 1104900 w 3687233"/>
                <a:gd name="connsiteY100" fmla="*/ 2328333 h 3464983"/>
                <a:gd name="connsiteX101" fmla="*/ 1187450 w 3687233"/>
                <a:gd name="connsiteY101" fmla="*/ 2385483 h 3464983"/>
                <a:gd name="connsiteX102" fmla="*/ 1206500 w 3687233"/>
                <a:gd name="connsiteY102" fmla="*/ 2385483 h 3464983"/>
                <a:gd name="connsiteX103" fmla="*/ 1295400 w 3687233"/>
                <a:gd name="connsiteY103" fmla="*/ 2398183 h 3464983"/>
                <a:gd name="connsiteX104" fmla="*/ 1409700 w 3687233"/>
                <a:gd name="connsiteY104" fmla="*/ 2442633 h 3464983"/>
                <a:gd name="connsiteX105" fmla="*/ 1524000 w 3687233"/>
                <a:gd name="connsiteY105" fmla="*/ 2442633 h 3464983"/>
                <a:gd name="connsiteX106" fmla="*/ 1657350 w 3687233"/>
                <a:gd name="connsiteY106" fmla="*/ 2455333 h 3464983"/>
                <a:gd name="connsiteX107" fmla="*/ 1727200 w 3687233"/>
                <a:gd name="connsiteY107" fmla="*/ 2461683 h 3464983"/>
                <a:gd name="connsiteX108" fmla="*/ 1822450 w 3687233"/>
                <a:gd name="connsiteY108" fmla="*/ 2436283 h 3464983"/>
                <a:gd name="connsiteX109" fmla="*/ 1885950 w 3687233"/>
                <a:gd name="connsiteY109" fmla="*/ 2417233 h 3464983"/>
                <a:gd name="connsiteX110" fmla="*/ 1968500 w 3687233"/>
                <a:gd name="connsiteY110" fmla="*/ 2385483 h 3464983"/>
                <a:gd name="connsiteX111" fmla="*/ 2051050 w 3687233"/>
                <a:gd name="connsiteY111" fmla="*/ 2341033 h 3464983"/>
                <a:gd name="connsiteX112" fmla="*/ 2120900 w 3687233"/>
                <a:gd name="connsiteY112" fmla="*/ 2321983 h 3464983"/>
                <a:gd name="connsiteX113" fmla="*/ 2184400 w 3687233"/>
                <a:gd name="connsiteY113" fmla="*/ 2271183 h 3464983"/>
                <a:gd name="connsiteX114" fmla="*/ 2247900 w 3687233"/>
                <a:gd name="connsiteY114" fmla="*/ 2188633 h 3464983"/>
                <a:gd name="connsiteX115" fmla="*/ 2330450 w 3687233"/>
                <a:gd name="connsiteY115" fmla="*/ 2099733 h 3464983"/>
                <a:gd name="connsiteX116" fmla="*/ 2381250 w 3687233"/>
                <a:gd name="connsiteY116" fmla="*/ 2004483 h 3464983"/>
                <a:gd name="connsiteX117" fmla="*/ 2400300 w 3687233"/>
                <a:gd name="connsiteY117" fmla="*/ 1896533 h 3464983"/>
                <a:gd name="connsiteX118" fmla="*/ 2406650 w 3687233"/>
                <a:gd name="connsiteY118" fmla="*/ 1801283 h 3464983"/>
                <a:gd name="connsiteX119" fmla="*/ 2400300 w 3687233"/>
                <a:gd name="connsiteY119" fmla="*/ 1674283 h 3464983"/>
                <a:gd name="connsiteX120" fmla="*/ 2368550 w 3687233"/>
                <a:gd name="connsiteY120" fmla="*/ 1591733 h 3464983"/>
                <a:gd name="connsiteX121" fmla="*/ 2330450 w 3687233"/>
                <a:gd name="connsiteY121" fmla="*/ 1521883 h 3464983"/>
                <a:gd name="connsiteX122" fmla="*/ 2228850 w 3687233"/>
                <a:gd name="connsiteY122" fmla="*/ 1452033 h 3464983"/>
                <a:gd name="connsiteX123" fmla="*/ 2127250 w 3687233"/>
                <a:gd name="connsiteY123" fmla="*/ 1407583 h 3464983"/>
                <a:gd name="connsiteX124" fmla="*/ 2063750 w 3687233"/>
                <a:gd name="connsiteY124" fmla="*/ 1388533 h 3464983"/>
                <a:gd name="connsiteX125" fmla="*/ 1943100 w 3687233"/>
                <a:gd name="connsiteY125" fmla="*/ 1363133 h 3464983"/>
                <a:gd name="connsiteX126" fmla="*/ 1866900 w 3687233"/>
                <a:gd name="connsiteY126" fmla="*/ 1401233 h 3464983"/>
                <a:gd name="connsiteX127" fmla="*/ 1809750 w 3687233"/>
                <a:gd name="connsiteY127" fmla="*/ 1458383 h 3464983"/>
                <a:gd name="connsiteX128" fmla="*/ 1752600 w 3687233"/>
                <a:gd name="connsiteY128" fmla="*/ 1521883 h 3464983"/>
                <a:gd name="connsiteX129" fmla="*/ 1739900 w 3687233"/>
                <a:gd name="connsiteY129" fmla="*/ 1610783 h 3464983"/>
                <a:gd name="connsiteX130" fmla="*/ 1739900 w 3687233"/>
                <a:gd name="connsiteY130" fmla="*/ 1636183 h 3464983"/>
                <a:gd name="connsiteX131" fmla="*/ 1746250 w 3687233"/>
                <a:gd name="connsiteY131" fmla="*/ 1655233 h 346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3687233" h="3464983">
                  <a:moveTo>
                    <a:pt x="1727200" y="3464983"/>
                  </a:moveTo>
                  <a:lnTo>
                    <a:pt x="1835150" y="3458633"/>
                  </a:lnTo>
                  <a:cubicBezTo>
                    <a:pt x="1873250" y="3456516"/>
                    <a:pt x="1913467" y="3459691"/>
                    <a:pt x="1955800" y="3452283"/>
                  </a:cubicBezTo>
                  <a:cubicBezTo>
                    <a:pt x="1998133" y="3444875"/>
                    <a:pt x="2052108" y="3420533"/>
                    <a:pt x="2089150" y="3414183"/>
                  </a:cubicBezTo>
                  <a:cubicBezTo>
                    <a:pt x="2126192" y="3407833"/>
                    <a:pt x="2103967" y="3432175"/>
                    <a:pt x="2178050" y="3414183"/>
                  </a:cubicBezTo>
                  <a:cubicBezTo>
                    <a:pt x="2252133" y="3396191"/>
                    <a:pt x="2451100" y="3333750"/>
                    <a:pt x="2533650" y="3306233"/>
                  </a:cubicBezTo>
                  <a:cubicBezTo>
                    <a:pt x="2616200" y="3278716"/>
                    <a:pt x="2621492" y="3276600"/>
                    <a:pt x="2673350" y="3249083"/>
                  </a:cubicBezTo>
                  <a:cubicBezTo>
                    <a:pt x="2725208" y="3221566"/>
                    <a:pt x="2844800" y="3141133"/>
                    <a:pt x="2844800" y="3141133"/>
                  </a:cubicBezTo>
                  <a:cubicBezTo>
                    <a:pt x="2895600" y="3109383"/>
                    <a:pt x="2938992" y="3092450"/>
                    <a:pt x="2978150" y="3058583"/>
                  </a:cubicBezTo>
                  <a:cubicBezTo>
                    <a:pt x="3017308" y="3024716"/>
                    <a:pt x="3044825" y="2970741"/>
                    <a:pt x="3079750" y="2937933"/>
                  </a:cubicBezTo>
                  <a:cubicBezTo>
                    <a:pt x="3114675" y="2905125"/>
                    <a:pt x="3153833" y="2893483"/>
                    <a:pt x="3187700" y="2861733"/>
                  </a:cubicBezTo>
                  <a:cubicBezTo>
                    <a:pt x="3221567" y="2829983"/>
                    <a:pt x="3249083" y="2787650"/>
                    <a:pt x="3282950" y="2747433"/>
                  </a:cubicBezTo>
                  <a:cubicBezTo>
                    <a:pt x="3316817" y="2707216"/>
                    <a:pt x="3359150" y="2669116"/>
                    <a:pt x="3390900" y="2620433"/>
                  </a:cubicBezTo>
                  <a:cubicBezTo>
                    <a:pt x="3422650" y="2571750"/>
                    <a:pt x="3453342" y="2496608"/>
                    <a:pt x="3473450" y="2455333"/>
                  </a:cubicBezTo>
                  <a:cubicBezTo>
                    <a:pt x="3493558" y="2414058"/>
                    <a:pt x="3497792" y="2401358"/>
                    <a:pt x="3511550" y="2372783"/>
                  </a:cubicBezTo>
                  <a:cubicBezTo>
                    <a:pt x="3525308" y="2344208"/>
                    <a:pt x="3541183" y="2315633"/>
                    <a:pt x="3556000" y="2283883"/>
                  </a:cubicBezTo>
                  <a:cubicBezTo>
                    <a:pt x="3570817" y="2252133"/>
                    <a:pt x="3591983" y="2209800"/>
                    <a:pt x="3600450" y="2182283"/>
                  </a:cubicBezTo>
                  <a:cubicBezTo>
                    <a:pt x="3608917" y="2154766"/>
                    <a:pt x="3596217" y="2148416"/>
                    <a:pt x="3606800" y="2118783"/>
                  </a:cubicBezTo>
                  <a:cubicBezTo>
                    <a:pt x="3617383" y="2089150"/>
                    <a:pt x="3654425" y="2039408"/>
                    <a:pt x="3663950" y="2004483"/>
                  </a:cubicBezTo>
                  <a:cubicBezTo>
                    <a:pt x="3673475" y="1969558"/>
                    <a:pt x="3660775" y="1944158"/>
                    <a:pt x="3663950" y="1909233"/>
                  </a:cubicBezTo>
                  <a:cubicBezTo>
                    <a:pt x="3667125" y="1874308"/>
                    <a:pt x="3679825" y="1834091"/>
                    <a:pt x="3683000" y="1794933"/>
                  </a:cubicBezTo>
                  <a:cubicBezTo>
                    <a:pt x="3686175" y="1755775"/>
                    <a:pt x="3683000" y="1674283"/>
                    <a:pt x="3683000" y="1674283"/>
                  </a:cubicBezTo>
                  <a:cubicBezTo>
                    <a:pt x="3683000" y="1637241"/>
                    <a:pt x="3687233" y="1615016"/>
                    <a:pt x="3683000" y="1572683"/>
                  </a:cubicBezTo>
                  <a:cubicBezTo>
                    <a:pt x="3678767" y="1530350"/>
                    <a:pt x="3668183" y="1458383"/>
                    <a:pt x="3657600" y="1420283"/>
                  </a:cubicBezTo>
                  <a:cubicBezTo>
                    <a:pt x="3647017" y="1382183"/>
                    <a:pt x="3632200" y="1386416"/>
                    <a:pt x="3619500" y="1344083"/>
                  </a:cubicBezTo>
                  <a:cubicBezTo>
                    <a:pt x="3606800" y="1301750"/>
                    <a:pt x="3595158" y="1214966"/>
                    <a:pt x="3581400" y="1166283"/>
                  </a:cubicBezTo>
                  <a:cubicBezTo>
                    <a:pt x="3567642" y="1117600"/>
                    <a:pt x="3550708" y="1087966"/>
                    <a:pt x="3536950" y="1051983"/>
                  </a:cubicBezTo>
                  <a:cubicBezTo>
                    <a:pt x="3523192" y="1016000"/>
                    <a:pt x="3511550" y="977900"/>
                    <a:pt x="3498850" y="950383"/>
                  </a:cubicBezTo>
                  <a:cubicBezTo>
                    <a:pt x="3486150" y="922866"/>
                    <a:pt x="3460750" y="886883"/>
                    <a:pt x="3460750" y="886883"/>
                  </a:cubicBezTo>
                  <a:cubicBezTo>
                    <a:pt x="3438525" y="849842"/>
                    <a:pt x="3399367" y="771525"/>
                    <a:pt x="3365500" y="728133"/>
                  </a:cubicBezTo>
                  <a:cubicBezTo>
                    <a:pt x="3331633" y="684741"/>
                    <a:pt x="3295650" y="660400"/>
                    <a:pt x="3257550" y="626533"/>
                  </a:cubicBezTo>
                  <a:cubicBezTo>
                    <a:pt x="3219450" y="592666"/>
                    <a:pt x="3168650" y="554566"/>
                    <a:pt x="3136900" y="524933"/>
                  </a:cubicBezTo>
                  <a:cubicBezTo>
                    <a:pt x="3105150" y="495300"/>
                    <a:pt x="3113617" y="479425"/>
                    <a:pt x="3067050" y="448733"/>
                  </a:cubicBezTo>
                  <a:cubicBezTo>
                    <a:pt x="3020483" y="418041"/>
                    <a:pt x="2899833" y="370416"/>
                    <a:pt x="2857500" y="340783"/>
                  </a:cubicBezTo>
                  <a:cubicBezTo>
                    <a:pt x="2815167" y="311150"/>
                    <a:pt x="2855383" y="295275"/>
                    <a:pt x="2813050" y="270933"/>
                  </a:cubicBezTo>
                  <a:cubicBezTo>
                    <a:pt x="2770717" y="246591"/>
                    <a:pt x="2673350" y="221191"/>
                    <a:pt x="2603500" y="194733"/>
                  </a:cubicBezTo>
                  <a:cubicBezTo>
                    <a:pt x="2533650" y="168275"/>
                    <a:pt x="2462742" y="133350"/>
                    <a:pt x="2393950" y="112183"/>
                  </a:cubicBezTo>
                  <a:cubicBezTo>
                    <a:pt x="2325158" y="91016"/>
                    <a:pt x="2190750" y="67733"/>
                    <a:pt x="2190750" y="67733"/>
                  </a:cubicBezTo>
                  <a:cubicBezTo>
                    <a:pt x="2124075" y="52916"/>
                    <a:pt x="2052108" y="32808"/>
                    <a:pt x="1993900" y="23283"/>
                  </a:cubicBezTo>
                  <a:cubicBezTo>
                    <a:pt x="1935692" y="13758"/>
                    <a:pt x="1891242" y="13758"/>
                    <a:pt x="1841500" y="10583"/>
                  </a:cubicBezTo>
                  <a:cubicBezTo>
                    <a:pt x="1791758" y="7408"/>
                    <a:pt x="1734608" y="5291"/>
                    <a:pt x="1695450" y="4233"/>
                  </a:cubicBezTo>
                  <a:cubicBezTo>
                    <a:pt x="1656292" y="3175"/>
                    <a:pt x="1647825" y="0"/>
                    <a:pt x="1606550" y="4233"/>
                  </a:cubicBezTo>
                  <a:cubicBezTo>
                    <a:pt x="1565275" y="8466"/>
                    <a:pt x="1492250" y="23283"/>
                    <a:pt x="1447800" y="29633"/>
                  </a:cubicBezTo>
                  <a:cubicBezTo>
                    <a:pt x="1403350" y="35983"/>
                    <a:pt x="1397000" y="27516"/>
                    <a:pt x="1339850" y="42333"/>
                  </a:cubicBezTo>
                  <a:cubicBezTo>
                    <a:pt x="1282700" y="57150"/>
                    <a:pt x="1165225" y="99483"/>
                    <a:pt x="1104900" y="118533"/>
                  </a:cubicBezTo>
                  <a:cubicBezTo>
                    <a:pt x="1044575" y="137583"/>
                    <a:pt x="1022350" y="141816"/>
                    <a:pt x="977900" y="156633"/>
                  </a:cubicBezTo>
                  <a:cubicBezTo>
                    <a:pt x="933450" y="171450"/>
                    <a:pt x="910167" y="159808"/>
                    <a:pt x="838200" y="207433"/>
                  </a:cubicBezTo>
                  <a:cubicBezTo>
                    <a:pt x="766233" y="255058"/>
                    <a:pt x="627592" y="371475"/>
                    <a:pt x="546100" y="442383"/>
                  </a:cubicBezTo>
                  <a:cubicBezTo>
                    <a:pt x="464608" y="513291"/>
                    <a:pt x="400050" y="572558"/>
                    <a:pt x="349250" y="632883"/>
                  </a:cubicBezTo>
                  <a:cubicBezTo>
                    <a:pt x="298450" y="693208"/>
                    <a:pt x="278342" y="735541"/>
                    <a:pt x="241300" y="804333"/>
                  </a:cubicBezTo>
                  <a:cubicBezTo>
                    <a:pt x="204258" y="873125"/>
                    <a:pt x="161925" y="955675"/>
                    <a:pt x="127000" y="1045633"/>
                  </a:cubicBezTo>
                  <a:cubicBezTo>
                    <a:pt x="92075" y="1135591"/>
                    <a:pt x="51858" y="1260475"/>
                    <a:pt x="31750" y="1344083"/>
                  </a:cubicBezTo>
                  <a:cubicBezTo>
                    <a:pt x="11642" y="1427691"/>
                    <a:pt x="10583" y="1486958"/>
                    <a:pt x="6350" y="1547283"/>
                  </a:cubicBezTo>
                  <a:cubicBezTo>
                    <a:pt x="2117" y="1607608"/>
                    <a:pt x="0" y="1654175"/>
                    <a:pt x="6350" y="1706033"/>
                  </a:cubicBezTo>
                  <a:cubicBezTo>
                    <a:pt x="12700" y="1757891"/>
                    <a:pt x="34925" y="1815041"/>
                    <a:pt x="44450" y="1858433"/>
                  </a:cubicBezTo>
                  <a:cubicBezTo>
                    <a:pt x="53975" y="1901825"/>
                    <a:pt x="53975" y="1934633"/>
                    <a:pt x="63500" y="1966383"/>
                  </a:cubicBezTo>
                  <a:cubicBezTo>
                    <a:pt x="73025" y="1998133"/>
                    <a:pt x="85725" y="2012950"/>
                    <a:pt x="101600" y="2048933"/>
                  </a:cubicBezTo>
                  <a:cubicBezTo>
                    <a:pt x="117475" y="2084916"/>
                    <a:pt x="136525" y="2138891"/>
                    <a:pt x="158750" y="2182283"/>
                  </a:cubicBezTo>
                  <a:cubicBezTo>
                    <a:pt x="180975" y="2225675"/>
                    <a:pt x="234950" y="2309283"/>
                    <a:pt x="234950" y="2309283"/>
                  </a:cubicBezTo>
                  <a:cubicBezTo>
                    <a:pt x="260350" y="2351616"/>
                    <a:pt x="269875" y="2382308"/>
                    <a:pt x="311150" y="2436283"/>
                  </a:cubicBezTo>
                  <a:cubicBezTo>
                    <a:pt x="352425" y="2490258"/>
                    <a:pt x="425450" y="2578100"/>
                    <a:pt x="482600" y="2633133"/>
                  </a:cubicBezTo>
                  <a:cubicBezTo>
                    <a:pt x="539750" y="2688166"/>
                    <a:pt x="591608" y="2725208"/>
                    <a:pt x="654050" y="2766483"/>
                  </a:cubicBezTo>
                  <a:cubicBezTo>
                    <a:pt x="716492" y="2807758"/>
                    <a:pt x="774700" y="2843741"/>
                    <a:pt x="857250" y="2880783"/>
                  </a:cubicBezTo>
                  <a:cubicBezTo>
                    <a:pt x="939800" y="2917825"/>
                    <a:pt x="1049867" y="2960158"/>
                    <a:pt x="1149350" y="2988733"/>
                  </a:cubicBezTo>
                  <a:cubicBezTo>
                    <a:pt x="1248833" y="3017308"/>
                    <a:pt x="1350433" y="3038475"/>
                    <a:pt x="1454150" y="3052233"/>
                  </a:cubicBezTo>
                  <a:cubicBezTo>
                    <a:pt x="1557867" y="3065991"/>
                    <a:pt x="1662642" y="3077633"/>
                    <a:pt x="1771650" y="3071283"/>
                  </a:cubicBezTo>
                  <a:cubicBezTo>
                    <a:pt x="1880658" y="3064933"/>
                    <a:pt x="2012950" y="3037416"/>
                    <a:pt x="2108200" y="3014133"/>
                  </a:cubicBezTo>
                  <a:cubicBezTo>
                    <a:pt x="2203450" y="2990850"/>
                    <a:pt x="2258483" y="2969683"/>
                    <a:pt x="2343150" y="2931583"/>
                  </a:cubicBezTo>
                  <a:cubicBezTo>
                    <a:pt x="2427817" y="2893483"/>
                    <a:pt x="2534708" y="2841625"/>
                    <a:pt x="2616200" y="2785533"/>
                  </a:cubicBezTo>
                  <a:cubicBezTo>
                    <a:pt x="2697692" y="2729441"/>
                    <a:pt x="2761192" y="2671233"/>
                    <a:pt x="2832100" y="2595033"/>
                  </a:cubicBezTo>
                  <a:cubicBezTo>
                    <a:pt x="2903008" y="2518833"/>
                    <a:pt x="2988733" y="2414058"/>
                    <a:pt x="3041650" y="2328333"/>
                  </a:cubicBezTo>
                  <a:cubicBezTo>
                    <a:pt x="3094567" y="2242608"/>
                    <a:pt x="3125258" y="2171700"/>
                    <a:pt x="3149600" y="2080683"/>
                  </a:cubicBezTo>
                  <a:cubicBezTo>
                    <a:pt x="3173942" y="1989666"/>
                    <a:pt x="3186642" y="1880658"/>
                    <a:pt x="3187700" y="1782233"/>
                  </a:cubicBezTo>
                  <a:cubicBezTo>
                    <a:pt x="3188758" y="1683808"/>
                    <a:pt x="3187700" y="1609725"/>
                    <a:pt x="3155950" y="1490133"/>
                  </a:cubicBezTo>
                  <a:cubicBezTo>
                    <a:pt x="3124200" y="1370541"/>
                    <a:pt x="3052233" y="1163108"/>
                    <a:pt x="2997200" y="1064683"/>
                  </a:cubicBezTo>
                  <a:cubicBezTo>
                    <a:pt x="2942167" y="966258"/>
                    <a:pt x="2874433" y="945091"/>
                    <a:pt x="2825750" y="899583"/>
                  </a:cubicBezTo>
                  <a:cubicBezTo>
                    <a:pt x="2777067" y="854075"/>
                    <a:pt x="2762250" y="827616"/>
                    <a:pt x="2705100" y="791633"/>
                  </a:cubicBezTo>
                  <a:cubicBezTo>
                    <a:pt x="2647950" y="755650"/>
                    <a:pt x="2556933" y="722841"/>
                    <a:pt x="2482850" y="683683"/>
                  </a:cubicBezTo>
                  <a:cubicBezTo>
                    <a:pt x="2408767" y="644525"/>
                    <a:pt x="2333625" y="586316"/>
                    <a:pt x="2260600" y="556683"/>
                  </a:cubicBezTo>
                  <a:cubicBezTo>
                    <a:pt x="2187575" y="527050"/>
                    <a:pt x="2110317" y="517525"/>
                    <a:pt x="2044700" y="505883"/>
                  </a:cubicBezTo>
                  <a:cubicBezTo>
                    <a:pt x="1979083" y="494241"/>
                    <a:pt x="1932517" y="490008"/>
                    <a:pt x="1866900" y="486833"/>
                  </a:cubicBezTo>
                  <a:cubicBezTo>
                    <a:pt x="1801283" y="483658"/>
                    <a:pt x="1729317" y="476250"/>
                    <a:pt x="1651000" y="486833"/>
                  </a:cubicBezTo>
                  <a:cubicBezTo>
                    <a:pt x="1572683" y="497416"/>
                    <a:pt x="1460500" y="531283"/>
                    <a:pt x="1397000" y="550333"/>
                  </a:cubicBezTo>
                  <a:cubicBezTo>
                    <a:pt x="1333500" y="569383"/>
                    <a:pt x="1318683" y="578908"/>
                    <a:pt x="1270000" y="601133"/>
                  </a:cubicBezTo>
                  <a:cubicBezTo>
                    <a:pt x="1221317" y="623358"/>
                    <a:pt x="1162050" y="650875"/>
                    <a:pt x="1104900" y="683683"/>
                  </a:cubicBezTo>
                  <a:cubicBezTo>
                    <a:pt x="1047750" y="716491"/>
                    <a:pt x="973667" y="758825"/>
                    <a:pt x="927100" y="797983"/>
                  </a:cubicBezTo>
                  <a:cubicBezTo>
                    <a:pt x="880533" y="837141"/>
                    <a:pt x="861483" y="874183"/>
                    <a:pt x="825500" y="918633"/>
                  </a:cubicBezTo>
                  <a:cubicBezTo>
                    <a:pt x="789517" y="963083"/>
                    <a:pt x="739775" y="1009650"/>
                    <a:pt x="711200" y="1064683"/>
                  </a:cubicBezTo>
                  <a:cubicBezTo>
                    <a:pt x="682625" y="1119716"/>
                    <a:pt x="673100" y="1192741"/>
                    <a:pt x="654050" y="1248833"/>
                  </a:cubicBezTo>
                  <a:cubicBezTo>
                    <a:pt x="635000" y="1304925"/>
                    <a:pt x="608542" y="1355725"/>
                    <a:pt x="596900" y="1401233"/>
                  </a:cubicBezTo>
                  <a:cubicBezTo>
                    <a:pt x="585258" y="1446741"/>
                    <a:pt x="585258" y="1476375"/>
                    <a:pt x="584200" y="1521883"/>
                  </a:cubicBezTo>
                  <a:cubicBezTo>
                    <a:pt x="583142" y="1567391"/>
                    <a:pt x="584200" y="1629833"/>
                    <a:pt x="590550" y="1674283"/>
                  </a:cubicBezTo>
                  <a:cubicBezTo>
                    <a:pt x="596900" y="1718733"/>
                    <a:pt x="608542" y="1751541"/>
                    <a:pt x="622300" y="1788583"/>
                  </a:cubicBezTo>
                  <a:cubicBezTo>
                    <a:pt x="636058" y="1825625"/>
                    <a:pt x="657225" y="1861608"/>
                    <a:pt x="673100" y="1896533"/>
                  </a:cubicBezTo>
                  <a:cubicBezTo>
                    <a:pt x="688975" y="1931458"/>
                    <a:pt x="702733" y="1971675"/>
                    <a:pt x="717550" y="1998133"/>
                  </a:cubicBezTo>
                  <a:cubicBezTo>
                    <a:pt x="732367" y="2024591"/>
                    <a:pt x="741892" y="2032000"/>
                    <a:pt x="762000" y="2055283"/>
                  </a:cubicBezTo>
                  <a:cubicBezTo>
                    <a:pt x="782108" y="2078566"/>
                    <a:pt x="814917" y="2115608"/>
                    <a:pt x="838200" y="2137833"/>
                  </a:cubicBezTo>
                  <a:cubicBezTo>
                    <a:pt x="861483" y="2160058"/>
                    <a:pt x="878417" y="2171700"/>
                    <a:pt x="901700" y="2188633"/>
                  </a:cubicBezTo>
                  <a:cubicBezTo>
                    <a:pt x="924983" y="2205566"/>
                    <a:pt x="956733" y="2223558"/>
                    <a:pt x="977900" y="2239433"/>
                  </a:cubicBezTo>
                  <a:cubicBezTo>
                    <a:pt x="999067" y="2255308"/>
                    <a:pt x="1007533" y="2269066"/>
                    <a:pt x="1028700" y="2283883"/>
                  </a:cubicBezTo>
                  <a:cubicBezTo>
                    <a:pt x="1049867" y="2298700"/>
                    <a:pt x="1078442" y="2311400"/>
                    <a:pt x="1104900" y="2328333"/>
                  </a:cubicBezTo>
                  <a:cubicBezTo>
                    <a:pt x="1131358" y="2345266"/>
                    <a:pt x="1170517" y="2375958"/>
                    <a:pt x="1187450" y="2385483"/>
                  </a:cubicBezTo>
                  <a:cubicBezTo>
                    <a:pt x="1204383" y="2395008"/>
                    <a:pt x="1188508" y="2383366"/>
                    <a:pt x="1206500" y="2385483"/>
                  </a:cubicBezTo>
                  <a:cubicBezTo>
                    <a:pt x="1224492" y="2387600"/>
                    <a:pt x="1261533" y="2388658"/>
                    <a:pt x="1295400" y="2398183"/>
                  </a:cubicBezTo>
                  <a:cubicBezTo>
                    <a:pt x="1329267" y="2407708"/>
                    <a:pt x="1371600" y="2435225"/>
                    <a:pt x="1409700" y="2442633"/>
                  </a:cubicBezTo>
                  <a:cubicBezTo>
                    <a:pt x="1447800" y="2450041"/>
                    <a:pt x="1482725" y="2440516"/>
                    <a:pt x="1524000" y="2442633"/>
                  </a:cubicBezTo>
                  <a:cubicBezTo>
                    <a:pt x="1565275" y="2444750"/>
                    <a:pt x="1657350" y="2455333"/>
                    <a:pt x="1657350" y="2455333"/>
                  </a:cubicBezTo>
                  <a:cubicBezTo>
                    <a:pt x="1691217" y="2458508"/>
                    <a:pt x="1699683" y="2464858"/>
                    <a:pt x="1727200" y="2461683"/>
                  </a:cubicBezTo>
                  <a:cubicBezTo>
                    <a:pt x="1754717" y="2458508"/>
                    <a:pt x="1795992" y="2443691"/>
                    <a:pt x="1822450" y="2436283"/>
                  </a:cubicBezTo>
                  <a:cubicBezTo>
                    <a:pt x="1848908" y="2428875"/>
                    <a:pt x="1861608" y="2425700"/>
                    <a:pt x="1885950" y="2417233"/>
                  </a:cubicBezTo>
                  <a:cubicBezTo>
                    <a:pt x="1910292" y="2408766"/>
                    <a:pt x="1940983" y="2398183"/>
                    <a:pt x="1968500" y="2385483"/>
                  </a:cubicBezTo>
                  <a:cubicBezTo>
                    <a:pt x="1996017" y="2372783"/>
                    <a:pt x="2025650" y="2351616"/>
                    <a:pt x="2051050" y="2341033"/>
                  </a:cubicBezTo>
                  <a:cubicBezTo>
                    <a:pt x="2076450" y="2330450"/>
                    <a:pt x="2098675" y="2333625"/>
                    <a:pt x="2120900" y="2321983"/>
                  </a:cubicBezTo>
                  <a:cubicBezTo>
                    <a:pt x="2143125" y="2310341"/>
                    <a:pt x="2163233" y="2293408"/>
                    <a:pt x="2184400" y="2271183"/>
                  </a:cubicBezTo>
                  <a:cubicBezTo>
                    <a:pt x="2205567" y="2248958"/>
                    <a:pt x="2223558" y="2217208"/>
                    <a:pt x="2247900" y="2188633"/>
                  </a:cubicBezTo>
                  <a:cubicBezTo>
                    <a:pt x="2272242" y="2160058"/>
                    <a:pt x="2308225" y="2130425"/>
                    <a:pt x="2330450" y="2099733"/>
                  </a:cubicBezTo>
                  <a:cubicBezTo>
                    <a:pt x="2352675" y="2069041"/>
                    <a:pt x="2369608" y="2038350"/>
                    <a:pt x="2381250" y="2004483"/>
                  </a:cubicBezTo>
                  <a:cubicBezTo>
                    <a:pt x="2392892" y="1970616"/>
                    <a:pt x="2396067" y="1930400"/>
                    <a:pt x="2400300" y="1896533"/>
                  </a:cubicBezTo>
                  <a:cubicBezTo>
                    <a:pt x="2404533" y="1862666"/>
                    <a:pt x="2406650" y="1838325"/>
                    <a:pt x="2406650" y="1801283"/>
                  </a:cubicBezTo>
                  <a:cubicBezTo>
                    <a:pt x="2406650" y="1764241"/>
                    <a:pt x="2406650" y="1709208"/>
                    <a:pt x="2400300" y="1674283"/>
                  </a:cubicBezTo>
                  <a:cubicBezTo>
                    <a:pt x="2393950" y="1639358"/>
                    <a:pt x="2380192" y="1617133"/>
                    <a:pt x="2368550" y="1591733"/>
                  </a:cubicBezTo>
                  <a:cubicBezTo>
                    <a:pt x="2356908" y="1566333"/>
                    <a:pt x="2353733" y="1545166"/>
                    <a:pt x="2330450" y="1521883"/>
                  </a:cubicBezTo>
                  <a:cubicBezTo>
                    <a:pt x="2307167" y="1498600"/>
                    <a:pt x="2262717" y="1471083"/>
                    <a:pt x="2228850" y="1452033"/>
                  </a:cubicBezTo>
                  <a:cubicBezTo>
                    <a:pt x="2194983" y="1432983"/>
                    <a:pt x="2154767" y="1418166"/>
                    <a:pt x="2127250" y="1407583"/>
                  </a:cubicBezTo>
                  <a:cubicBezTo>
                    <a:pt x="2099733" y="1397000"/>
                    <a:pt x="2094442" y="1395941"/>
                    <a:pt x="2063750" y="1388533"/>
                  </a:cubicBezTo>
                  <a:cubicBezTo>
                    <a:pt x="2033058" y="1381125"/>
                    <a:pt x="1975908" y="1361016"/>
                    <a:pt x="1943100" y="1363133"/>
                  </a:cubicBezTo>
                  <a:cubicBezTo>
                    <a:pt x="1910292" y="1365250"/>
                    <a:pt x="1889125" y="1385358"/>
                    <a:pt x="1866900" y="1401233"/>
                  </a:cubicBezTo>
                  <a:cubicBezTo>
                    <a:pt x="1844675" y="1417108"/>
                    <a:pt x="1828800" y="1438275"/>
                    <a:pt x="1809750" y="1458383"/>
                  </a:cubicBezTo>
                  <a:cubicBezTo>
                    <a:pt x="1790700" y="1478491"/>
                    <a:pt x="1764242" y="1496483"/>
                    <a:pt x="1752600" y="1521883"/>
                  </a:cubicBezTo>
                  <a:cubicBezTo>
                    <a:pt x="1740958" y="1547283"/>
                    <a:pt x="1742017" y="1591733"/>
                    <a:pt x="1739900" y="1610783"/>
                  </a:cubicBezTo>
                  <a:cubicBezTo>
                    <a:pt x="1737783" y="1629833"/>
                    <a:pt x="1738842" y="1628775"/>
                    <a:pt x="1739900" y="1636183"/>
                  </a:cubicBezTo>
                  <a:cubicBezTo>
                    <a:pt x="1740958" y="1643591"/>
                    <a:pt x="1743604" y="1649412"/>
                    <a:pt x="1746250" y="165523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4" name="Прямая соединительная линия 43"/>
            <p:cNvCxnSpPr>
              <a:stCxn id="38" idx="0"/>
            </p:cNvCxnSpPr>
            <p:nvPr/>
          </p:nvCxnSpPr>
          <p:spPr>
            <a:xfrm flipV="1">
              <a:off x="6023156" y="5373216"/>
              <a:ext cx="61012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6012160" y="5445224"/>
              <a:ext cx="72008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Физкультминутки в 7-9 классах.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80728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Упражнения для глаз. Нарисовать ими следующие геометрические фигуры:</a:t>
            </a:r>
          </a:p>
          <a:p>
            <a:pPr marL="342900" indent="-342900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правильный треугольник;</a:t>
            </a:r>
          </a:p>
          <a:p>
            <a:pPr marL="342900" indent="-342900">
              <a:buFontTx/>
              <a:buChar char="-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окружность по часовой стрелке, а потом против;</a:t>
            </a:r>
          </a:p>
          <a:p>
            <a:pPr marL="342900" indent="-342900">
              <a:buFontTx/>
              <a:buChar char="-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прямоугольник;</a:t>
            </a:r>
          </a:p>
          <a:p>
            <a:pPr marL="342900" indent="-342900">
              <a:buFontTx/>
              <a:buChar char="-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параллелограмм;</a:t>
            </a:r>
          </a:p>
          <a:p>
            <a:pPr marL="342900" indent="-342900">
              <a:buFontTx/>
              <a:buChar char="-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трапецию;</a:t>
            </a:r>
          </a:p>
          <a:p>
            <a:pPr marL="342900" indent="-342900">
              <a:buFontTx/>
              <a:buChar char="-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параллельные прямые.</a:t>
            </a:r>
          </a:p>
          <a:p>
            <a:pPr marL="342900" indent="-342900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rot="16751758">
            <a:off x="8180869" y="2814172"/>
            <a:ext cx="864096" cy="936104"/>
            <a:chOff x="6444208" y="4005064"/>
            <a:chExt cx="864096" cy="936104"/>
          </a:xfrm>
        </p:grpSpPr>
        <p:sp>
          <p:nvSpPr>
            <p:cNvPr id="6" name="Овал 5"/>
            <p:cNvSpPr/>
            <p:nvPr/>
          </p:nvSpPr>
          <p:spPr>
            <a:xfrm>
              <a:off x="6444208" y="4077072"/>
              <a:ext cx="864096" cy="8640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6" idx="0"/>
            </p:cNvCxnSpPr>
            <p:nvPr/>
          </p:nvCxnSpPr>
          <p:spPr>
            <a:xfrm flipV="1">
              <a:off x="6876256" y="4005064"/>
              <a:ext cx="216024" cy="720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6876256" y="4077072"/>
              <a:ext cx="144016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 rot="1368413" flipH="1">
            <a:off x="7455955" y="1975703"/>
            <a:ext cx="864096" cy="936104"/>
            <a:chOff x="6444208" y="4005064"/>
            <a:chExt cx="864096" cy="936104"/>
          </a:xfrm>
        </p:grpSpPr>
        <p:sp>
          <p:nvSpPr>
            <p:cNvPr id="10" name="Овал 9"/>
            <p:cNvSpPr/>
            <p:nvPr/>
          </p:nvSpPr>
          <p:spPr>
            <a:xfrm>
              <a:off x="6444208" y="4077072"/>
              <a:ext cx="864096" cy="8640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>
              <a:stCxn id="10" idx="0"/>
            </p:cNvCxnSpPr>
            <p:nvPr/>
          </p:nvCxnSpPr>
          <p:spPr>
            <a:xfrm flipV="1">
              <a:off x="6876256" y="4005064"/>
              <a:ext cx="216024" cy="720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876256" y="4077072"/>
              <a:ext cx="144016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единительная линия 16"/>
          <p:cNvCxnSpPr/>
          <p:nvPr/>
        </p:nvCxnSpPr>
        <p:spPr>
          <a:xfrm>
            <a:off x="5292080" y="5589240"/>
            <a:ext cx="0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08104" y="5589240"/>
            <a:ext cx="0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Группа 71"/>
          <p:cNvGrpSpPr/>
          <p:nvPr/>
        </p:nvGrpSpPr>
        <p:grpSpPr>
          <a:xfrm>
            <a:off x="4788024" y="1700808"/>
            <a:ext cx="1080120" cy="1042291"/>
            <a:chOff x="4788024" y="1700808"/>
            <a:chExt cx="1080120" cy="1042291"/>
          </a:xfrm>
        </p:grpSpPr>
        <p:sp>
          <p:nvSpPr>
            <p:cNvPr id="4" name="Равнобедренный треугольник 3"/>
            <p:cNvSpPr/>
            <p:nvPr/>
          </p:nvSpPr>
          <p:spPr>
            <a:xfrm>
              <a:off x="4788024" y="1700808"/>
              <a:ext cx="1080120" cy="93113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4932040" y="2132856"/>
              <a:ext cx="152400" cy="144016"/>
              <a:chOff x="4644008" y="1628800"/>
              <a:chExt cx="152400" cy="144016"/>
            </a:xfrm>
          </p:grpSpPr>
          <p:cxnSp>
            <p:nvCxnSpPr>
              <p:cNvPr id="20" name="Прямая соединительная линия 19"/>
              <p:cNvCxnSpPr/>
              <p:nvPr/>
            </p:nvCxnSpPr>
            <p:spPr>
              <a:xfrm flipH="1">
                <a:off x="4644008" y="1628800"/>
                <a:ext cx="144016" cy="720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H="1">
                <a:off x="4788024" y="1628800"/>
                <a:ext cx="8384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Группа 28"/>
            <p:cNvGrpSpPr/>
            <p:nvPr/>
          </p:nvGrpSpPr>
          <p:grpSpPr>
            <a:xfrm rot="7200000">
              <a:off x="5532365" y="2090835"/>
              <a:ext cx="152400" cy="144016"/>
              <a:chOff x="4644008" y="1628800"/>
              <a:chExt cx="152400" cy="144016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 flipH="1">
                <a:off x="4644008" y="1628800"/>
                <a:ext cx="144016" cy="720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H="1">
                <a:off x="4788024" y="1628800"/>
                <a:ext cx="8384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Группа 31"/>
            <p:cNvGrpSpPr/>
            <p:nvPr/>
          </p:nvGrpSpPr>
          <p:grpSpPr>
            <a:xfrm rot="14400000">
              <a:off x="5316340" y="2594891"/>
              <a:ext cx="152400" cy="144016"/>
              <a:chOff x="4644008" y="1628800"/>
              <a:chExt cx="152400" cy="144016"/>
            </a:xfrm>
          </p:grpSpPr>
          <p:cxnSp>
            <p:nvCxnSpPr>
              <p:cNvPr id="33" name="Прямая соединительная линия 32"/>
              <p:cNvCxnSpPr/>
              <p:nvPr/>
            </p:nvCxnSpPr>
            <p:spPr>
              <a:xfrm flipH="1">
                <a:off x="4644008" y="1628800"/>
                <a:ext cx="144016" cy="720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flipH="1">
                <a:off x="4788024" y="1628800"/>
                <a:ext cx="8384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Группа 72"/>
          <p:cNvGrpSpPr/>
          <p:nvPr/>
        </p:nvGrpSpPr>
        <p:grpSpPr>
          <a:xfrm>
            <a:off x="3275856" y="3429000"/>
            <a:ext cx="1440160" cy="720080"/>
            <a:chOff x="3275856" y="3429000"/>
            <a:chExt cx="1440160" cy="72008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347864" y="3501008"/>
              <a:ext cx="1296144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" name="Прямая соединительная линия 35"/>
            <p:cNvCxnSpPr>
              <a:stCxn id="13" idx="0"/>
            </p:cNvCxnSpPr>
            <p:nvPr/>
          </p:nvCxnSpPr>
          <p:spPr>
            <a:xfrm flipV="1">
              <a:off x="3995936" y="3429000"/>
              <a:ext cx="144016" cy="720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3995936" y="3501008"/>
              <a:ext cx="144016" cy="720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3995936" y="4005064"/>
              <a:ext cx="144016" cy="720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3995936" y="4077072"/>
              <a:ext cx="144016" cy="720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Группа 41"/>
            <p:cNvGrpSpPr/>
            <p:nvPr/>
          </p:nvGrpSpPr>
          <p:grpSpPr>
            <a:xfrm rot="16200000">
              <a:off x="3275856" y="3717032"/>
              <a:ext cx="144016" cy="144016"/>
              <a:chOff x="3788296" y="3221360"/>
              <a:chExt cx="144016" cy="144016"/>
            </a:xfrm>
          </p:grpSpPr>
          <p:cxnSp>
            <p:nvCxnSpPr>
              <p:cNvPr id="40" name="Прямая соединительная линия 39"/>
              <p:cNvCxnSpPr/>
              <p:nvPr/>
            </p:nvCxnSpPr>
            <p:spPr>
              <a:xfrm flipV="1">
                <a:off x="3788296" y="3221360"/>
                <a:ext cx="144016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3788296" y="3293368"/>
                <a:ext cx="144016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Группа 42"/>
            <p:cNvGrpSpPr/>
            <p:nvPr/>
          </p:nvGrpSpPr>
          <p:grpSpPr>
            <a:xfrm rot="5400000">
              <a:off x="4572000" y="3717032"/>
              <a:ext cx="144016" cy="144016"/>
              <a:chOff x="3788296" y="3221360"/>
              <a:chExt cx="144016" cy="144016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>
              <a:xfrm flipV="1">
                <a:off x="3788296" y="3221360"/>
                <a:ext cx="144016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3788296" y="3293368"/>
                <a:ext cx="144016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Группа 73"/>
          <p:cNvGrpSpPr/>
          <p:nvPr/>
        </p:nvGrpSpPr>
        <p:grpSpPr>
          <a:xfrm>
            <a:off x="6156176" y="4005064"/>
            <a:ext cx="2088232" cy="1008112"/>
            <a:chOff x="6156176" y="4005064"/>
            <a:chExt cx="2088232" cy="1008112"/>
          </a:xfrm>
        </p:grpSpPr>
        <p:sp>
          <p:nvSpPr>
            <p:cNvPr id="14" name="Блок-схема: данные 13"/>
            <p:cNvSpPr/>
            <p:nvPr/>
          </p:nvSpPr>
          <p:spPr>
            <a:xfrm>
              <a:off x="6156176" y="4077072"/>
              <a:ext cx="2088232" cy="864096"/>
            </a:xfrm>
            <a:prstGeom prst="flowChartInputOutp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6" name="Группа 45"/>
            <p:cNvGrpSpPr/>
            <p:nvPr/>
          </p:nvGrpSpPr>
          <p:grpSpPr>
            <a:xfrm rot="10800000">
              <a:off x="7020272" y="4869160"/>
              <a:ext cx="144016" cy="144016"/>
              <a:chOff x="3788296" y="3221360"/>
              <a:chExt cx="144016" cy="144016"/>
            </a:xfrm>
          </p:grpSpPr>
          <p:cxnSp>
            <p:nvCxnSpPr>
              <p:cNvPr id="47" name="Прямая соединительная линия 46"/>
              <p:cNvCxnSpPr/>
              <p:nvPr/>
            </p:nvCxnSpPr>
            <p:spPr>
              <a:xfrm flipV="1">
                <a:off x="3788296" y="3221360"/>
                <a:ext cx="144016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3788296" y="3293368"/>
                <a:ext cx="144016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Группа 48"/>
            <p:cNvGrpSpPr/>
            <p:nvPr/>
          </p:nvGrpSpPr>
          <p:grpSpPr>
            <a:xfrm>
              <a:off x="7308304" y="4005064"/>
              <a:ext cx="144016" cy="144016"/>
              <a:chOff x="3788296" y="3221360"/>
              <a:chExt cx="144016" cy="144016"/>
            </a:xfrm>
          </p:grpSpPr>
          <p:cxnSp>
            <p:nvCxnSpPr>
              <p:cNvPr id="50" name="Прямая соединительная линия 49"/>
              <p:cNvCxnSpPr/>
              <p:nvPr/>
            </p:nvCxnSpPr>
            <p:spPr>
              <a:xfrm flipV="1">
                <a:off x="3788296" y="3221360"/>
                <a:ext cx="144016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3788296" y="3293368"/>
                <a:ext cx="144016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Группа 53"/>
            <p:cNvGrpSpPr/>
            <p:nvPr/>
          </p:nvGrpSpPr>
          <p:grpSpPr>
            <a:xfrm rot="7200000">
              <a:off x="7982733" y="4463468"/>
              <a:ext cx="144016" cy="144016"/>
              <a:chOff x="3788296" y="3221360"/>
              <a:chExt cx="144016" cy="144016"/>
            </a:xfrm>
          </p:grpSpPr>
          <p:cxnSp>
            <p:nvCxnSpPr>
              <p:cNvPr id="55" name="Прямая соединительная линия 54"/>
              <p:cNvCxnSpPr/>
              <p:nvPr/>
            </p:nvCxnSpPr>
            <p:spPr>
              <a:xfrm flipV="1">
                <a:off x="3788296" y="3221360"/>
                <a:ext cx="144016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3788296" y="3293368"/>
                <a:ext cx="144016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Группа 56"/>
            <p:cNvGrpSpPr/>
            <p:nvPr/>
          </p:nvGrpSpPr>
          <p:grpSpPr>
            <a:xfrm rot="18000000">
              <a:off x="6326549" y="4391461"/>
              <a:ext cx="144016" cy="144016"/>
              <a:chOff x="3788296" y="3221360"/>
              <a:chExt cx="144016" cy="144016"/>
            </a:xfrm>
          </p:grpSpPr>
          <p:cxnSp>
            <p:nvCxnSpPr>
              <p:cNvPr id="58" name="Прямая соединительная линия 57"/>
              <p:cNvCxnSpPr/>
              <p:nvPr/>
            </p:nvCxnSpPr>
            <p:spPr>
              <a:xfrm flipV="1">
                <a:off x="3788296" y="3221360"/>
                <a:ext cx="144016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3788296" y="3293368"/>
                <a:ext cx="144016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Группа 75"/>
          <p:cNvGrpSpPr/>
          <p:nvPr/>
        </p:nvGrpSpPr>
        <p:grpSpPr>
          <a:xfrm>
            <a:off x="3347864" y="4725144"/>
            <a:ext cx="1584176" cy="1008112"/>
            <a:chOff x="3347864" y="4725144"/>
            <a:chExt cx="1584176" cy="1008112"/>
          </a:xfrm>
        </p:grpSpPr>
        <p:sp>
          <p:nvSpPr>
            <p:cNvPr id="15" name="Блок-схема: ручное управление 14"/>
            <p:cNvSpPr/>
            <p:nvPr/>
          </p:nvSpPr>
          <p:spPr>
            <a:xfrm rot="10800000">
              <a:off x="3347864" y="4797152"/>
              <a:ext cx="1584176" cy="86409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3446930" y="4725144"/>
              <a:ext cx="1351278" cy="1008112"/>
              <a:chOff x="3446930" y="4725144"/>
              <a:chExt cx="1351278" cy="1008112"/>
            </a:xfrm>
          </p:grpSpPr>
          <p:cxnSp>
            <p:nvCxnSpPr>
              <p:cNvPr id="61" name="Прямая соединительная линия 60"/>
              <p:cNvCxnSpPr/>
              <p:nvPr/>
            </p:nvCxnSpPr>
            <p:spPr>
              <a:xfrm flipV="1">
                <a:off x="4067944" y="4725144"/>
                <a:ext cx="144016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4067944" y="4797152"/>
                <a:ext cx="144016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flipH="1" flipV="1">
                <a:off x="4139952" y="5589240"/>
                <a:ext cx="144016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 flipH="1">
                <a:off x="4139952" y="5661248"/>
                <a:ext cx="144016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rot="4500000" flipV="1">
                <a:off x="4690196" y="5051272"/>
                <a:ext cx="144016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 rot="4500000">
                <a:off x="4620642" y="5069910"/>
                <a:ext cx="144016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 rot="6900000" flipH="1" flipV="1">
                <a:off x="3476188" y="5160089"/>
                <a:ext cx="144016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rot="6900000" flipH="1">
                <a:off x="3410926" y="5129657"/>
                <a:ext cx="144016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Физкультминутки в 7-9 классах.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Тематические физкультминутки.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- Ученики встают. Если на доске появился многочлен стандартного вида – то они продолжают стоять, если нестандартного – садятся.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- Ученики сидят за партами. Если на доске появилось квадратное уравнение – им нужно поднять руки вверх и потянуться, если линейное – опустить руки и посмотреть на соседа.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- Ученики встают. Надо нарисовать рукой график линейной функции, параболу (при положительном/отрицательном значении коэффициента 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»), гиперболу (при положительном/отрицательном значении коэффициента 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»).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- Устный счёт с закрытыми глазами, можно проводить как и в 5-м классе.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0145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Физкультминутки в 10-11 классах.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052736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- Сложить руки в замок, обхватить ими затылок, направить локти вперёд. Подтянуть голову к локтям, не сопротивляясь, растягивать шейный отдел позвоночника. Тянуть 10-15 секунд.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- Растереть ладонями уши – сначала только мочки, а затем всё ухо целиком, вверх-вниз, взад-вперёд.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- При решении устных упражнений встать, потянуться наверх, если ответ верный, или наклониться вниз, если ответ неверный. 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Нарисовать глазами стереометрические фигуры (пирамиду, призму, конус, цилиндр).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Физкультминутки в 10-11 классах.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120" r="1811" b="1939"/>
          <a:stretch>
            <a:fillRect/>
          </a:stretch>
        </p:blipFill>
        <p:spPr bwMode="auto">
          <a:xfrm>
            <a:off x="1619672" y="1916832"/>
            <a:ext cx="5167312" cy="4305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126876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Упражнения на подвижность глаз.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32656"/>
            <a:ext cx="507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Универсальные физкультминутки.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268760"/>
            <a:ext cx="896448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координацию движений и психологическую разгрузку.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Надо встать и одновременно отдать честь правой рукой, а левую вытянуть вдоль туловища. Затем, подняв большой палец ладони левой руки, сказать «Во!». Затем хлопнуть в ладоши и сделать то же, но другими руками.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Сидя. Взяться правой рукой за левое ухо, а левой рукой взяться за кончик носа. Хлопнуть в ладоши и быстро поменять руки: левой рукой – правое ухо, правой – кончик носа.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687" t="10986" r="5078" b="10644"/>
          <a:stretch>
            <a:fillRect/>
          </a:stretch>
        </p:blipFill>
        <p:spPr bwMode="auto">
          <a:xfrm>
            <a:off x="5000628" y="3929066"/>
            <a:ext cx="3929090" cy="272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4688" t="4395" r="5077" b="11376"/>
          <a:stretch>
            <a:fillRect/>
          </a:stretch>
        </p:blipFill>
        <p:spPr bwMode="auto">
          <a:xfrm>
            <a:off x="571472" y="4214818"/>
            <a:ext cx="3357554" cy="250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32656"/>
            <a:ext cx="507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Универсальные физкультминутки.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940078"/>
            <a:ext cx="8748464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общее развитие организма детей.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«Петрушка»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Исходное положение: руки опущены, расслаблены. Одновременно хаотичным встряхиванием рук и ног достичь расслабления мышц до чувств тепла и покраснение ладоней.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«Потягивание кошечки»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Исходное положение: сидя на стуле парты, прогнуться в пояснице, кисти к плечам. Вдох – потянуться, руки вверх, кисти расслаблены. Выдох – кисти к плечам, локти свести вперед.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1052736"/>
            <a:ext cx="784887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Микропаузы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при утомлении глаз.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Крепко зажмурить глаза на 3-5 секунд, а затем открыть их на такое же время.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Повторять 6-8 раз.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Быстро моргать в течение 10-12 секунд, открыть глаза, отдыхать 10-12 секунд.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Повторять 3 раза.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Исходное положение: сидя, закрыть веки, массировать их с помощью легких круговых движений пальца.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Повторять в течение 20-30 секунд.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332656"/>
            <a:ext cx="507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Универсальные физкультминутки.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Любое упражнение может принести пользу, не оказать никакого воздействия, принести вред. Поэтому нужно выполнять его старательно, обязательно в хорошем настроении.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40768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«Здоровье – не всё, но всё без здоровья – ничто…»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				                               Сократ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26876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Презентацию выполнила учитель школы № 523 г. Санкт-Петербурга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Кузнецова Елена Викторовна.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Можно считать, что здоровье ученика в норме, если: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484784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а) в физическом плане - умеет преодолевать усталость, здоровье позволяет справляться ему с учебной нагрузкой;</a:t>
            </a: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б) в интеллектуальном плане -  проявляет хорошие умственные способности, наблюдательность, воображение,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самообучаемость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в)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нравственном плане – честен, самокритичен,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эмпатичен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г) в социальном плане – коммуникабелен, понимает юмор, сам умеет шутить;</a:t>
            </a: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 в эмоциональном плане – уравновешен, способен удивляться и восхищаться.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556792"/>
            <a:ext cx="7560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Здоровье учащихся определяется исходным состоянием на старте школьного обучения, но важна и правильная организация учебной деятельности.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Строгая дозировка учебной нагрузки.</a:t>
            </a:r>
          </a:p>
          <a:p>
            <a:pPr marL="342900" indent="-342900">
              <a:buAutoNum type="arabicParenR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Построение урока с учётом динамичности учащихся, их работоспособности.</a:t>
            </a:r>
          </a:p>
          <a:p>
            <a:pPr marL="342900" indent="-342900">
              <a:buAutoNum type="arabicParenR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Соблюдение гигиенических требований (свежий воздух, оптимальный тепловой режим, хорошая освещённость, чистота).</a:t>
            </a:r>
          </a:p>
          <a:p>
            <a:pPr marL="342900" indent="-342900">
              <a:buAutoNum type="arabicParenR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Благоприятный эмоциональный настрой.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96752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среднем, через 20 минут после начала урока у детей появляется усталость. Возникает необходимость провести физкультминутку.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Физкультминутки на уроках математики.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420888"/>
            <a:ext cx="7524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Обязательное условие – положительный эмоциональный настрой.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Физкультминутки в 5-6 классах.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856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Возможны в виде игры. Можно попросить детей:</a:t>
            </a:r>
          </a:p>
          <a:p>
            <a:pPr marL="342900" indent="-342900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- улыбнуться как в день рождения, когда тебе дарят подарок;</a:t>
            </a:r>
          </a:p>
          <a:p>
            <a:pPr marL="342900" indent="-342900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- нахмуриться как учитель, когда плохо написали контрольную работу.</a:t>
            </a:r>
          </a:p>
          <a:p>
            <a:pPr marL="342900" indent="-342900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2400" dirty="0" smtClean="0">
                <a:latin typeface="Arial" pitchFamily="34" charset="0"/>
                <a:cs typeface="Arial" pitchFamily="34" charset="0"/>
              </a:rPr>
              <a:t>2) Физкультминутки могут вплетаться в канву урока.</a:t>
            </a:r>
          </a:p>
          <a:p>
            <a:pPr marL="342900" indent="-342900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- Ученики встают. Если учитель назвал правильную дробь - встают на носочки, поднимают руки вверх, если неправильную – руки опускают вниз, расслабляются.</a:t>
            </a:r>
          </a:p>
          <a:p>
            <a:pPr marL="342900" indent="-342900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- Ученики встают. Если учитель назвал положительное число, то дети поворачивают голову вправо, если отрицательную - влево.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6064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Физкультминутки в 5-6 классах.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24744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- Устный счёт. Примеры заранее написаны на доске. Если учитель назвал верный ответ, то ученики должны встать, если неверный, то присесть на корточки.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- Устный счёт с закрытыми глазами. Учитель читает последовательно 5-6 примеров, ребята их решают. Готовность выполнять следующий показывают поднятием руки. В конце задания дети открывают глаза и сверяют ответы.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347</TotalTime>
  <Words>921</Words>
  <Application>Microsoft Office PowerPoint</Application>
  <PresentationFormat>Экран (4:3)</PresentationFormat>
  <Paragraphs>115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Увеличение двигательной активности учащихся за счёт использования педагогических технологий урока.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Физкультминутки на уроках математики.</dc:title>
  <dc:creator>user</dc:creator>
  <cp:lastModifiedBy>user</cp:lastModifiedBy>
  <cp:revision>52</cp:revision>
  <dcterms:created xsi:type="dcterms:W3CDTF">2012-03-08T09:57:50Z</dcterms:created>
  <dcterms:modified xsi:type="dcterms:W3CDTF">2012-08-05T10:36:11Z</dcterms:modified>
</cp:coreProperties>
</file>