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0" r:id="rId4"/>
    <p:sldId id="259" r:id="rId5"/>
    <p:sldId id="262" r:id="rId6"/>
    <p:sldId id="260" r:id="rId7"/>
    <p:sldId id="263" r:id="rId8"/>
    <p:sldId id="267" r:id="rId9"/>
    <p:sldId id="265" r:id="rId10"/>
    <p:sldId id="266" r:id="rId11"/>
    <p:sldId id="27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DD031E3-E002-4285-AC05-DF1E23301D00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31E3-E002-4285-AC05-DF1E23301D00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DD031E3-E002-4285-AC05-DF1E23301D00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31E3-E002-4285-AC05-DF1E23301D00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31E3-E002-4285-AC05-DF1E23301D00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D031E3-E002-4285-AC05-DF1E23301D00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D031E3-E002-4285-AC05-DF1E23301D00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31E3-E002-4285-AC05-DF1E23301D00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31E3-E002-4285-AC05-DF1E23301D00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31E3-E002-4285-AC05-DF1E23301D00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DD031E3-E002-4285-AC05-DF1E23301D00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D031E3-E002-4285-AC05-DF1E23301D00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676456" cy="18288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8EC78"/>
                </a:solidFill>
                <a:latin typeface="Century" pitchFamily="18" charset="0"/>
              </a:rPr>
              <a:t>Синтез восточных </a:t>
            </a:r>
            <a:br>
              <a:rPr lang="ru-RU" sz="3600" dirty="0" smtClean="0">
                <a:solidFill>
                  <a:srgbClr val="F8EC78"/>
                </a:solidFill>
                <a:latin typeface="Century" pitchFamily="18" charset="0"/>
              </a:rPr>
            </a:br>
            <a:r>
              <a:rPr lang="ru-RU" sz="3600" dirty="0" smtClean="0">
                <a:solidFill>
                  <a:srgbClr val="F8EC78"/>
                </a:solidFill>
                <a:latin typeface="Century" pitchFamily="18" charset="0"/>
              </a:rPr>
              <a:t>и античных традиций </a:t>
            </a:r>
            <a:br>
              <a:rPr lang="ru-RU" sz="3600" dirty="0" smtClean="0">
                <a:solidFill>
                  <a:srgbClr val="F8EC78"/>
                </a:solidFill>
                <a:latin typeface="Century" pitchFamily="18" charset="0"/>
              </a:rPr>
            </a:br>
            <a:r>
              <a:rPr lang="ru-RU" sz="3600" dirty="0" smtClean="0">
                <a:solidFill>
                  <a:srgbClr val="F8EC78"/>
                </a:solidFill>
                <a:latin typeface="Century" pitchFamily="18" charset="0"/>
              </a:rPr>
              <a:t>в эллинизме</a:t>
            </a:r>
            <a:endParaRPr lang="ru-RU" sz="3600" dirty="0">
              <a:solidFill>
                <a:srgbClr val="F8EC78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6137070"/>
            <a:ext cx="6705600" cy="685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Презентацию подготовила Бекасова И.А., учитель ИЗО и МХК МБОУ СОШ №1, г. Чехов Московская обл.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type="subTitle" idx="1"/>
          </p:nvPr>
        </p:nvSpPr>
        <p:spPr>
          <a:xfrm>
            <a:off x="3417507" y="476672"/>
            <a:ext cx="5474973" cy="468052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Статуя 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Афродиты с 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о.Мелос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 (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Милос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) или Венера 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Милосская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. 2 в. до н.э. Белый мрамор. Считается, что создателем её является скульптор 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Агесандр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 или 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Александрос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Антиохийский.</a:t>
            </a:r>
            <a:endParaRPr lang="ru-RU" sz="2400" dirty="0">
              <a:solidFill>
                <a:srgbClr val="92D050"/>
              </a:solidFill>
              <a:latin typeface="Century Schoolbook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Скульптура представляет собой тип Афродиты 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Книдской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 (Венера стыдливая): богиня, придерживающая рукой упавшее </a:t>
            </a: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одеяние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. </a:t>
            </a:r>
            <a:endParaRPr lang="ru-RU" sz="2400" dirty="0" smtClean="0">
              <a:solidFill>
                <a:srgbClr val="92D050"/>
              </a:solidFill>
              <a:latin typeface="Century Schoolbook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Была 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найдена в 1820 г. на о. Мелос (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Милос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) в Южной Греции, одном из 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Кикладских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 островов Эгейского моря крестьянином 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Йоргосом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 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Кентротасом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 во время работы в земле. </a:t>
            </a:r>
            <a:endParaRPr lang="ru-RU" sz="2400" dirty="0" smtClean="0">
              <a:solidFill>
                <a:srgbClr val="92D050"/>
              </a:solidFill>
              <a:latin typeface="Century Schoolbook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Руки 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её были утрачены уже после находки, в момент конфликта между французами, которые хотели отвезти её в свою страну, и турками (владельцами острова), которые имели то же намерение</a:t>
            </a:r>
            <a:r>
              <a:rPr lang="ru-RU" sz="2400" dirty="0">
                <a:solidFill>
                  <a:srgbClr val="92D050"/>
                </a:solidFill>
              </a:rPr>
              <a:t>. 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251926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9872" y="6021288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Венера </a:t>
            </a:r>
            <a:r>
              <a:rPr lang="ru-RU" sz="4000" b="1" dirty="0" err="1">
                <a:solidFill>
                  <a:srgbClr val="C00000"/>
                </a:solidFill>
              </a:rPr>
              <a:t>Мелосская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5997481"/>
            <a:ext cx="6804248" cy="6718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entury Schoolbook" pitchFamily="18" charset="0"/>
              </a:rPr>
              <a:t>    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Нике </a:t>
            </a:r>
            <a:r>
              <a:rPr lang="ru-RU" sz="3600" b="1" dirty="0" err="1" smtClean="0">
                <a:solidFill>
                  <a:srgbClr val="C00000"/>
                </a:solidFill>
                <a:latin typeface="+mn-lt"/>
              </a:rPr>
              <a:t>Самофракийская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332712" cy="599879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6880"/>
            <a:ext cx="2376264" cy="4585291"/>
          </a:xfrm>
        </p:spPr>
      </p:pic>
      <p:sp>
        <p:nvSpPr>
          <p:cNvPr id="9" name="TextBox 8"/>
          <p:cNvSpPr txBox="1"/>
          <p:nvPr/>
        </p:nvSpPr>
        <p:spPr>
          <a:xfrm>
            <a:off x="35496" y="18864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3 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в. до </a:t>
            </a: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н.э.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Стояла 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в виде победного монумента на </a:t>
            </a:r>
            <a:r>
              <a:rPr lang="ru-RU" sz="2000" dirty="0" err="1" smtClean="0">
                <a:solidFill>
                  <a:srgbClr val="92D050"/>
                </a:solidFill>
                <a:latin typeface="Century Schoolbook" pitchFamily="18" charset="0"/>
              </a:rPr>
              <a:t>о.Самофракия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. Как бы взлетает </a:t>
            </a: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с постамента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, </a:t>
            </a:r>
            <a:r>
              <a:rPr lang="ru-RU" sz="2000" dirty="0" err="1">
                <a:solidFill>
                  <a:srgbClr val="92D050"/>
                </a:solidFill>
                <a:latin typeface="Century Schoolbook" pitchFamily="18" charset="0"/>
              </a:rPr>
              <a:t>оформленого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 в виде носа корабля.</a:t>
            </a:r>
          </a:p>
        </p:txBody>
      </p:sp>
    </p:spTree>
    <p:extLst>
      <p:ext uri="{BB962C8B-B14F-4D97-AF65-F5344CB8AC3E}">
        <p14:creationId xmlns:p14="http://schemas.microsoft.com/office/powerpoint/2010/main" val="111937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1196752"/>
            <a:ext cx="4233267" cy="2164902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  <a:latin typeface="Century Schoolbook" pitchFamily="18" charset="0"/>
              </a:rPr>
              <a:t>  </a:t>
            </a:r>
            <a:r>
              <a:rPr lang="ru-RU" sz="3200" dirty="0" smtClean="0">
                <a:solidFill>
                  <a:srgbClr val="92D050"/>
                </a:solidFill>
                <a:latin typeface="Century Schoolbook" pitchFamily="18" charset="0"/>
              </a:rPr>
              <a:t>Источники</a:t>
            </a:r>
            <a:endParaRPr lang="ru-RU" sz="3200" dirty="0">
              <a:solidFill>
                <a:srgbClr val="92D05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  Спасибо за внимание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3429000"/>
            <a:ext cx="3467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http://works.tarefer.ru/42/100420/index.html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113354"/>
            <a:ext cx="3467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http://iskusstvu.ru/electronnoe_uchebnoe_posobie/3_1_2_Iskusstvo_Drevnej_Grecii_Jellinizm.html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1634"/>
            <a:ext cx="4598189" cy="33113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76056" y="5036684"/>
            <a:ext cx="3467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http://www.google.ru/imgres?hl=ru&amp;newwindow=1&amp;sa=X&amp;tbo=d&amp;biw=1228&amp;bih=879&amp;tbm=isch&amp;tbnid=xzP0c7yTacXnFM:&amp;imgrefu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0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373216"/>
            <a:ext cx="7488832" cy="1484784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Эллинизм</a:t>
            </a:r>
            <a:r>
              <a:rPr lang="ru-RU" sz="2800" dirty="0" smtClean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греч. </a:t>
            </a:r>
            <a:r>
              <a:rPr lang="en-US" sz="2800" i="1" dirty="0" smtClean="0">
                <a:solidFill>
                  <a:srgbClr val="002060"/>
                </a:solidFill>
              </a:rPr>
              <a:t>Hellenes </a:t>
            </a:r>
            <a:r>
              <a:rPr lang="ru-RU" sz="2800" i="1" dirty="0" smtClean="0">
                <a:solidFill>
                  <a:srgbClr val="002060"/>
                </a:solidFill>
              </a:rPr>
              <a:t>– </a:t>
            </a:r>
            <a:r>
              <a:rPr lang="ru-RU" sz="2800" i="1" dirty="0" smtClean="0">
                <a:solidFill>
                  <a:srgbClr val="002060"/>
                </a:solidFill>
              </a:rPr>
              <a:t>  упо</a:t>
            </a:r>
            <a:r>
              <a:rPr lang="ru-RU" sz="2800" i="1" dirty="0" smtClean="0">
                <a:solidFill>
                  <a:srgbClr val="002060"/>
                </a:solidFill>
              </a:rPr>
              <a:t>добляться эллинам</a:t>
            </a:r>
            <a:r>
              <a:rPr lang="ru-RU" sz="2800" dirty="0">
                <a:solidFill>
                  <a:srgbClr val="002060"/>
                </a:solidFill>
              </a:rPr>
              <a:t>) </a:t>
            </a:r>
            <a:r>
              <a:rPr lang="ru-RU" sz="2800" dirty="0" smtClean="0">
                <a:solidFill>
                  <a:srgbClr val="002060"/>
                </a:solidFill>
              </a:rPr>
              <a:t>период </a:t>
            </a:r>
            <a:r>
              <a:rPr lang="ru-RU" sz="2800" dirty="0">
                <a:solidFill>
                  <a:srgbClr val="002060"/>
                </a:solidFill>
              </a:rPr>
              <a:t>в истории стран Восточного Средиземноморья со времени походов Александра Македонского (334-323 гг. до н. э.) до завоевания этих стран Римом, завершившегося в 30 г. до н. э. подчинением Египта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16632"/>
            <a:ext cx="72430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Эллинизм - завершающий этап в развитии древнегреческой </a:t>
            </a:r>
            <a:r>
              <a:rPr lang="ru-RU" sz="3200" b="1" dirty="0" smtClean="0">
                <a:solidFill>
                  <a:srgbClr val="C00000"/>
                </a:solidFill>
              </a:rPr>
              <a:t>культуры.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Искусство эллинизма представляет собой некий симбиоз греческого ордера и восточных традиций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Характерные черты – декоративность, эмоциональное напряжение, патетика.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Century Schoolbook" pitchFamily="18" charset="0"/>
              </a:rPr>
              <a:t>Бронзовая статуя Александра </a:t>
            </a:r>
            <a:r>
              <a:rPr lang="ru-RU" sz="1400" dirty="0" smtClean="0">
                <a:solidFill>
                  <a:srgbClr val="002060"/>
                </a:solidFill>
                <a:latin typeface="Century Schoolbook" pitchFamily="18" charset="0"/>
              </a:rPr>
              <a:t>Македонского. Римская </a:t>
            </a:r>
            <a:r>
              <a:rPr lang="ru-RU" sz="1400" dirty="0">
                <a:solidFill>
                  <a:srgbClr val="002060"/>
                </a:solidFill>
                <a:latin typeface="Century Schoolbook" pitchFamily="18" charset="0"/>
              </a:rPr>
              <a:t>копия с греческого оригинала из </a:t>
            </a:r>
            <a:r>
              <a:rPr lang="ru-RU" sz="1400" dirty="0" smtClean="0">
                <a:solidFill>
                  <a:srgbClr val="002060"/>
                </a:solidFill>
                <a:latin typeface="Century Schoolbook" pitchFamily="18" charset="0"/>
              </a:rPr>
              <a:t>Геркуланума. Неаполь</a:t>
            </a:r>
            <a:r>
              <a:rPr lang="ru-RU" sz="1400" dirty="0">
                <a:solidFill>
                  <a:srgbClr val="002060"/>
                </a:solidFill>
                <a:latin typeface="Century Schoolbook" pitchFamily="18" charset="0"/>
              </a:rPr>
              <a:t>. Археологический музей. 330-320 гг. до н.э.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21" y="2996952"/>
            <a:ext cx="3661881" cy="275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752528" cy="414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1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362200" y="6050036"/>
            <a:ext cx="6705600" cy="9793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  </a:t>
            </a:r>
            <a:r>
              <a:rPr lang="ru-RU" sz="2000" dirty="0">
                <a:solidFill>
                  <a:srgbClr val="002060"/>
                </a:solidFill>
              </a:rPr>
              <a:t>Эллинистический храм Солнца (1 век) в </a:t>
            </a:r>
            <a:r>
              <a:rPr lang="ru-RU" sz="2000" dirty="0" err="1">
                <a:solidFill>
                  <a:srgbClr val="002060"/>
                </a:solidFill>
              </a:rPr>
              <a:t>Гарни</a:t>
            </a:r>
            <a:r>
              <a:rPr lang="ru-RU" sz="2000" dirty="0">
                <a:solidFill>
                  <a:srgbClr val="002060"/>
                </a:solidFill>
              </a:rPr>
              <a:t> на территории современной Армении.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1653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Эллинизм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9659"/>
            <a:ext cx="3888432" cy="432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2D050"/>
                </a:solidFill>
                <a:latin typeface="Century" pitchFamily="18" charset="0"/>
              </a:rPr>
              <a:t>При строительстве общественных зданий использовался </a:t>
            </a:r>
            <a:r>
              <a:rPr lang="ru-RU" sz="2000" i="1" dirty="0" smtClean="0">
                <a:solidFill>
                  <a:srgbClr val="92D050"/>
                </a:solidFill>
                <a:latin typeface="Century" pitchFamily="18" charset="0"/>
              </a:rPr>
              <a:t>Большой</a:t>
            </a:r>
            <a:r>
              <a:rPr lang="ru-RU" sz="2000" dirty="0" smtClean="0">
                <a:solidFill>
                  <a:srgbClr val="92D050"/>
                </a:solidFill>
                <a:latin typeface="Century" pitchFamily="18" charset="0"/>
              </a:rPr>
              <a:t> </a:t>
            </a:r>
            <a:r>
              <a:rPr lang="ru-RU" sz="2000" i="1" dirty="0" smtClean="0">
                <a:solidFill>
                  <a:srgbClr val="92D050"/>
                </a:solidFill>
                <a:latin typeface="Century" pitchFamily="18" charset="0"/>
              </a:rPr>
              <a:t>коринфский ордер, </a:t>
            </a:r>
            <a:r>
              <a:rPr lang="ru-RU" sz="2000" dirty="0" smtClean="0">
                <a:solidFill>
                  <a:srgbClr val="92D050"/>
                </a:solidFill>
                <a:latin typeface="Century" pitchFamily="18" charset="0"/>
              </a:rPr>
              <a:t>в</a:t>
            </a:r>
            <a:r>
              <a:rPr lang="ru-RU" sz="2000" i="1" dirty="0">
                <a:solidFill>
                  <a:srgbClr val="92D050"/>
                </a:solidFill>
                <a:latin typeface="Century" pitchFamily="18" charset="0"/>
              </a:rPr>
              <a:t> </a:t>
            </a:r>
            <a:r>
              <a:rPr lang="ru-RU" sz="2000" dirty="0" smtClean="0">
                <a:solidFill>
                  <a:srgbClr val="92D050"/>
                </a:solidFill>
                <a:latin typeface="Century" pitchFamily="18" charset="0"/>
              </a:rPr>
              <a:t>котором колонны по высоте равны двум этажам здания, достигая почти 18 м.</a:t>
            </a:r>
            <a:endParaRPr lang="ru-RU" sz="2000" dirty="0">
              <a:solidFill>
                <a:srgbClr val="92D050"/>
              </a:solidFill>
              <a:latin typeface="Century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4680"/>
            <a:ext cx="38100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6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0375" y="415633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</a:rPr>
              <a:t>Алтарь </a:t>
            </a:r>
            <a:r>
              <a:rPr lang="ru-RU" sz="2400" dirty="0">
                <a:solidFill>
                  <a:srgbClr val="002060"/>
                </a:solidFill>
                <a:latin typeface="Century Schoolbook" pitchFamily="18" charset="0"/>
              </a:rPr>
              <a:t>Зевса в </a:t>
            </a:r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</a:rPr>
              <a:t>Пергаме является </a:t>
            </a:r>
            <a:r>
              <a:rPr lang="ru-RU" sz="2400" dirty="0">
                <a:solidFill>
                  <a:srgbClr val="002060"/>
                </a:solidFill>
                <a:latin typeface="Century Schoolbook" pitchFamily="18" charset="0"/>
              </a:rPr>
              <a:t>мемориальным памятником, возведённым во 2 в. до н.э.(?) в честь победы, одержанной </a:t>
            </a:r>
            <a:r>
              <a:rPr lang="ru-RU" sz="2400" dirty="0" err="1">
                <a:solidFill>
                  <a:srgbClr val="002060"/>
                </a:solidFill>
                <a:latin typeface="Century Schoolbook" pitchFamily="18" charset="0"/>
              </a:rPr>
              <a:t>пергамским</a:t>
            </a:r>
            <a:r>
              <a:rPr lang="ru-RU" sz="2400" dirty="0">
                <a:solidFill>
                  <a:srgbClr val="002060"/>
                </a:solidFill>
                <a:latin typeface="Century Schoolbook" pitchFamily="18" charset="0"/>
              </a:rPr>
              <a:t> царем над </a:t>
            </a:r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</a:rPr>
              <a:t>варварами-галлами.</a:t>
            </a:r>
            <a:endParaRPr lang="ru-RU" sz="24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27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5776" y="6165304"/>
            <a:ext cx="6192688" cy="576064"/>
          </a:xfrm>
        </p:spPr>
        <p:txBody>
          <a:bodyPr>
            <a:normAutofit fontScale="25000" lnSpcReduction="20000"/>
          </a:bodyPr>
          <a:lstStyle/>
          <a:p>
            <a:r>
              <a:rPr lang="ru-RU" sz="6000" b="1" dirty="0"/>
              <a:t> </a:t>
            </a:r>
            <a:r>
              <a:rPr lang="ru-RU" sz="11200" b="1" dirty="0" smtClean="0">
                <a:solidFill>
                  <a:srgbClr val="C00000"/>
                </a:solidFill>
              </a:rPr>
              <a:t>Фриз алтаря Зевса в Пергаме. </a:t>
            </a:r>
          </a:p>
          <a:p>
            <a:r>
              <a:rPr lang="en-US" sz="11200" b="1" dirty="0" smtClean="0">
                <a:solidFill>
                  <a:srgbClr val="C00000"/>
                </a:solidFill>
              </a:rPr>
              <a:t>II</a:t>
            </a:r>
            <a:r>
              <a:rPr lang="ru-RU" sz="11200" b="1" dirty="0" smtClean="0">
                <a:solidFill>
                  <a:srgbClr val="C00000"/>
                </a:solidFill>
              </a:rPr>
              <a:t>в. до н.э.</a:t>
            </a:r>
            <a:endParaRPr lang="ru-RU" sz="11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3276" y="-14861032"/>
            <a:ext cx="40324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92D050"/>
                </a:solidFill>
                <a:latin typeface="Century" pitchFamily="18" charset="0"/>
              </a:rPr>
              <a:t> </a:t>
            </a:r>
            <a:r>
              <a:rPr lang="ru-RU" sz="1400" dirty="0">
                <a:solidFill>
                  <a:srgbClr val="92D050"/>
                </a:solidFill>
                <a:latin typeface="Century" pitchFamily="18" charset="0"/>
              </a:rPr>
              <a:t>фриз </a:t>
            </a:r>
            <a:r>
              <a:rPr lang="ru-RU" sz="1400" dirty="0" err="1">
                <a:solidFill>
                  <a:srgbClr val="92D050"/>
                </a:solidFill>
                <a:latin typeface="Century" pitchFamily="18" charset="0"/>
              </a:rPr>
              <a:t>Пергамского</a:t>
            </a:r>
            <a:r>
              <a:rPr lang="ru-RU" sz="1400" dirty="0">
                <a:solidFill>
                  <a:srgbClr val="92D050"/>
                </a:solidFill>
                <a:latin typeface="Century" pitchFamily="18" charset="0"/>
              </a:rPr>
              <a:t> алтаря Зевса.</a:t>
            </a:r>
          </a:p>
          <a:p>
            <a:r>
              <a:rPr lang="ru-RU" sz="1400" dirty="0">
                <a:solidFill>
                  <a:srgbClr val="92D050"/>
                </a:solidFill>
                <a:latin typeface="Century" pitchFamily="18" charset="0"/>
              </a:rPr>
              <a:t>Борьба богов и гигантов, изображенная на фризе, должна была напоминать о</a:t>
            </a:r>
          </a:p>
          <a:p>
            <a:r>
              <a:rPr lang="ru-RU" sz="1400" dirty="0">
                <a:solidFill>
                  <a:srgbClr val="92D050"/>
                </a:solidFill>
                <a:latin typeface="Century" pitchFamily="18" charset="0"/>
              </a:rPr>
              <a:t>победе, одержанной Пергамом над варварами-галлами. В рельефе показаны</a:t>
            </a:r>
          </a:p>
          <a:p>
            <a:r>
              <a:rPr lang="ru-RU" sz="1400" dirty="0">
                <a:solidFill>
                  <a:srgbClr val="92D050"/>
                </a:solidFill>
                <a:latin typeface="Century" pitchFamily="18" charset="0"/>
              </a:rPr>
              <a:t>принимающие участие в битве огромные змеи, хищные звери. Шелест широко</a:t>
            </a:r>
          </a:p>
          <a:p>
            <a:r>
              <a:rPr lang="ru-RU" sz="1400" dirty="0">
                <a:solidFill>
                  <a:srgbClr val="92D050"/>
                </a:solidFill>
                <a:latin typeface="Century" pitchFamily="18" charset="0"/>
              </a:rPr>
              <a:t>распахнутых крыльев, шорох змеиных тел, звон мечей и щитов создают звуковой</a:t>
            </a:r>
          </a:p>
          <a:p>
            <a:r>
              <a:rPr lang="ru-RU" sz="1400" dirty="0">
                <a:solidFill>
                  <a:srgbClr val="92D050"/>
                </a:solidFill>
                <a:latin typeface="Century" pitchFamily="18" charset="0"/>
              </a:rPr>
              <a:t>аккомпанемент битвы. Мастера используют горельефные формы, показывая</a:t>
            </a:r>
          </a:p>
          <a:p>
            <a:r>
              <a:rPr lang="ru-RU" sz="1400" dirty="0">
                <a:solidFill>
                  <a:srgbClr val="92D050"/>
                </a:solidFill>
                <a:latin typeface="Century" pitchFamily="18" charset="0"/>
              </a:rPr>
              <a:t>некоторые фигуры почти в круглой скульптуре: резец и бурав ваятеля глубоко</a:t>
            </a:r>
          </a:p>
          <a:p>
            <a:r>
              <a:rPr lang="ru-RU" sz="1400" dirty="0">
                <a:solidFill>
                  <a:srgbClr val="92D050"/>
                </a:solidFill>
                <a:latin typeface="Century" pitchFamily="18" charset="0"/>
              </a:rPr>
              <a:t>врезаются в толщу мрамора, обрисовывая тяжелые складки одежд. Рельеф</a:t>
            </a:r>
          </a:p>
          <a:p>
            <a:r>
              <a:rPr lang="ru-RU" sz="1400" dirty="0">
                <a:solidFill>
                  <a:srgbClr val="92D050"/>
                </a:solidFill>
                <a:latin typeface="Century" pitchFamily="18" charset="0"/>
              </a:rPr>
              <a:t>приобретает контрастность освещенных и затененных поверхностей.  Светотеневые</a:t>
            </a:r>
          </a:p>
          <a:p>
            <a:r>
              <a:rPr lang="ru-RU" sz="1400" dirty="0">
                <a:solidFill>
                  <a:srgbClr val="92D050"/>
                </a:solidFill>
                <a:latin typeface="Century" pitchFamily="18" charset="0"/>
              </a:rPr>
              <a:t>эффекты усиливают впечатление напряженности боя, ощущение трагизма обреченных</a:t>
            </a:r>
          </a:p>
          <a:p>
            <a:r>
              <a:rPr lang="ru-RU" sz="1400" dirty="0">
                <a:solidFill>
                  <a:srgbClr val="92D050"/>
                </a:solidFill>
                <a:latin typeface="Century" pitchFamily="18" charset="0"/>
              </a:rPr>
              <a:t>гигантов и восторга победителей. Эпизоды борьбы, исп.</a:t>
            </a:r>
            <a:endParaRPr lang="ru-RU" sz="1400" dirty="0">
              <a:solidFill>
                <a:srgbClr val="92D050"/>
              </a:solidFill>
              <a:latin typeface="Century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4" y="260648"/>
            <a:ext cx="3977307" cy="531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2835"/>
            <a:ext cx="24384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1" y="3541215"/>
            <a:ext cx="43976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92D050"/>
                </a:solidFill>
              </a:rPr>
              <a:t>Борьба </a:t>
            </a:r>
            <a:r>
              <a:rPr lang="ru-RU" sz="1100" dirty="0">
                <a:solidFill>
                  <a:srgbClr val="92D050"/>
                </a:solidFill>
              </a:rPr>
              <a:t>богов и гигантов, изображенная на фризе, должна была напоминать </a:t>
            </a:r>
            <a:r>
              <a:rPr lang="ru-RU" sz="1100" dirty="0" smtClean="0">
                <a:solidFill>
                  <a:srgbClr val="92D050"/>
                </a:solidFill>
              </a:rPr>
              <a:t>о победе</a:t>
            </a:r>
            <a:r>
              <a:rPr lang="ru-RU" sz="1100" dirty="0">
                <a:solidFill>
                  <a:srgbClr val="92D050"/>
                </a:solidFill>
              </a:rPr>
              <a:t>, одержанной Пергамом над варварами-галлами. В рельефе </a:t>
            </a:r>
            <a:r>
              <a:rPr lang="ru-RU" sz="1100" dirty="0" smtClean="0">
                <a:solidFill>
                  <a:srgbClr val="92D050"/>
                </a:solidFill>
              </a:rPr>
              <a:t>показаны принимающие </a:t>
            </a:r>
            <a:r>
              <a:rPr lang="ru-RU" sz="1100" dirty="0">
                <a:solidFill>
                  <a:srgbClr val="92D050"/>
                </a:solidFill>
              </a:rPr>
              <a:t>участие в битве огромные змеи, хищные </a:t>
            </a:r>
            <a:r>
              <a:rPr lang="ru-RU" sz="1100" dirty="0" smtClean="0">
                <a:solidFill>
                  <a:srgbClr val="92D050"/>
                </a:solidFill>
              </a:rPr>
              <a:t>звери.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92D050"/>
                </a:solidFill>
              </a:rPr>
              <a:t>Мастера </a:t>
            </a:r>
            <a:r>
              <a:rPr lang="ru-RU" sz="1100" dirty="0">
                <a:solidFill>
                  <a:srgbClr val="92D050"/>
                </a:solidFill>
              </a:rPr>
              <a:t>используют горельефные формы, </a:t>
            </a:r>
            <a:r>
              <a:rPr lang="ru-RU" sz="1100" dirty="0" smtClean="0">
                <a:solidFill>
                  <a:srgbClr val="92D050"/>
                </a:solidFill>
              </a:rPr>
              <a:t>показывая некоторые </a:t>
            </a:r>
            <a:r>
              <a:rPr lang="ru-RU" sz="1100" dirty="0">
                <a:solidFill>
                  <a:srgbClr val="92D050"/>
                </a:solidFill>
              </a:rPr>
              <a:t>фигуры почти в круглой скульптуре: резец и бурав ваятеля </a:t>
            </a:r>
            <a:r>
              <a:rPr lang="ru-RU" sz="1100" dirty="0" smtClean="0">
                <a:solidFill>
                  <a:srgbClr val="92D050"/>
                </a:solidFill>
              </a:rPr>
              <a:t>глубоко врезаются </a:t>
            </a:r>
            <a:r>
              <a:rPr lang="ru-RU" sz="1100" dirty="0">
                <a:solidFill>
                  <a:srgbClr val="92D050"/>
                </a:solidFill>
              </a:rPr>
              <a:t>в толщу мрамора, обрисовывая тяжелые складки одежд. </a:t>
            </a:r>
            <a:r>
              <a:rPr lang="ru-RU" sz="1100" dirty="0" smtClean="0">
                <a:solidFill>
                  <a:srgbClr val="92D050"/>
                </a:solidFill>
              </a:rPr>
              <a:t>Рельеф приобретает </a:t>
            </a:r>
            <a:r>
              <a:rPr lang="ru-RU" sz="1100" dirty="0">
                <a:solidFill>
                  <a:srgbClr val="92D050"/>
                </a:solidFill>
              </a:rPr>
              <a:t>контрастность освещенных и затененных поверхностей.  </a:t>
            </a:r>
            <a:endParaRPr lang="ru-RU" sz="1100" dirty="0" smtClean="0">
              <a:solidFill>
                <a:srgbClr val="92D05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92D050"/>
                </a:solidFill>
              </a:rPr>
              <a:t>Светотеневые эффекты </a:t>
            </a:r>
            <a:r>
              <a:rPr lang="ru-RU" sz="1100" dirty="0">
                <a:solidFill>
                  <a:srgbClr val="92D050"/>
                </a:solidFill>
              </a:rPr>
              <a:t>усиливают впечатление напряженности боя, ощущение трагизма </a:t>
            </a:r>
            <a:r>
              <a:rPr lang="ru-RU" sz="1100" dirty="0" smtClean="0">
                <a:solidFill>
                  <a:srgbClr val="92D050"/>
                </a:solidFill>
              </a:rPr>
              <a:t>обреченных гигантов </a:t>
            </a:r>
            <a:r>
              <a:rPr lang="ru-RU" sz="1100" dirty="0">
                <a:solidFill>
                  <a:srgbClr val="92D050"/>
                </a:solidFill>
              </a:rPr>
              <a:t>и восторга победителей.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33684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6050037"/>
            <a:ext cx="6656040" cy="685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Три мойры своими бронзовыми булавами наносят смертельные удары </a:t>
            </a:r>
            <a:r>
              <a:rPr lang="ru-RU" dirty="0" err="1">
                <a:solidFill>
                  <a:srgbClr val="002060"/>
                </a:solidFill>
              </a:rPr>
              <a:t>Агрию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dirty="0" err="1">
                <a:solidFill>
                  <a:srgbClr val="002060"/>
                </a:solidFill>
              </a:rPr>
              <a:t>Фоанту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9626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ru-RU" dirty="0" smtClean="0">
                <a:solidFill>
                  <a:srgbClr val="C00000"/>
                </a:solidFill>
              </a:rPr>
              <a:t>Битва </a:t>
            </a:r>
            <a:r>
              <a:rPr lang="ru-RU" dirty="0">
                <a:solidFill>
                  <a:srgbClr val="C00000"/>
                </a:solidFill>
              </a:rPr>
              <a:t>Афины с </a:t>
            </a:r>
            <a:r>
              <a:rPr lang="ru-RU" dirty="0" err="1" smtClean="0">
                <a:solidFill>
                  <a:srgbClr val="C00000"/>
                </a:solidFill>
              </a:rPr>
              <a:t>Алкионеем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5" y="404664"/>
            <a:ext cx="8739606" cy="495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6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24128" y="332656"/>
            <a:ext cx="34107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Лаокоон. </a:t>
            </a:r>
            <a:endParaRPr lang="ru-RU" sz="2400" dirty="0" smtClean="0">
              <a:solidFill>
                <a:srgbClr val="92D050"/>
              </a:solidFill>
              <a:latin typeface="Century Schoolbook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Родосск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и</a:t>
            </a: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е 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ваятели 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Агесандр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, 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Полидор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 и </a:t>
            </a:r>
            <a:r>
              <a:rPr lang="ru-RU" sz="2400" dirty="0" err="1">
                <a:solidFill>
                  <a:srgbClr val="92D050"/>
                </a:solidFill>
                <a:latin typeface="Century Schoolbook" pitchFamily="18" charset="0"/>
              </a:rPr>
              <a:t>Афинодор</a:t>
            </a:r>
            <a:r>
              <a:rPr lang="ru-RU" sz="2400" dirty="0">
                <a:solidFill>
                  <a:srgbClr val="92D050"/>
                </a:solidFill>
                <a:latin typeface="Century Schoolbook" pitchFamily="18" charset="0"/>
              </a:rPr>
              <a:t>. </a:t>
            </a:r>
            <a:endParaRPr lang="ru-RU" sz="2400" dirty="0" smtClean="0">
              <a:solidFill>
                <a:srgbClr val="92D050"/>
              </a:solidFill>
              <a:latin typeface="Century Schoolbook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Мрамор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. </a:t>
            </a:r>
            <a:endParaRPr lang="ru-RU" sz="2000" dirty="0" smtClean="0">
              <a:solidFill>
                <a:srgbClr val="92D050"/>
              </a:solidFill>
              <a:latin typeface="Century Schoolbook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Нач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. 3 в. до </a:t>
            </a: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н.э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.</a:t>
            </a:r>
            <a:endParaRPr lang="ru-RU" sz="2000" dirty="0">
              <a:solidFill>
                <a:srgbClr val="92D050"/>
              </a:solidFill>
              <a:latin typeface="Century Schoolbook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524"/>
            <a:ext cx="551688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317</TotalTime>
  <Words>603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Синтез восточных  и античных традиций  в эллинизме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Нике Самофракийская</vt:lpstr>
      <vt:lpstr> 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Скульптура древней греции от архаики до поздней классики</dc:title>
  <dc:creator>user</dc:creator>
  <cp:lastModifiedBy>user</cp:lastModifiedBy>
  <cp:revision>33</cp:revision>
  <dcterms:created xsi:type="dcterms:W3CDTF">2012-12-27T04:29:13Z</dcterms:created>
  <dcterms:modified xsi:type="dcterms:W3CDTF">2013-01-10T05:54:43Z</dcterms:modified>
</cp:coreProperties>
</file>