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3" r:id="rId5"/>
    <p:sldId id="341" r:id="rId6"/>
    <p:sldId id="344" r:id="rId7"/>
    <p:sldId id="323" r:id="rId8"/>
    <p:sldId id="30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BC"/>
    <a:srgbClr val="DEDFCD"/>
    <a:srgbClr val="C0C0C0"/>
    <a:srgbClr val="1D208F"/>
    <a:srgbClr val="211E54"/>
    <a:srgbClr val="F4E59C"/>
    <a:srgbClr val="DDDDDD"/>
    <a:srgbClr val="B2B2B2"/>
    <a:srgbClr val="D476D6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0" d="100"/>
          <a:sy n="100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" y="3962400"/>
            <a:ext cx="7696200" cy="1219200"/>
          </a:xfrm>
        </p:spPr>
        <p:txBody>
          <a:bodyPr/>
          <a:lstStyle>
            <a:lvl1pPr algn="r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58674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C44A73EB-9417-48F4-9623-308035D82A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4495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Shibu lijack </a:t>
            </a:r>
            <a:endParaRPr lang="en-US" sz="1200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1A2EF-8F11-4745-B03A-8525837D2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1F63-13B4-4935-9D09-E94C5AF61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Shibu lijack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AAD4-296E-48DD-A8E1-7867F4D10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19812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7CFDB-76AD-4A4C-A13B-8740C2159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820B-C18D-4833-A196-2E5D25F97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29F6B-BB06-49C0-9FD8-508035FEA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076DF-CA7C-4D28-AE7C-DD4349F79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5DDE1-35F8-4542-AB4C-98032DE4B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CCC32-1A6E-4163-B5C4-CD0E62EEF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5486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533400" y="1524000"/>
            <a:ext cx="5181600" cy="32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D6E0-56AE-4CE8-9510-CB2DE41386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524000"/>
            <a:ext cx="5181600" cy="3200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dirty="0" smtClean="0"/>
              <a:t>Shibu lijack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4109F13-B12F-411D-8965-9F8890FBE1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/>
        </p:nvPicPr>
        <p:blipFill>
          <a:blip r:embed="rId1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143512"/>
            <a:ext cx="8786842" cy="15001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Рельеф нижней зоны органично перерастает в барельеф, изображающий Шиву, Вишну и прочих божеств индуистского пантеона, помещенных в ажурные ниши. 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нaстоящим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пиршеством для глаз является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гoрельеф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колоннах.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5451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215964" cy="4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f1.foto.rambler.ru/preview/r/668x443/4d9dd034-1f7f-7b77-92fd-ccd793c86054/_DSC0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4664"/>
            <a:ext cx="6793586" cy="4576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Documents and Settings\Loner\Рабочий стол\10 класс\Новая папка\hram_Shivi_1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1472" y="642918"/>
            <a:ext cx="7429552" cy="4592814"/>
          </a:xfrm>
          <a:prstGeom prst="rect">
            <a:avLst/>
          </a:prstGeom>
          <a:noFill/>
        </p:spPr>
      </p:pic>
      <p:pic>
        <p:nvPicPr>
          <p:cNvPr id="59395" name="Picture 3" descr="D:\Documents and Settings\Loner\Рабочий стол\10 класс\Новая папка\statue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83568" y="188640"/>
            <a:ext cx="7643866" cy="5092725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29264"/>
            <a:ext cx="8715436" cy="14287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 большинства статуй – 75-90 см; они представляют многообразные картины земной и небесной жизни, изваянные с великолепным чувством пластики тела и тончайшей проработкой деталей. Одну группу составляют статуи небесных танцовщиц в ленивых позах, другую – любовные пары.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642918"/>
            <a:ext cx="3929090" cy="592935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Любовные сцены связаны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тантрийскими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верованиями, в основе которых лежат представления о животворящей силе единения женского и мужского начал. На стенах храмовых построек они символизировали благополучие и плодородие. Откровенные эротические изображения, живые и утонченные, шокировали английских археологов, приступивших в начале XX века к раскопками. </a:t>
            </a:r>
            <a:endParaRPr lang="ru-RU" dirty="0"/>
          </a:p>
        </p:txBody>
      </p:sp>
      <p:pic>
        <p:nvPicPr>
          <p:cNvPr id="8" name="Picture 2" descr="http://f1.foto.rambler.ru/preview/r/668x424/4d9dd034-3827-0def-92fd-d649b49016cc/_DSC0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09"/>
          <a:stretch>
            <a:fillRect/>
          </a:stretch>
        </p:blipFill>
        <p:spPr bwMode="auto">
          <a:xfrm>
            <a:off x="194341" y="1428736"/>
            <a:ext cx="4761377" cy="372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DS UncialFunnyHand" pitchFamily="2" charset="-52"/>
              </a:rPr>
              <a:t>Внутренний декор</a:t>
            </a:r>
            <a:endParaRPr lang="ru-RU" sz="4800" dirty="0">
              <a:latin typeface="DS UncialFunnyHand" pitchFamily="2" charset="-52"/>
            </a:endParaRPr>
          </a:p>
        </p:txBody>
      </p:sp>
      <p:pic>
        <p:nvPicPr>
          <p:cNvPr id="9" name="Рисунок 8" descr="http://img.tourister.ru/files/2/8/3/3/0/2/1/clones/870_538_fixedwidt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635782" cy="49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://img.tourister.ru/files/2/8/3/3/0/2/0/clones/681_870_fixedwidt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4071966" cy="54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500570"/>
            <a:ext cx="8929718" cy="23574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Над входом в храм изгибается, вырезанная из единого куска камня, гирлянда.</a:t>
            </a:r>
            <a:r>
              <a:rPr lang="ru-RU" sz="2400" b="1" dirty="0" smtClean="0"/>
              <a:t> .</a:t>
            </a:r>
            <a:r>
              <a:rPr lang="ru-RU" sz="24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обеих сторон портика вырезаны крокодилы, глядящие друг на друга с небольших колонны. Скульптуры соединены мелкими фигурками, богато украшенными тонкой резьбой.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возведении каменного храма строители воспроизводили конструкции древних деревянных храмов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http://img.tourister.ru/files/2/8/3/3/0/2/2/clones/870_653_fixedwid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214290"/>
            <a:ext cx="552030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0"/>
            <a:ext cx="4357686" cy="66437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возведении блоки из песчаника вытачивали и собирали на земле, а затем поднимали и осторожно устанавливали. Камень украшали резьбой как на земле, так и после установки.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камень наносился ярко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paскpaшенный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слой гипса. Под прямыми лучами солнца рельеф отбрасывает резкие тени, усиливая и без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тoгo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выразительную и динамичную пластику храма. Храм, несмотря на массивные пропорции и тяжесть каменной кладки, органично вписывается в окружающую природу, составляя как бы ее часть. </a:t>
            </a:r>
          </a:p>
          <a:p>
            <a:endParaRPr lang="ru-RU" dirty="0"/>
          </a:p>
        </p:txBody>
      </p:sp>
      <p:pic>
        <p:nvPicPr>
          <p:cNvPr id="1027" name="Picture 3" descr="C:\мама\елена\Планирование\МХК\планирование по РУП\10 класс\урок № 8К Индии. индуистский храм\bpj\photo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39213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вершины к цоколю он прочитывается как нисхождение божества на землю, к людям. В обратном направлении – как восхождение человеческого духа в божественные сферы. Но в любом случае внешний декор отражает связь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тварным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миром. Декор же внутри храма с преобладанием в нем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гeoмeтрических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 указывает на связь с миром божественным.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img.tourister.ru/files/1/4/7/6/7/8/6/original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20" y="285728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5186370" cy="457200"/>
          </a:xfrm>
        </p:spPr>
        <p:txBody>
          <a:bodyPr/>
          <a:lstStyle/>
          <a:p>
            <a:r>
              <a:rPr lang="ru-RU" sz="4400" dirty="0" smtClean="0">
                <a:latin typeface="DS UncialFunnyHand" pitchFamily="2" charset="-52"/>
              </a:rPr>
              <a:t>Источники:</a:t>
            </a:r>
            <a:endParaRPr lang="ru-RU" sz="4400" dirty="0">
              <a:latin typeface="DS UncialFunnyHand" pitchFamily="2" charset="-52"/>
            </a:endParaRPr>
          </a:p>
        </p:txBody>
      </p:sp>
      <p:pic>
        <p:nvPicPr>
          <p:cNvPr id="32774" name="Picture 6" descr="http://img.tourister.ru/files/1/4/7/6/7/7/6/clones/703_870_fixedwid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816279" cy="47434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7686" y="20002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Ранние цивилизации Древней Индии // </a:t>
            </a:r>
            <a:r>
              <a:rPr lang="ru-RU" dirty="0" err="1" smtClean="0"/>
              <a:t>Уколова</a:t>
            </a:r>
            <a:r>
              <a:rPr lang="ru-RU" dirty="0" smtClean="0"/>
              <a:t> В.И., </a:t>
            </a:r>
            <a:r>
              <a:rPr lang="ru-RU" dirty="0" err="1" smtClean="0"/>
              <a:t>Маринович</a:t>
            </a:r>
            <a:r>
              <a:rPr lang="ru-RU" dirty="0" smtClean="0"/>
              <a:t> Л.П. История Древнего мира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Индия и Иран // А. </a:t>
            </a:r>
            <a:r>
              <a:rPr lang="ru-RU" dirty="0" err="1" smtClean="0"/>
              <a:t>Княжицкий</a:t>
            </a:r>
            <a:r>
              <a:rPr lang="ru-RU" dirty="0" smtClean="0"/>
              <a:t>, С. </a:t>
            </a:r>
            <a:r>
              <a:rPr lang="ru-RU" dirty="0" err="1" smtClean="0"/>
              <a:t>Хурумов</a:t>
            </a:r>
            <a:r>
              <a:rPr lang="ru-RU" dirty="0" smtClean="0"/>
              <a:t>. Древний мир. Мировая художественная культура От первобытности до Рима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http://mgteplo.livejournal.com/3132.html#cutid1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http://www.arhitekto.ru/txt/2razv9.shtml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http://www.liveinternet.ru/users/zvezda_vd/post201377621/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http://school.xvatit.com/index.php?title=%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4_World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Anim-14_World</Template>
  <TotalTime>758</TotalTime>
  <Words>271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Anim-14_World</vt:lpstr>
      <vt:lpstr>Слайд 1</vt:lpstr>
      <vt:lpstr>Слайд 2</vt:lpstr>
      <vt:lpstr>Слайд 3</vt:lpstr>
      <vt:lpstr>Внутренний декор</vt:lpstr>
      <vt:lpstr>Слайд 5</vt:lpstr>
      <vt:lpstr>Слайд 6</vt:lpstr>
      <vt:lpstr>Слайд 7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TEMPLATE</dc:title>
  <dc:creator>Grey Wolf</dc:creator>
  <cp:lastModifiedBy>Домашний</cp:lastModifiedBy>
  <cp:revision>100</cp:revision>
  <dcterms:created xsi:type="dcterms:W3CDTF">2001-12-31T21:09:43Z</dcterms:created>
  <dcterms:modified xsi:type="dcterms:W3CDTF">2012-12-22T19:02:26Z</dcterms:modified>
</cp:coreProperties>
</file>