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C53BBAD-0BDB-43DE-A9E1-AF05E216A581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7001B8-1E3A-4CE3-B7CF-8C6E3EADC8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3BBAD-0BDB-43DE-A9E1-AF05E216A581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01B8-1E3A-4CE3-B7CF-8C6E3EADC8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C53BBAD-0BDB-43DE-A9E1-AF05E216A581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77001B8-1E3A-4CE3-B7CF-8C6E3EADC8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3BBAD-0BDB-43DE-A9E1-AF05E216A581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7001B8-1E3A-4CE3-B7CF-8C6E3EADC8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3BBAD-0BDB-43DE-A9E1-AF05E216A581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77001B8-1E3A-4CE3-B7CF-8C6E3EADC8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C53BBAD-0BDB-43DE-A9E1-AF05E216A581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77001B8-1E3A-4CE3-B7CF-8C6E3EADC8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C53BBAD-0BDB-43DE-A9E1-AF05E216A581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77001B8-1E3A-4CE3-B7CF-8C6E3EADC8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3BBAD-0BDB-43DE-A9E1-AF05E216A581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7001B8-1E3A-4CE3-B7CF-8C6E3EADC8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3BBAD-0BDB-43DE-A9E1-AF05E216A581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7001B8-1E3A-4CE3-B7CF-8C6E3EADC8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3BBAD-0BDB-43DE-A9E1-AF05E216A581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7001B8-1E3A-4CE3-B7CF-8C6E3EADC8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C53BBAD-0BDB-43DE-A9E1-AF05E216A581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77001B8-1E3A-4CE3-B7CF-8C6E3EADC8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C53BBAD-0BDB-43DE-A9E1-AF05E216A581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77001B8-1E3A-4CE3-B7CF-8C6E3EADC8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71744"/>
            <a:ext cx="9144000" cy="72388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КИЖИ – памятник деревянного зодчества 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949280"/>
            <a:ext cx="3419872" cy="908720"/>
          </a:xfr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b">
            <a:normAutofit fontScale="32500" lnSpcReduction="20000"/>
          </a:bodyPr>
          <a:lstStyle/>
          <a:p>
            <a:pPr algn="ctr"/>
            <a:r>
              <a:rPr lang="ru-RU" sz="34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Преподаватель истории  и обществознания </a:t>
            </a:r>
          </a:p>
          <a:p>
            <a:pPr algn="ctr"/>
            <a:r>
              <a:rPr lang="ru-RU" sz="34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МБОУ «СОШ № 48» г. Владивостока </a:t>
            </a:r>
          </a:p>
          <a:p>
            <a:pPr algn="ctr"/>
            <a:r>
              <a:rPr lang="ru-RU" sz="34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Шабалина Светлана Николаевна</a:t>
            </a:r>
          </a:p>
          <a:p>
            <a:endParaRPr lang="ru-RU" dirty="0"/>
          </a:p>
        </p:txBody>
      </p:sp>
      <p:pic>
        <p:nvPicPr>
          <p:cNvPr id="1027" name="Picture 3" descr="C:\Users\а11\Documents\Мои документы\МХК\Дополнительный материал по МХК\КИЖИ\Кижи - фото\chasovnya_d_eglov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214290"/>
            <a:ext cx="3571900" cy="2571768"/>
          </a:xfrm>
          <a:prstGeom prst="rect">
            <a:avLst/>
          </a:prstGeom>
          <a:noFill/>
        </p:spPr>
      </p:pic>
      <p:pic>
        <p:nvPicPr>
          <p:cNvPr id="1028" name="Picture 4" descr="C:\Users\а11\Documents\Мои документы\МХК\Дополнительный материал по МХК\КИЖИ\Кижи - фото\Остров Кижи на карте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90" y="357166"/>
            <a:ext cx="3376616" cy="2428892"/>
          </a:xfrm>
          <a:prstGeom prst="rect">
            <a:avLst/>
          </a:prstGeom>
          <a:noFill/>
        </p:spPr>
      </p:pic>
      <p:pic>
        <p:nvPicPr>
          <p:cNvPr id="1029" name="Picture 5" descr="C:\Users\а11\Documents\Мои документы\МХК\Дополнительный материал по МХК\КИЖИ\Кижи - фото\2kizhi_island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57752" y="3286124"/>
            <a:ext cx="3429024" cy="2571767"/>
          </a:xfrm>
          <a:prstGeom prst="rect">
            <a:avLst/>
          </a:prstGeom>
          <a:noFill/>
        </p:spPr>
      </p:pic>
      <p:pic>
        <p:nvPicPr>
          <p:cNvPr id="1030" name="Picture 6" descr="C:\Users\а11\Documents\Мои документы\МХК\Дополнительный материал по МХК\КИЖИ\Кижи - фото\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58" y="3286124"/>
            <a:ext cx="3671888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43042" y="5072074"/>
            <a:ext cx="7272358" cy="261926"/>
          </a:xfrm>
        </p:spPr>
        <p:txBody>
          <a:bodyPr>
            <a:noAutofit/>
          </a:bodyPr>
          <a:lstStyle/>
          <a:p>
            <a:r>
              <a:rPr lang="ru-RU" sz="3200" dirty="0" smtClean="0"/>
              <a:t>Церковь Преображения Господня</a:t>
            </a:r>
            <a:r>
              <a:rPr lang="ru-RU" sz="3200" i="1" dirty="0" smtClean="0"/>
              <a:t/>
            </a:r>
            <a:br>
              <a:rPr lang="ru-RU" sz="3200" i="1" dirty="0" smtClean="0"/>
            </a:br>
            <a:endParaRPr lang="ru-RU" sz="3200" dirty="0"/>
          </a:p>
        </p:txBody>
      </p:sp>
      <p:pic>
        <p:nvPicPr>
          <p:cNvPr id="9" name="Рисунок 8" descr="Церковь Преображения Господня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/>
      </p:pic>
      <p:sp>
        <p:nvSpPr>
          <p:cNvPr id="22529" name="Rectangle 1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1571604" y="5545603"/>
            <a:ext cx="53578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800" b="0" i="0" u="sng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Дата постройки: </a:t>
            </a:r>
            <a:r>
              <a:rPr kumimoji="0" lang="ru-RU" sz="1800" b="0" i="0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Начало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XVIII века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800" b="0" i="0" u="sng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Место строительства: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остров Кижи.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800" b="0" i="0" u="sng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Габаритные размеры: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37.0×20.0×29.0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800" b="0" i="0" u="sng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Материалы: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cосна, ель, осина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20202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1571604" y="5486400"/>
            <a:ext cx="7315200" cy="1371600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1800" u="sng" dirty="0" smtClean="0">
                <a:latin typeface="Arial Black" pitchFamily="34" charset="0"/>
              </a:rPr>
              <a:t>Дата постройки</a:t>
            </a:r>
            <a:r>
              <a:rPr lang="ru-RU" sz="1800" dirty="0" smtClean="0">
                <a:latin typeface="Arial Black" pitchFamily="34" charset="0"/>
              </a:rPr>
              <a:t>: 2-я половина XVIII века.</a:t>
            </a:r>
            <a:endParaRPr lang="ru-RU" sz="1800" i="1" dirty="0" smtClean="0">
              <a:latin typeface="Arial Black" pitchFamily="34" charset="0"/>
            </a:endParaRPr>
          </a:p>
          <a:p>
            <a:pPr lvl="0"/>
            <a:r>
              <a:rPr lang="ru-RU" sz="1800" u="sng" dirty="0" smtClean="0">
                <a:latin typeface="Arial Black" pitchFamily="34" charset="0"/>
              </a:rPr>
              <a:t>Место строительства</a:t>
            </a:r>
            <a:r>
              <a:rPr lang="ru-RU" sz="1800" dirty="0" smtClean="0">
                <a:latin typeface="Arial Black" pitchFamily="34" charset="0"/>
              </a:rPr>
              <a:t>: остров Кижи.</a:t>
            </a:r>
            <a:endParaRPr lang="ru-RU" sz="1800" i="1" dirty="0" smtClean="0">
              <a:latin typeface="Arial Black" pitchFamily="34" charset="0"/>
            </a:endParaRPr>
          </a:p>
          <a:p>
            <a:pPr lvl="0"/>
            <a:r>
              <a:rPr lang="ru-RU" sz="1800" u="sng" dirty="0" smtClean="0">
                <a:latin typeface="Arial Black" pitchFamily="34" charset="0"/>
              </a:rPr>
              <a:t>Габаритные размеры</a:t>
            </a:r>
            <a:r>
              <a:rPr lang="ru-RU" sz="1800" dirty="0" smtClean="0">
                <a:latin typeface="Arial Black" pitchFamily="34" charset="0"/>
              </a:rPr>
              <a:t>:26.0×8.0×32.0.</a:t>
            </a:r>
            <a:endParaRPr lang="ru-RU" sz="1800" i="1" dirty="0" smtClean="0">
              <a:latin typeface="Arial Black" pitchFamily="34" charset="0"/>
            </a:endParaRPr>
          </a:p>
          <a:p>
            <a:pPr lvl="0"/>
            <a:r>
              <a:rPr lang="ru-RU" sz="1800" u="sng" dirty="0" smtClean="0">
                <a:latin typeface="Arial Black" pitchFamily="34" charset="0"/>
              </a:rPr>
              <a:t>Материалы</a:t>
            </a:r>
            <a:r>
              <a:rPr lang="ru-RU" sz="1800" dirty="0" smtClean="0">
                <a:latin typeface="Arial Black" pitchFamily="34" charset="0"/>
              </a:rPr>
              <a:t>: cосна, осина.</a:t>
            </a:r>
            <a:endParaRPr lang="ru-RU" sz="1800" i="1" dirty="0" smtClean="0">
              <a:latin typeface="Arial Black" pitchFamily="34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43042" y="4857760"/>
            <a:ext cx="7272358" cy="47624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Церковь Покрова Богородицы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pic>
        <p:nvPicPr>
          <p:cNvPr id="7" name="Рисунок 6" descr="Церковь Покрова Богородицы. 2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1371600"/>
          </a:xfrm>
        </p:spPr>
        <p:txBody>
          <a:bodyPr>
            <a:normAutofit lnSpcReduction="10000"/>
          </a:bodyPr>
          <a:lstStyle/>
          <a:p>
            <a:pPr lvl="0"/>
            <a:r>
              <a:rPr lang="ru-RU" u="sng" dirty="0" smtClean="0">
                <a:latin typeface="Arial Black" pitchFamily="34" charset="0"/>
              </a:rPr>
              <a:t>Дата постройки</a:t>
            </a:r>
            <a:r>
              <a:rPr lang="ru-RU" dirty="0" smtClean="0">
                <a:latin typeface="Arial Black" pitchFamily="34" charset="0"/>
              </a:rPr>
              <a:t>: До XVI века</a:t>
            </a:r>
            <a:endParaRPr lang="ru-RU" i="1" dirty="0" smtClean="0">
              <a:latin typeface="Arial Black" pitchFamily="34" charset="0"/>
            </a:endParaRPr>
          </a:p>
          <a:p>
            <a:pPr lvl="0"/>
            <a:r>
              <a:rPr lang="ru-RU" u="sng" dirty="0" smtClean="0">
                <a:latin typeface="Arial Black" pitchFamily="34" charset="0"/>
              </a:rPr>
              <a:t>Место строительства</a:t>
            </a:r>
            <a:r>
              <a:rPr lang="ru-RU" dirty="0" smtClean="0">
                <a:latin typeface="Arial Black" pitchFamily="34" charset="0"/>
              </a:rPr>
              <a:t>: Муромский монастырь,</a:t>
            </a:r>
            <a:endParaRPr lang="ru-RU" i="1" dirty="0" smtClean="0">
              <a:latin typeface="Arial Black" pitchFamily="34" charset="0"/>
            </a:endParaRPr>
          </a:p>
          <a:p>
            <a:pPr lvl="0"/>
            <a:r>
              <a:rPr lang="ru-RU" u="sng" dirty="0" smtClean="0">
                <a:latin typeface="Arial Black" pitchFamily="34" charset="0"/>
              </a:rPr>
              <a:t>Габаритные размеры</a:t>
            </a:r>
            <a:r>
              <a:rPr lang="ru-RU" dirty="0" smtClean="0">
                <a:latin typeface="Arial Black" pitchFamily="34" charset="0"/>
              </a:rPr>
              <a:t>: 3.0×3.0×9.0</a:t>
            </a:r>
            <a:endParaRPr lang="ru-RU" i="1" dirty="0" smtClean="0">
              <a:latin typeface="Arial Black" pitchFamily="34" charset="0"/>
            </a:endParaRPr>
          </a:p>
          <a:p>
            <a:pPr lvl="0"/>
            <a:r>
              <a:rPr lang="ru-RU" u="sng" dirty="0" smtClean="0">
                <a:latin typeface="Arial Black" pitchFamily="34" charset="0"/>
              </a:rPr>
              <a:t>Материалы</a:t>
            </a:r>
            <a:r>
              <a:rPr lang="ru-RU" dirty="0" smtClean="0">
                <a:latin typeface="Arial Black" pitchFamily="34" charset="0"/>
              </a:rPr>
              <a:t>: cосна, осина.</a:t>
            </a:r>
            <a:endParaRPr lang="ru-RU" i="1" dirty="0" smtClean="0">
              <a:latin typeface="Arial Black" pitchFamily="34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43042" y="4857760"/>
            <a:ext cx="7272358" cy="476240"/>
          </a:xfrm>
        </p:spPr>
        <p:txBody>
          <a:bodyPr>
            <a:noAutofit/>
          </a:bodyPr>
          <a:lstStyle/>
          <a:p>
            <a:r>
              <a:rPr lang="ru-RU" sz="3200" dirty="0" smtClean="0"/>
              <a:t>Церковь Воскрешения Лазаря</a:t>
            </a:r>
            <a:r>
              <a:rPr lang="ru-RU" sz="3200" i="1" dirty="0" smtClean="0"/>
              <a:t/>
            </a:r>
            <a:br>
              <a:rPr lang="ru-RU" sz="3200" i="1" dirty="0" smtClean="0"/>
            </a:br>
            <a:endParaRPr lang="ru-RU" sz="3200" dirty="0"/>
          </a:p>
        </p:txBody>
      </p:sp>
      <p:pic>
        <p:nvPicPr>
          <p:cNvPr id="5" name="Рисунок 4" descr="Церковь Воскрешения Лазаря. 1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Часовня Михаила Архангела из д. Леликозеро</a:t>
            </a:r>
            <a:r>
              <a:rPr lang="ru-RU" sz="3100" i="1" dirty="0" smtClean="0"/>
              <a:t/>
            </a:r>
            <a:br>
              <a:rPr lang="ru-RU" sz="3100" i="1" dirty="0" smtClean="0"/>
            </a:br>
            <a:endParaRPr lang="ru-RU" sz="3100" dirty="0"/>
          </a:p>
        </p:txBody>
      </p:sp>
      <p:pic>
        <p:nvPicPr>
          <p:cNvPr id="6" name="Рисунок 5" descr="Часовня Михаила Архангела из д. Леликозеро. 2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/>
      </p:pic>
      <p:sp>
        <p:nvSpPr>
          <p:cNvPr id="24577" name="Rectangle 1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1571604" y="5650880"/>
            <a:ext cx="678661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800" b="0" i="0" u="sng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Дата постройки: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Конец XVIII - начало XIX веков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800" b="0" i="0" u="sng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Место строительства: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деревня Леликозеро.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800" b="0" i="0" u="sng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Габаритные размеры: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12.0×3.0×11.0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800" b="0" i="0" u="sng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Материалы: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cосна, осина.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Часовня Спаса Нерукотворного из д. Вигово</a:t>
            </a:r>
            <a:r>
              <a:rPr lang="ru-RU" sz="3100" i="1" dirty="0" smtClean="0"/>
              <a:t/>
            </a:r>
            <a:br>
              <a:rPr lang="ru-RU" sz="3100" i="1" dirty="0" smtClean="0"/>
            </a:br>
            <a:endParaRPr lang="ru-RU" sz="3100" dirty="0"/>
          </a:p>
        </p:txBody>
      </p:sp>
      <p:pic>
        <p:nvPicPr>
          <p:cNvPr id="6" name="Рисунок 5" descr="Часовня Спасп Нерукотворного из д. Вигово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/>
      </p:pic>
      <p:sp>
        <p:nvSpPr>
          <p:cNvPr id="27649" name="Rectangle 1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1571604" y="5468069"/>
            <a:ext cx="692948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800" b="0" i="0" u="sng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Дата постройки: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Конец XVII - начало XVIII веков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800" b="0" i="0" u="sng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Место строительства: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деревня Вигово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800" b="0" i="0" u="sng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Габаритные размеры: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13.0×3.0×8.0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800" b="0" i="0" u="sng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Материалы: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cосна.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1371600"/>
          </a:xfrm>
        </p:spPr>
        <p:txBody>
          <a:bodyPr>
            <a:normAutofit lnSpcReduction="10000"/>
          </a:bodyPr>
          <a:lstStyle/>
          <a:p>
            <a:pPr lvl="0"/>
            <a:r>
              <a:rPr lang="ru-RU" u="sng" dirty="0" smtClean="0">
                <a:latin typeface="Arial Black" pitchFamily="34" charset="0"/>
              </a:rPr>
              <a:t>Дата постройки</a:t>
            </a:r>
            <a:r>
              <a:rPr lang="ru-RU" dirty="0" smtClean="0">
                <a:latin typeface="Arial Black" pitchFamily="34" charset="0"/>
              </a:rPr>
              <a:t>: Начало XIX века</a:t>
            </a:r>
            <a:endParaRPr lang="ru-RU" i="1" dirty="0" smtClean="0">
              <a:latin typeface="Arial Black" pitchFamily="34" charset="0"/>
            </a:endParaRPr>
          </a:p>
          <a:p>
            <a:pPr lvl="0"/>
            <a:r>
              <a:rPr lang="ru-RU" u="sng" dirty="0" smtClean="0">
                <a:latin typeface="Arial Black" pitchFamily="34" charset="0"/>
              </a:rPr>
              <a:t>Место строительства</a:t>
            </a:r>
            <a:r>
              <a:rPr lang="ru-RU" dirty="0" smtClean="0">
                <a:latin typeface="Arial Black" pitchFamily="34" charset="0"/>
              </a:rPr>
              <a:t>: деревня Хашезеро.</a:t>
            </a:r>
            <a:endParaRPr lang="ru-RU" i="1" dirty="0" smtClean="0">
              <a:latin typeface="Arial Black" pitchFamily="34" charset="0"/>
            </a:endParaRPr>
          </a:p>
          <a:p>
            <a:pPr lvl="0"/>
            <a:r>
              <a:rPr lang="ru-RU" u="sng" dirty="0" smtClean="0">
                <a:latin typeface="Arial Black" pitchFamily="34" charset="0"/>
              </a:rPr>
              <a:t>Габаритные размеры</a:t>
            </a:r>
            <a:r>
              <a:rPr lang="ru-RU" dirty="0" smtClean="0">
                <a:latin typeface="Arial Black" pitchFamily="34" charset="0"/>
              </a:rPr>
              <a:t>: 3.0×2.0×2.0</a:t>
            </a:r>
            <a:endParaRPr lang="ru-RU" i="1" dirty="0" smtClean="0">
              <a:latin typeface="Arial Black" pitchFamily="34" charset="0"/>
            </a:endParaRPr>
          </a:p>
          <a:p>
            <a:pPr lvl="0"/>
            <a:r>
              <a:rPr lang="ru-RU" u="sng" dirty="0" smtClean="0">
                <a:latin typeface="Arial Black" pitchFamily="34" charset="0"/>
              </a:rPr>
              <a:t>Материалы</a:t>
            </a:r>
            <a:r>
              <a:rPr lang="ru-RU" dirty="0" smtClean="0">
                <a:latin typeface="Arial Black" pitchFamily="34" charset="0"/>
              </a:rPr>
              <a:t>: сосна.</a:t>
            </a:r>
            <a:endParaRPr lang="ru-RU" i="1" dirty="0" smtClean="0">
              <a:latin typeface="Arial Black" pitchFamily="34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Поклонный крест из д. Хашезеро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pic>
        <p:nvPicPr>
          <p:cNvPr id="5" name="Рисунок 4" descr="Поклонный крест из д. Хашезеро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/>
              <a:t>Ограда Кижского погоста</a:t>
            </a:r>
            <a:r>
              <a:rPr lang="ru-RU" sz="3600" b="1" i="1" dirty="0" smtClean="0"/>
              <a:t/>
            </a:r>
            <a:br>
              <a:rPr lang="ru-RU" sz="3600" b="1" i="1" dirty="0" smtClean="0"/>
            </a:br>
            <a:endParaRPr lang="ru-RU" sz="3600" b="1" dirty="0"/>
          </a:p>
        </p:txBody>
      </p:sp>
      <p:pic>
        <p:nvPicPr>
          <p:cNvPr id="8" name="Содержимое 7" descr="Ограда Кижского погоста.jpg"/>
          <p:cNvPicPr>
            <a:picLocks noGrp="1" noChangeAspect="1"/>
          </p:cNvPicPr>
          <p:nvPr>
            <p:ph sz="quarter" idx="4"/>
          </p:nvPr>
        </p:nvPicPr>
        <p:blipFill>
          <a:blip r:embed="rId2" cstate="email"/>
          <a:stretch>
            <a:fillRect/>
          </a:stretch>
        </p:blipFill>
        <p:spPr>
          <a:xfrm>
            <a:off x="4857750" y="3333750"/>
            <a:ext cx="3886200" cy="2914650"/>
          </a:xfrm>
        </p:spPr>
      </p:pic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1857356" y="1643050"/>
            <a:ext cx="5429288" cy="1500198"/>
          </a:xfrm>
        </p:spPr>
        <p:txBody>
          <a:bodyPr>
            <a:normAutofit fontScale="62500" lnSpcReduction="20000"/>
          </a:bodyPr>
          <a:lstStyle/>
          <a:p>
            <a:pPr lvl="0"/>
            <a:endParaRPr lang="ru-RU" dirty="0" smtClean="0"/>
          </a:p>
          <a:p>
            <a:pPr lvl="0"/>
            <a:r>
              <a:rPr lang="ru-RU" sz="2900" u="sng" dirty="0" smtClean="0">
                <a:latin typeface="Arial Black" pitchFamily="34" charset="0"/>
              </a:rPr>
              <a:t>Дата постройки: </a:t>
            </a:r>
            <a:r>
              <a:rPr lang="ru-RU" sz="2900" dirty="0" smtClean="0">
                <a:latin typeface="Arial Black" pitchFamily="34" charset="0"/>
              </a:rPr>
              <a:t>1950-е годы</a:t>
            </a:r>
            <a:endParaRPr lang="ru-RU" sz="2900" i="1" dirty="0" smtClean="0">
              <a:latin typeface="Arial Black" pitchFamily="34" charset="0"/>
            </a:endParaRPr>
          </a:p>
          <a:p>
            <a:pPr lvl="0"/>
            <a:r>
              <a:rPr lang="ru-RU" sz="2900" u="sng" dirty="0" smtClean="0">
                <a:latin typeface="Arial Black" pitchFamily="34" charset="0"/>
              </a:rPr>
              <a:t>Место строительства: </a:t>
            </a:r>
            <a:r>
              <a:rPr lang="ru-RU" sz="2900" dirty="0" smtClean="0">
                <a:latin typeface="Arial Black" pitchFamily="34" charset="0"/>
              </a:rPr>
              <a:t>остров Кижи.</a:t>
            </a:r>
            <a:endParaRPr lang="ru-RU" sz="2900" i="1" dirty="0" smtClean="0">
              <a:latin typeface="Arial Black" pitchFamily="34" charset="0"/>
            </a:endParaRPr>
          </a:p>
          <a:p>
            <a:pPr lvl="0"/>
            <a:r>
              <a:rPr lang="ru-RU" sz="2900" u="sng" dirty="0" smtClean="0">
                <a:latin typeface="Arial Black" pitchFamily="34" charset="0"/>
              </a:rPr>
              <a:t>Габаритные размеры: </a:t>
            </a:r>
            <a:r>
              <a:rPr lang="ru-RU" sz="2900" dirty="0" smtClean="0">
                <a:latin typeface="Arial Black" pitchFamily="34" charset="0"/>
              </a:rPr>
              <a:t>300.0</a:t>
            </a:r>
            <a:endParaRPr lang="ru-RU" sz="2900" i="1" dirty="0" smtClean="0">
              <a:latin typeface="Arial Black" pitchFamily="34" charset="0"/>
            </a:endParaRPr>
          </a:p>
          <a:p>
            <a:pPr lvl="0"/>
            <a:r>
              <a:rPr lang="ru-RU" sz="2900" u="sng" dirty="0" smtClean="0">
                <a:latin typeface="Arial Black" pitchFamily="34" charset="0"/>
              </a:rPr>
              <a:t>Материалы: </a:t>
            </a:r>
            <a:r>
              <a:rPr lang="ru-RU" sz="2900" dirty="0" smtClean="0">
                <a:latin typeface="Arial Black" pitchFamily="34" charset="0"/>
              </a:rPr>
              <a:t>cосна.</a:t>
            </a:r>
            <a:endParaRPr lang="ru-RU" sz="2900" i="1" dirty="0" smtClean="0">
              <a:latin typeface="Arial Black" pitchFamily="34" charset="0"/>
            </a:endParaRPr>
          </a:p>
          <a:p>
            <a:endParaRPr lang="ru-RU" sz="2900" dirty="0">
              <a:latin typeface="Arial Black" pitchFamily="34" charset="0"/>
            </a:endParaRPr>
          </a:p>
        </p:txBody>
      </p:sp>
      <p:pic>
        <p:nvPicPr>
          <p:cNvPr id="10" name="Содержимое 9" descr="невысокая каменная стена с двускатной крышей.jpg"/>
          <p:cNvPicPr>
            <a:picLocks noGrp="1" noChangeAspect="1"/>
          </p:cNvPicPr>
          <p:nvPr>
            <p:ph sz="quarter" idx="2"/>
          </p:nvPr>
        </p:nvPicPr>
        <p:blipFill>
          <a:blip r:embed="rId3" cstate="email"/>
          <a:stretch>
            <a:fillRect/>
          </a:stretch>
        </p:blipFill>
        <p:spPr>
          <a:xfrm>
            <a:off x="642910" y="3286124"/>
            <a:ext cx="3886200" cy="29146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b="1" dirty="0" smtClean="0"/>
              <a:t>Крестьянские дома;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 Хозяйственные постройки;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Церкви;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Часовни;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Поклонный крест;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Ограда Кижского погоста.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85725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Крестьянские дома:</a:t>
            </a:r>
            <a:br>
              <a:rPr lang="ru-RU" sz="3200" b="1" dirty="0" smtClean="0"/>
            </a:br>
            <a:r>
              <a:rPr lang="ru-RU" sz="3200" b="1" dirty="0" smtClean="0"/>
              <a:t> Дом Сергина из д. Мунозеро.</a:t>
            </a:r>
            <a:r>
              <a:rPr lang="ru-RU" sz="3200" b="1" i="1" dirty="0" smtClean="0"/>
              <a:t/>
            </a:r>
            <a:br>
              <a:rPr lang="ru-RU" sz="3200" b="1" i="1" dirty="0" smtClean="0"/>
            </a:br>
            <a:endParaRPr lang="ru-RU" sz="32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42976" y="4214818"/>
            <a:ext cx="6429420" cy="235745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sz="2200" u="sng" dirty="0" smtClean="0">
                <a:latin typeface="Arial Black" pitchFamily="34" charset="0"/>
              </a:rPr>
              <a:t>Дата постройки</a:t>
            </a:r>
            <a:r>
              <a:rPr lang="ru-RU" sz="2200" dirty="0" smtClean="0">
                <a:latin typeface="Arial Black" pitchFamily="34" charset="0"/>
              </a:rPr>
              <a:t>: 2-я половина XIX века</a:t>
            </a:r>
            <a:endParaRPr lang="ru-RU" sz="2200" i="1" dirty="0" smtClean="0">
              <a:latin typeface="Arial Black" pitchFamily="34" charset="0"/>
            </a:endParaRPr>
          </a:p>
          <a:p>
            <a:pPr lvl="0"/>
            <a:r>
              <a:rPr lang="ru-RU" sz="2200" u="sng" dirty="0" smtClean="0">
                <a:latin typeface="Arial Black" pitchFamily="34" charset="0"/>
              </a:rPr>
              <a:t>Место строительства</a:t>
            </a:r>
            <a:r>
              <a:rPr lang="ru-RU" sz="2200" dirty="0" smtClean="0">
                <a:latin typeface="Arial Black" pitchFamily="34" charset="0"/>
              </a:rPr>
              <a:t>: деревня Мунозеро, </a:t>
            </a:r>
            <a:endParaRPr lang="ru-RU" sz="2200" i="1" dirty="0" smtClean="0">
              <a:latin typeface="Arial Black" pitchFamily="34" charset="0"/>
            </a:endParaRPr>
          </a:p>
          <a:p>
            <a:pPr lvl="0"/>
            <a:r>
              <a:rPr lang="ru-RU" sz="2200" u="sng" dirty="0" smtClean="0">
                <a:latin typeface="Arial Black" pitchFamily="34" charset="0"/>
              </a:rPr>
              <a:t>Габаритные размеры</a:t>
            </a:r>
            <a:r>
              <a:rPr lang="ru-RU" sz="2200" dirty="0" smtClean="0">
                <a:latin typeface="Arial Black" pitchFamily="34" charset="0"/>
              </a:rPr>
              <a:t>: 24.0×20.0</a:t>
            </a:r>
            <a:endParaRPr lang="ru-RU" sz="2200" i="1" dirty="0" smtClean="0">
              <a:latin typeface="Arial Black" pitchFamily="34" charset="0"/>
            </a:endParaRPr>
          </a:p>
          <a:p>
            <a:pPr lvl="0"/>
            <a:r>
              <a:rPr lang="ru-RU" sz="2200" u="sng" dirty="0" smtClean="0">
                <a:latin typeface="Arial Black" pitchFamily="34" charset="0"/>
              </a:rPr>
              <a:t>Материалы</a:t>
            </a:r>
            <a:r>
              <a:rPr lang="ru-RU" sz="2200" dirty="0" smtClean="0">
                <a:latin typeface="Arial Black" pitchFamily="34" charset="0"/>
              </a:rPr>
              <a:t>: сосна.</a:t>
            </a:r>
            <a:endParaRPr lang="ru-RU" sz="2200" i="1" dirty="0" smtClean="0">
              <a:latin typeface="Arial Black" pitchFamily="34" charset="0"/>
            </a:endParaRPr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7" name="Содержимое 6" descr="Дом Сергина из д. Мунозеро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214282" y="1571612"/>
            <a:ext cx="3810687" cy="2500330"/>
          </a:xfrm>
        </p:spPr>
      </p:pic>
      <p:pic>
        <p:nvPicPr>
          <p:cNvPr id="3074" name="Picture 2" descr="C:\Users\а11\Documents\Мои документы\МХК\Дополнительный материал по МХК\КИЖИ\Кижи - фото\Дом Сергина из д. Мунозеро. 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9124" y="1571612"/>
            <a:ext cx="3922060" cy="25003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42844" y="1752600"/>
            <a:ext cx="3214710" cy="4343400"/>
          </a:xfrm>
        </p:spPr>
        <p:txBody>
          <a:bodyPr>
            <a:normAutofit/>
          </a:bodyPr>
          <a:lstStyle/>
          <a:p>
            <a:pPr lvl="0"/>
            <a:r>
              <a:rPr lang="ru-RU" u="sng" dirty="0" smtClean="0">
                <a:latin typeface="Arial Black" pitchFamily="34" charset="0"/>
              </a:rPr>
              <a:t>Дата постройки</a:t>
            </a:r>
            <a:r>
              <a:rPr lang="ru-RU" dirty="0" smtClean="0">
                <a:latin typeface="Arial Black" pitchFamily="34" charset="0"/>
              </a:rPr>
              <a:t>: </a:t>
            </a:r>
          </a:p>
          <a:p>
            <a:pPr lvl="0"/>
            <a:r>
              <a:rPr lang="ru-RU" dirty="0" smtClean="0">
                <a:latin typeface="Arial Black" pitchFamily="34" charset="0"/>
              </a:rPr>
              <a:t>Конец XIX - начало XX веков</a:t>
            </a:r>
            <a:endParaRPr lang="ru-RU" i="1" dirty="0" smtClean="0">
              <a:latin typeface="Arial Black" pitchFamily="34" charset="0"/>
            </a:endParaRPr>
          </a:p>
          <a:p>
            <a:pPr lvl="0"/>
            <a:r>
              <a:rPr lang="ru-RU" u="sng" dirty="0" smtClean="0">
                <a:latin typeface="Arial Black" pitchFamily="34" charset="0"/>
              </a:rPr>
              <a:t>Место строительства</a:t>
            </a:r>
            <a:r>
              <a:rPr lang="ru-RU" dirty="0" smtClean="0">
                <a:latin typeface="Arial Black" pitchFamily="34" charset="0"/>
              </a:rPr>
              <a:t>:</a:t>
            </a:r>
          </a:p>
          <a:p>
            <a:pPr lvl="0"/>
            <a:r>
              <a:rPr lang="ru-RU" dirty="0" smtClean="0">
                <a:latin typeface="Arial Black" pitchFamily="34" charset="0"/>
              </a:rPr>
              <a:t>деревня Липовицы, </a:t>
            </a:r>
            <a:endParaRPr lang="ru-RU" i="1" dirty="0" smtClean="0">
              <a:latin typeface="Arial Black" pitchFamily="34" charset="0"/>
            </a:endParaRPr>
          </a:p>
          <a:p>
            <a:pPr lvl="0"/>
            <a:r>
              <a:rPr lang="ru-RU" u="sng" dirty="0" err="1" smtClean="0">
                <a:latin typeface="Arial Black" pitchFamily="34" charset="0"/>
              </a:rPr>
              <a:t>Габаритныеразмеры</a:t>
            </a:r>
            <a:r>
              <a:rPr lang="ru-RU" dirty="0" smtClean="0">
                <a:latin typeface="Arial Black" pitchFamily="34" charset="0"/>
              </a:rPr>
              <a:t>: </a:t>
            </a:r>
          </a:p>
          <a:p>
            <a:pPr lvl="0"/>
            <a:r>
              <a:rPr lang="ru-RU" dirty="0" smtClean="0">
                <a:latin typeface="Arial Black" pitchFamily="34" charset="0"/>
              </a:rPr>
              <a:t>8.0×11.0×26.0</a:t>
            </a:r>
            <a:endParaRPr lang="ru-RU" i="1" dirty="0" smtClean="0">
              <a:latin typeface="Arial Black" pitchFamily="34" charset="0"/>
            </a:endParaRPr>
          </a:p>
          <a:p>
            <a:pPr lvl="0"/>
            <a:r>
              <a:rPr lang="ru-RU" u="sng" dirty="0" smtClean="0">
                <a:latin typeface="Arial Black" pitchFamily="34" charset="0"/>
              </a:rPr>
              <a:t>Материалы: </a:t>
            </a:r>
            <a:r>
              <a:rPr lang="ru-RU" dirty="0" smtClean="0">
                <a:latin typeface="Arial Black" pitchFamily="34" charset="0"/>
              </a:rPr>
              <a:t>сосна.</a:t>
            </a:r>
            <a:endParaRPr lang="ru-RU" i="1" dirty="0" smtClean="0">
              <a:latin typeface="Arial Black" pitchFamily="34" charset="0"/>
            </a:endParaRPr>
          </a:p>
          <a:p>
            <a:endParaRPr lang="ru-RU" dirty="0">
              <a:latin typeface="Arial Black" pitchFamily="34" charset="0"/>
            </a:endParaRPr>
          </a:p>
        </p:txBody>
      </p:sp>
      <p:pic>
        <p:nvPicPr>
          <p:cNvPr id="7" name="Содержимое 6" descr="Дом Сергеевой из д. Липовцы. 1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3428992" y="1857364"/>
            <a:ext cx="5548322" cy="4264533"/>
          </a:xfr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09600" y="857232"/>
            <a:ext cx="8077200" cy="28576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Крестьянские дома:</a:t>
            </a:r>
            <a:br>
              <a:rPr lang="ru-RU" sz="3200" b="1" dirty="0" smtClean="0"/>
            </a:br>
            <a:r>
              <a:rPr lang="ru-RU" sz="3200" b="1" dirty="0" smtClean="0"/>
              <a:t> Дом Сергеевой из д. Липовицы.</a:t>
            </a: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14356"/>
            <a:ext cx="8077200" cy="42864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Крестьянские дома: </a:t>
            </a:r>
            <a:br>
              <a:rPr lang="ru-RU" sz="3200" b="1" dirty="0" smtClean="0"/>
            </a:br>
            <a:r>
              <a:rPr lang="ru-RU" sz="3200" b="1" dirty="0" smtClean="0"/>
              <a:t>дом Бутина из д. Пялозеро.</a:t>
            </a:r>
            <a:r>
              <a:rPr lang="ru-RU" sz="3200" b="1" i="1" dirty="0" smtClean="0"/>
              <a:t/>
            </a:r>
            <a:br>
              <a:rPr lang="ru-RU" sz="3200" b="1" i="1" dirty="0" smtClean="0"/>
            </a:br>
            <a:endParaRPr lang="ru-RU" sz="32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643042" y="4572008"/>
            <a:ext cx="6143668" cy="2071702"/>
          </a:xfrm>
        </p:spPr>
        <p:txBody>
          <a:bodyPr>
            <a:normAutofit lnSpcReduction="10000"/>
          </a:bodyPr>
          <a:lstStyle/>
          <a:p>
            <a:pPr lvl="0"/>
            <a:r>
              <a:rPr lang="ru-RU" u="sng" dirty="0" smtClean="0">
                <a:latin typeface="Arial Black" pitchFamily="34" charset="0"/>
              </a:rPr>
              <a:t>Дата постройки: </a:t>
            </a:r>
            <a:r>
              <a:rPr lang="ru-RU" dirty="0" smtClean="0">
                <a:latin typeface="Arial Black" pitchFamily="34" charset="0"/>
              </a:rPr>
              <a:t>XIX век, 2-я четверть.</a:t>
            </a:r>
            <a:endParaRPr lang="ru-RU" i="1" dirty="0" smtClean="0">
              <a:latin typeface="Arial Black" pitchFamily="34" charset="0"/>
            </a:endParaRPr>
          </a:p>
          <a:p>
            <a:pPr lvl="0"/>
            <a:r>
              <a:rPr lang="ru-RU" u="sng" dirty="0" smtClean="0">
                <a:latin typeface="Arial Black" pitchFamily="34" charset="0"/>
              </a:rPr>
              <a:t>Место строительства</a:t>
            </a:r>
            <a:r>
              <a:rPr lang="ru-RU" dirty="0" smtClean="0">
                <a:latin typeface="Arial Black" pitchFamily="34" charset="0"/>
              </a:rPr>
              <a:t>: деревня Пялозеро.</a:t>
            </a:r>
            <a:endParaRPr lang="ru-RU" i="1" dirty="0" smtClean="0">
              <a:latin typeface="Arial Black" pitchFamily="34" charset="0"/>
            </a:endParaRPr>
          </a:p>
          <a:p>
            <a:pPr lvl="0"/>
            <a:r>
              <a:rPr lang="ru-RU" u="sng" dirty="0" smtClean="0">
                <a:latin typeface="Arial Black" pitchFamily="34" charset="0"/>
              </a:rPr>
              <a:t>Габаритные размеры: </a:t>
            </a:r>
            <a:r>
              <a:rPr lang="ru-RU" dirty="0" smtClean="0">
                <a:latin typeface="Arial Black" pitchFamily="34" charset="0"/>
              </a:rPr>
              <a:t>20.0×16.0</a:t>
            </a:r>
            <a:endParaRPr lang="ru-RU" i="1" dirty="0" smtClean="0">
              <a:latin typeface="Arial Black" pitchFamily="34" charset="0"/>
            </a:endParaRPr>
          </a:p>
          <a:p>
            <a:pPr lvl="0"/>
            <a:r>
              <a:rPr lang="ru-RU" u="sng" dirty="0" smtClean="0">
                <a:latin typeface="Arial Black" pitchFamily="34" charset="0"/>
              </a:rPr>
              <a:t>Материалы: </a:t>
            </a:r>
            <a:r>
              <a:rPr lang="ru-RU" dirty="0" smtClean="0">
                <a:latin typeface="Arial Black" pitchFamily="34" charset="0"/>
              </a:rPr>
              <a:t>сосна.</a:t>
            </a:r>
            <a:endParaRPr lang="ru-RU" i="1" dirty="0" smtClean="0">
              <a:latin typeface="Arial Black" pitchFamily="34" charset="0"/>
            </a:endParaRPr>
          </a:p>
          <a:p>
            <a:endParaRPr lang="ru-RU" dirty="0"/>
          </a:p>
        </p:txBody>
      </p:sp>
      <p:pic>
        <p:nvPicPr>
          <p:cNvPr id="5" name="Содержимое 4" descr="Дом Бутина из д. Пялозеро. Хозяйственная часть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214282" y="1714488"/>
            <a:ext cx="4011396" cy="2643206"/>
          </a:xfrm>
        </p:spPr>
      </p:pic>
      <p:pic>
        <p:nvPicPr>
          <p:cNvPr id="17410" name="Picture 2" descr="C:\Users\а11\Documents\Мои документы\МХК\Дополнительный материал по МХК\КИЖИ\Кижи - фото\Дом Бутина из д. Пялозеро. 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57686" y="1714488"/>
            <a:ext cx="4503409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642918"/>
            <a:ext cx="8077200" cy="50008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Хозяйственные постройки:</a:t>
            </a:r>
            <a:br>
              <a:rPr lang="ru-RU" sz="3200" b="1" dirty="0" smtClean="0"/>
            </a:br>
            <a:r>
              <a:rPr lang="ru-RU" sz="3200" b="1" dirty="0" smtClean="0"/>
              <a:t> Мельница ветряная из д. Гафостров.</a:t>
            </a:r>
            <a:r>
              <a:rPr lang="ru-RU" sz="3200" b="1" i="1" dirty="0" smtClean="0"/>
              <a:t/>
            </a:r>
            <a:br>
              <a:rPr lang="ru-RU" sz="3200" b="1" i="1" dirty="0" smtClean="0"/>
            </a:br>
            <a:endParaRPr lang="ru-RU" sz="32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071538" y="4857760"/>
            <a:ext cx="6715172" cy="1843070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ru-RU" sz="7200" u="sng" dirty="0" smtClean="0">
                <a:latin typeface="Arial Black" pitchFamily="34" charset="0"/>
              </a:rPr>
              <a:t>Дата постройки</a:t>
            </a:r>
            <a:r>
              <a:rPr lang="ru-RU" sz="7200" dirty="0" smtClean="0">
                <a:latin typeface="Arial Black" pitchFamily="34" charset="0"/>
              </a:rPr>
              <a:t>:  2-я половина XIX века</a:t>
            </a:r>
            <a:endParaRPr lang="ru-RU" sz="7200" i="1" dirty="0" smtClean="0">
              <a:latin typeface="Arial Black" pitchFamily="34" charset="0"/>
            </a:endParaRPr>
          </a:p>
          <a:p>
            <a:pPr lvl="0"/>
            <a:r>
              <a:rPr lang="ru-RU" sz="7200" u="sng" dirty="0" smtClean="0">
                <a:latin typeface="Arial Black" pitchFamily="34" charset="0"/>
              </a:rPr>
              <a:t>Место строительства</a:t>
            </a:r>
            <a:r>
              <a:rPr lang="ru-RU" sz="7200" dirty="0" smtClean="0">
                <a:latin typeface="Arial Black" pitchFamily="34" charset="0"/>
              </a:rPr>
              <a:t>:  деревня Гафостров.</a:t>
            </a:r>
            <a:endParaRPr lang="ru-RU" sz="7200" i="1" dirty="0" smtClean="0">
              <a:latin typeface="Arial Black" pitchFamily="34" charset="0"/>
            </a:endParaRPr>
          </a:p>
          <a:p>
            <a:pPr lvl="0"/>
            <a:r>
              <a:rPr lang="ru-RU" sz="7200" u="sng" dirty="0" smtClean="0">
                <a:latin typeface="Arial Black" pitchFamily="34" charset="0"/>
              </a:rPr>
              <a:t>Габаритные размеры</a:t>
            </a:r>
            <a:r>
              <a:rPr lang="ru-RU" sz="7200" dirty="0" smtClean="0">
                <a:latin typeface="Arial Black" pitchFamily="34" charset="0"/>
              </a:rPr>
              <a:t>:  5.0×3.0×3.0</a:t>
            </a:r>
            <a:endParaRPr lang="ru-RU" sz="7200" i="1" dirty="0" smtClean="0">
              <a:latin typeface="Arial Black" pitchFamily="34" charset="0"/>
            </a:endParaRPr>
          </a:p>
          <a:p>
            <a:pPr lvl="0"/>
            <a:r>
              <a:rPr lang="ru-RU" sz="7200" u="sng" dirty="0" smtClean="0">
                <a:latin typeface="Arial Black" pitchFamily="34" charset="0"/>
              </a:rPr>
              <a:t>Материалы</a:t>
            </a:r>
            <a:r>
              <a:rPr lang="ru-RU" sz="7200" dirty="0" smtClean="0">
                <a:latin typeface="Arial Black" pitchFamily="34" charset="0"/>
              </a:rPr>
              <a:t>:  сосна.</a:t>
            </a:r>
            <a:endParaRPr lang="ru-RU" sz="7200" i="1" dirty="0" smtClean="0">
              <a:latin typeface="Arial Black" pitchFamily="34" charset="0"/>
            </a:endParaRPr>
          </a:p>
          <a:p>
            <a:endParaRPr lang="ru-RU" dirty="0"/>
          </a:p>
        </p:txBody>
      </p:sp>
      <p:pic>
        <p:nvPicPr>
          <p:cNvPr id="18434" name="Picture 2" descr="C:\Users\а11\Documents\Мои документы\МХК\Дополнительный материал по МХК\КИЖИ\Кижи - фото\Ветряная мельница из д. Гафостров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0100" y="1643050"/>
            <a:ext cx="3857652" cy="3071834"/>
          </a:xfrm>
          <a:prstGeom prst="rect">
            <a:avLst/>
          </a:prstGeom>
          <a:noFill/>
        </p:spPr>
      </p:pic>
      <p:pic>
        <p:nvPicPr>
          <p:cNvPr id="5" name="Содержимое 4" descr="Ветряная мельница из д. Гафостров. 1.jpg"/>
          <p:cNvPicPr>
            <a:picLocks noGrp="1" noChangeAspect="1"/>
          </p:cNvPicPr>
          <p:nvPr>
            <p:ph sz="quarter" idx="1"/>
          </p:nvPr>
        </p:nvPicPr>
        <p:blipFill>
          <a:blip r:embed="rId3" cstate="email"/>
          <a:stretch>
            <a:fillRect/>
          </a:stretch>
        </p:blipFill>
        <p:spPr>
          <a:xfrm>
            <a:off x="5429256" y="1643050"/>
            <a:ext cx="3000396" cy="306227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8077200" cy="8699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Хозяйственные постройки: </a:t>
            </a:r>
            <a:br>
              <a:rPr lang="ru-RU" sz="3600" b="1" dirty="0" smtClean="0"/>
            </a:br>
            <a:r>
              <a:rPr lang="ru-RU" sz="3600" b="1" dirty="0" smtClean="0"/>
              <a:t>Мельница водяная из д. Березовая Сельга.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785918" y="1571612"/>
            <a:ext cx="6429420" cy="200026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sz="2100" u="sng" dirty="0" smtClean="0">
                <a:latin typeface="Arial Black" pitchFamily="34" charset="0"/>
              </a:rPr>
              <a:t>Дата постройки</a:t>
            </a:r>
            <a:r>
              <a:rPr lang="ru-RU" sz="2100" dirty="0" smtClean="0">
                <a:latin typeface="Arial Black" pitchFamily="34" charset="0"/>
              </a:rPr>
              <a:t>: 1875 г.</a:t>
            </a:r>
            <a:endParaRPr lang="ru-RU" sz="2100" i="1" dirty="0" smtClean="0">
              <a:latin typeface="Arial Black" pitchFamily="34" charset="0"/>
            </a:endParaRPr>
          </a:p>
          <a:p>
            <a:pPr lvl="0"/>
            <a:r>
              <a:rPr lang="ru-RU" sz="2100" u="sng" dirty="0" smtClean="0">
                <a:latin typeface="Arial Black" pitchFamily="34" charset="0"/>
              </a:rPr>
              <a:t>Место строительства: </a:t>
            </a:r>
            <a:r>
              <a:rPr lang="ru-RU" sz="2100" dirty="0" smtClean="0">
                <a:latin typeface="Arial Black" pitchFamily="34" charset="0"/>
              </a:rPr>
              <a:t>деревня Березовая Сельга.</a:t>
            </a:r>
            <a:endParaRPr lang="ru-RU" sz="2100" i="1" dirty="0" smtClean="0">
              <a:latin typeface="Arial Black" pitchFamily="34" charset="0"/>
            </a:endParaRPr>
          </a:p>
          <a:p>
            <a:pPr lvl="0"/>
            <a:r>
              <a:rPr lang="ru-RU" sz="2100" u="sng" dirty="0" smtClean="0">
                <a:latin typeface="Arial Black" pitchFamily="34" charset="0"/>
              </a:rPr>
              <a:t>Габаритные размеры</a:t>
            </a:r>
            <a:r>
              <a:rPr lang="ru-RU" sz="2100" dirty="0" smtClean="0">
                <a:latin typeface="Arial Black" pitchFamily="34" charset="0"/>
              </a:rPr>
              <a:t>: 6.0×9.0</a:t>
            </a:r>
            <a:endParaRPr lang="ru-RU" sz="2100" i="1" dirty="0" smtClean="0">
              <a:latin typeface="Arial Black" pitchFamily="34" charset="0"/>
            </a:endParaRPr>
          </a:p>
          <a:p>
            <a:pPr lvl="0"/>
            <a:r>
              <a:rPr lang="ru-RU" sz="2100" u="sng" dirty="0" smtClean="0">
                <a:latin typeface="Arial Black" pitchFamily="34" charset="0"/>
              </a:rPr>
              <a:t>Материалы:</a:t>
            </a:r>
            <a:r>
              <a:rPr lang="ru-RU" sz="2100" dirty="0" smtClean="0">
                <a:latin typeface="Arial Black" pitchFamily="34" charset="0"/>
              </a:rPr>
              <a:t>  сосна, береза, камень.</a:t>
            </a:r>
            <a:endParaRPr lang="ru-RU" sz="2100" i="1" dirty="0" smtClean="0">
              <a:latin typeface="Arial Black" pitchFamily="34" charset="0"/>
            </a:endParaRPr>
          </a:p>
          <a:p>
            <a:endParaRPr lang="ru-RU" dirty="0"/>
          </a:p>
        </p:txBody>
      </p:sp>
      <p:pic>
        <p:nvPicPr>
          <p:cNvPr id="5" name="Содержимое 4" descr="Мелница водяная из д. Березовая Сельга. 1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178362" y="3643314"/>
            <a:ext cx="4322672" cy="2879980"/>
          </a:xfrm>
        </p:spPr>
      </p:pic>
      <p:pic>
        <p:nvPicPr>
          <p:cNvPr id="19459" name="Picture 3" descr="C:\Users\а11\Documents\Мои документы\МХК\Дополнительный материал по МХК\КИЖИ\Кижи - фото\Мелница водяная из д. Березовая Сельга. Механизм мельницы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84610" y="3643314"/>
            <a:ext cx="4249832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0042"/>
            <a:ext cx="8077200" cy="64295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Хозяйственные постройки: </a:t>
            </a:r>
            <a:br>
              <a:rPr lang="ru-RU" sz="3200" b="1" dirty="0" smtClean="0"/>
            </a:br>
            <a:r>
              <a:rPr lang="ru-RU" sz="3200" dirty="0" smtClean="0"/>
              <a:t> </a:t>
            </a:r>
            <a:r>
              <a:rPr lang="ru-RU" sz="3200" b="1" dirty="0" smtClean="0"/>
              <a:t>Баня из д. Мижостров.</a:t>
            </a:r>
            <a:r>
              <a:rPr lang="ru-RU" sz="3200" b="1" i="1" dirty="0" smtClean="0"/>
              <a:t/>
            </a:r>
            <a:br>
              <a:rPr lang="ru-RU" sz="3200" b="1" i="1" dirty="0" smtClean="0"/>
            </a:br>
            <a:endParaRPr lang="ru-RU" sz="32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500166" y="4786322"/>
            <a:ext cx="6286544" cy="1928826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ru-RU" sz="7200" u="sng" dirty="0" smtClean="0">
                <a:latin typeface="Arial Black" pitchFamily="34" charset="0"/>
              </a:rPr>
              <a:t>Дата постройки</a:t>
            </a:r>
            <a:r>
              <a:rPr lang="ru-RU" sz="7200" dirty="0" smtClean="0">
                <a:latin typeface="Arial Black" pitchFamily="34" charset="0"/>
              </a:rPr>
              <a:t>: Конец XIX - начало XX веков.</a:t>
            </a:r>
            <a:endParaRPr lang="ru-RU" sz="7200" i="1" dirty="0" smtClean="0">
              <a:latin typeface="Arial Black" pitchFamily="34" charset="0"/>
            </a:endParaRPr>
          </a:p>
          <a:p>
            <a:pPr lvl="0"/>
            <a:r>
              <a:rPr lang="ru-RU" sz="7200" u="sng" dirty="0" smtClean="0">
                <a:latin typeface="Arial Black" pitchFamily="34" charset="0"/>
              </a:rPr>
              <a:t>Место строительства</a:t>
            </a:r>
            <a:r>
              <a:rPr lang="ru-RU" sz="7200" dirty="0" smtClean="0">
                <a:latin typeface="Arial Black" pitchFamily="34" charset="0"/>
              </a:rPr>
              <a:t>: деревня Мижостров.</a:t>
            </a:r>
            <a:endParaRPr lang="ru-RU" sz="7200" i="1" dirty="0" smtClean="0">
              <a:latin typeface="Arial Black" pitchFamily="34" charset="0"/>
            </a:endParaRPr>
          </a:p>
          <a:p>
            <a:pPr lvl="0"/>
            <a:r>
              <a:rPr lang="ru-RU" sz="7200" u="sng" dirty="0" smtClean="0">
                <a:latin typeface="Arial Black" pitchFamily="34" charset="0"/>
              </a:rPr>
              <a:t>Габаритные размеры</a:t>
            </a:r>
            <a:r>
              <a:rPr lang="ru-RU" sz="7200" dirty="0" smtClean="0">
                <a:latin typeface="Arial Black" pitchFamily="34" charset="0"/>
              </a:rPr>
              <a:t>:3.0×3.0×5.0.</a:t>
            </a:r>
            <a:endParaRPr lang="ru-RU" sz="7200" i="1" dirty="0" smtClean="0">
              <a:latin typeface="Arial Black" pitchFamily="34" charset="0"/>
            </a:endParaRPr>
          </a:p>
          <a:p>
            <a:pPr lvl="0"/>
            <a:r>
              <a:rPr lang="ru-RU" sz="7200" u="sng" dirty="0" smtClean="0">
                <a:latin typeface="Arial Black" pitchFamily="34" charset="0"/>
              </a:rPr>
              <a:t>Материалы: </a:t>
            </a:r>
            <a:r>
              <a:rPr lang="ru-RU" sz="7200" dirty="0" smtClean="0">
                <a:latin typeface="Arial Black" pitchFamily="34" charset="0"/>
              </a:rPr>
              <a:t>cосна.</a:t>
            </a:r>
            <a:endParaRPr lang="ru-RU" sz="7200" i="1" dirty="0" smtClean="0">
              <a:latin typeface="Arial Black" pitchFamily="34" charset="0"/>
            </a:endParaRPr>
          </a:p>
          <a:p>
            <a:endParaRPr lang="ru-RU" dirty="0"/>
          </a:p>
        </p:txBody>
      </p:sp>
      <p:pic>
        <p:nvPicPr>
          <p:cNvPr id="7" name="Содержимое 6" descr="Баня из. Мижостров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4429124" y="1714488"/>
            <a:ext cx="3786214" cy="2873154"/>
          </a:xfrm>
        </p:spPr>
      </p:pic>
      <p:pic>
        <p:nvPicPr>
          <p:cNvPr id="20482" name="Picture 2" descr="C:\Users\а11\Documents\Мои документы\МХК\Дополнительный материал по МХК\КИЖИ\Кижи - фото\Баня из. Мижостров. 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472" y="1714488"/>
            <a:ext cx="3714776" cy="2903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472518" cy="50008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Хозяйственные постройки: </a:t>
            </a:r>
            <a:br>
              <a:rPr lang="ru-RU" sz="3200" b="1" dirty="0" smtClean="0"/>
            </a:br>
            <a:r>
              <a:rPr lang="ru-RU" sz="3200" b="1" dirty="0" smtClean="0"/>
              <a:t>Амбар из д. Коккойла.</a:t>
            </a:r>
            <a:r>
              <a:rPr lang="ru-RU" sz="3200" b="1" i="1" dirty="0" smtClean="0"/>
              <a:t/>
            </a:r>
            <a:br>
              <a:rPr lang="ru-RU" sz="3200" b="1" i="1" dirty="0" smtClean="0"/>
            </a:br>
            <a:endParaRPr lang="ru-RU" sz="32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857356" y="4643446"/>
            <a:ext cx="5643602" cy="188118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sz="1900" u="sng" dirty="0" smtClean="0">
                <a:latin typeface="Arial Black" pitchFamily="34" charset="0"/>
              </a:rPr>
              <a:t>Дата постройки</a:t>
            </a:r>
            <a:r>
              <a:rPr lang="ru-RU" sz="1900" dirty="0" smtClean="0">
                <a:latin typeface="Arial Black" pitchFamily="34" charset="0"/>
              </a:rPr>
              <a:t>: Конец XIX - начало XX веков</a:t>
            </a:r>
            <a:endParaRPr lang="ru-RU" sz="1900" i="1" dirty="0" smtClean="0">
              <a:latin typeface="Arial Black" pitchFamily="34" charset="0"/>
            </a:endParaRPr>
          </a:p>
          <a:p>
            <a:pPr lvl="0"/>
            <a:r>
              <a:rPr lang="ru-RU" sz="1900" u="sng" dirty="0" smtClean="0">
                <a:latin typeface="Arial Black" pitchFamily="34" charset="0"/>
              </a:rPr>
              <a:t>Место строительства</a:t>
            </a:r>
            <a:r>
              <a:rPr lang="ru-RU" sz="1900" dirty="0" smtClean="0">
                <a:latin typeface="Arial Black" pitchFamily="34" charset="0"/>
              </a:rPr>
              <a:t>: деревня Коккойла.</a:t>
            </a:r>
            <a:endParaRPr lang="ru-RU" sz="1900" i="1" dirty="0" smtClean="0">
              <a:latin typeface="Arial Black" pitchFamily="34" charset="0"/>
            </a:endParaRPr>
          </a:p>
          <a:p>
            <a:pPr lvl="0"/>
            <a:r>
              <a:rPr lang="ru-RU" sz="1900" u="sng" dirty="0" smtClean="0">
                <a:latin typeface="Arial Black" pitchFamily="34" charset="0"/>
              </a:rPr>
              <a:t>Габаритные размеры</a:t>
            </a:r>
            <a:r>
              <a:rPr lang="ru-RU" sz="1900" dirty="0" smtClean="0">
                <a:latin typeface="Arial Black" pitchFamily="34" charset="0"/>
              </a:rPr>
              <a:t>: 5.0×5.0×6.0</a:t>
            </a:r>
            <a:endParaRPr lang="ru-RU" sz="1900" i="1" dirty="0" smtClean="0">
              <a:latin typeface="Arial Black" pitchFamily="34" charset="0"/>
            </a:endParaRPr>
          </a:p>
          <a:p>
            <a:pPr lvl="0"/>
            <a:r>
              <a:rPr lang="ru-RU" sz="1900" u="sng" dirty="0" smtClean="0">
                <a:latin typeface="Arial Black" pitchFamily="34" charset="0"/>
              </a:rPr>
              <a:t>Материалы: </a:t>
            </a:r>
            <a:r>
              <a:rPr lang="ru-RU" sz="1900" dirty="0" smtClean="0">
                <a:latin typeface="Arial Black" pitchFamily="34" charset="0"/>
              </a:rPr>
              <a:t>cосна.</a:t>
            </a:r>
            <a:endParaRPr lang="ru-RU" sz="1900" i="1" dirty="0" smtClean="0">
              <a:latin typeface="Arial Black" pitchFamily="34" charset="0"/>
            </a:endParaRPr>
          </a:p>
          <a:p>
            <a:endParaRPr lang="ru-RU" dirty="0"/>
          </a:p>
        </p:txBody>
      </p:sp>
      <p:pic>
        <p:nvPicPr>
          <p:cNvPr id="21506" name="Picture 2" descr="C:\Users\а11\Documents\Мои документы\МХК\Дополнительный материал по МХК\КИЖИ\Кижи - фото\Амбар из д. Коккойла.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1643050"/>
            <a:ext cx="4071966" cy="2857520"/>
          </a:xfrm>
          <a:prstGeom prst="rect">
            <a:avLst/>
          </a:prstGeom>
          <a:noFill/>
        </p:spPr>
      </p:pic>
      <p:pic>
        <p:nvPicPr>
          <p:cNvPr id="5" name="Содержимое 4" descr="Амбар из д. Коккойла.jpg"/>
          <p:cNvPicPr>
            <a:picLocks noGrp="1" noChangeAspect="1"/>
          </p:cNvPicPr>
          <p:nvPr>
            <p:ph sz="quarter" idx="1"/>
          </p:nvPr>
        </p:nvPicPr>
        <p:blipFill>
          <a:blip r:embed="rId3" cstate="email"/>
          <a:stretch>
            <a:fillRect/>
          </a:stretch>
        </p:blipFill>
        <p:spPr>
          <a:xfrm>
            <a:off x="4500562" y="1571612"/>
            <a:ext cx="4429156" cy="29509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135</TotalTime>
  <Words>383</Words>
  <Application>Microsoft Office PowerPoint</Application>
  <PresentationFormat>Экран (4:3)</PresentationFormat>
  <Paragraphs>86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Обычная</vt:lpstr>
      <vt:lpstr>КИЖИ – памятник деревянного зодчества </vt:lpstr>
      <vt:lpstr>ПЛАН</vt:lpstr>
      <vt:lpstr>Крестьянские дома:  Дом Сергина из д. Мунозеро. </vt:lpstr>
      <vt:lpstr>Крестьянские дома:  Дом Сергеевой из д. Липовицы.  </vt:lpstr>
      <vt:lpstr>Крестьянские дома:  дом Бутина из д. Пялозеро. </vt:lpstr>
      <vt:lpstr>Хозяйственные постройки:  Мельница ветряная из д. Гафостров. </vt:lpstr>
      <vt:lpstr>Хозяйственные постройки:  Мельница водяная из д. Березовая Сельга. </vt:lpstr>
      <vt:lpstr>Хозяйственные постройки:   Баня из д. Мижостров. </vt:lpstr>
      <vt:lpstr>Хозяйственные постройки:  Амбар из д. Коккойла. </vt:lpstr>
      <vt:lpstr>Церковь Преображения Господня </vt:lpstr>
      <vt:lpstr>Церковь Покрова Богородицы </vt:lpstr>
      <vt:lpstr>Церковь Воскрешения Лазаря </vt:lpstr>
      <vt:lpstr> Часовня Михаила Архангела из д. Леликозеро </vt:lpstr>
      <vt:lpstr> Часовня Спаса Нерукотворного из д. Вигово </vt:lpstr>
      <vt:lpstr> Поклонный крест из д. Хашезеро </vt:lpstr>
      <vt:lpstr> Ограда Кижского погоста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КИЖИ – памятник деревянного зодчества</dc:title>
  <dc:creator>а11</dc:creator>
  <cp:lastModifiedBy>1</cp:lastModifiedBy>
  <cp:revision>15</cp:revision>
  <dcterms:created xsi:type="dcterms:W3CDTF">2010-02-05T12:43:42Z</dcterms:created>
  <dcterms:modified xsi:type="dcterms:W3CDTF">2012-12-07T15:28:03Z</dcterms:modified>
</cp:coreProperties>
</file>