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64" r:id="rId4"/>
    <p:sldId id="265" r:id="rId5"/>
    <p:sldId id="266" r:id="rId6"/>
    <p:sldId id="269" r:id="rId7"/>
    <p:sldId id="268" r:id="rId8"/>
    <p:sldId id="270" r:id="rId9"/>
    <p:sldId id="271" r:id="rId10"/>
    <p:sldId id="272" r:id="rId11"/>
    <p:sldId id="267" r:id="rId12"/>
    <p:sldId id="273" r:id="rId13"/>
    <p:sldId id="274"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E74A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1756" autoAdjust="0"/>
  </p:normalViewPr>
  <p:slideViewPr>
    <p:cSldViewPr>
      <p:cViewPr varScale="1">
        <p:scale>
          <a:sx n="63" d="100"/>
          <a:sy n="63" d="100"/>
        </p:scale>
        <p:origin x="-1512" y="-102"/>
      </p:cViewPr>
      <p:guideLst>
        <p:guide orient="horz" pos="2160"/>
        <p:guide pos="2880"/>
      </p:guideLst>
    </p:cSldViewPr>
  </p:slideViewPr>
  <p:outlineViewPr>
    <p:cViewPr>
      <p:scale>
        <a:sx n="33" d="100"/>
        <a:sy n="33" d="100"/>
      </p:scale>
      <p:origin x="0" y="27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6A252AE-C5EA-4379-88F5-77C549B94999}" type="datetimeFigureOut">
              <a:rPr lang="ru-RU" smtClean="0"/>
              <a:pPr/>
              <a:t>08.12.2012</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9827C3BE-7F2F-4A32-A936-B9A3EE3FE16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A252AE-C5EA-4379-88F5-77C549B94999}" type="datetimeFigureOut">
              <a:rPr lang="ru-RU" smtClean="0"/>
              <a:pPr/>
              <a:t>08.12.2012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27C3BE-7F2F-4A32-A936-B9A3EE3FE1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66A252AE-C5EA-4379-88F5-77C549B94999}" type="datetimeFigureOut">
              <a:rPr lang="ru-RU" smtClean="0"/>
              <a:pPr/>
              <a:t>08.12.2012</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9827C3BE-7F2F-4A32-A936-B9A3EE3FE1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66A252AE-C5EA-4379-88F5-77C549B94999}" type="datetimeFigureOut">
              <a:rPr lang="ru-RU" smtClean="0"/>
              <a:pPr/>
              <a:t>08.12.2012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9827C3BE-7F2F-4A32-A936-B9A3EE3FE162}"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6A252AE-C5EA-4379-88F5-77C549B94999}" type="datetimeFigureOut">
              <a:rPr lang="ru-RU" smtClean="0"/>
              <a:pPr/>
              <a:t>08.12.2012</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827C3BE-7F2F-4A32-A936-B9A3EE3FE162}"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66A252AE-C5EA-4379-88F5-77C549B94999}" type="datetimeFigureOut">
              <a:rPr lang="ru-RU" smtClean="0"/>
              <a:pPr/>
              <a:t>08.12.2012</a:t>
            </a:fld>
            <a:endParaRPr lang="ru-RU"/>
          </a:p>
        </p:txBody>
      </p:sp>
      <p:sp>
        <p:nvSpPr>
          <p:cNvPr id="10" name="Номер слайда 9"/>
          <p:cNvSpPr>
            <a:spLocks noGrp="1"/>
          </p:cNvSpPr>
          <p:nvPr>
            <p:ph type="sldNum" sz="quarter" idx="16"/>
          </p:nvPr>
        </p:nvSpPr>
        <p:spPr/>
        <p:txBody>
          <a:bodyPr rtlCol="0"/>
          <a:lstStyle/>
          <a:p>
            <a:fld id="{9827C3BE-7F2F-4A32-A936-B9A3EE3FE162}"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66A252AE-C5EA-4379-88F5-77C549B94999}" type="datetimeFigureOut">
              <a:rPr lang="ru-RU" smtClean="0"/>
              <a:pPr/>
              <a:t>08.12.2012</a:t>
            </a:fld>
            <a:endParaRPr lang="ru-RU"/>
          </a:p>
        </p:txBody>
      </p:sp>
      <p:sp>
        <p:nvSpPr>
          <p:cNvPr id="12" name="Номер слайда 11"/>
          <p:cNvSpPr>
            <a:spLocks noGrp="1"/>
          </p:cNvSpPr>
          <p:nvPr>
            <p:ph type="sldNum" sz="quarter" idx="16"/>
          </p:nvPr>
        </p:nvSpPr>
        <p:spPr/>
        <p:txBody>
          <a:bodyPr rtlCol="0"/>
          <a:lstStyle/>
          <a:p>
            <a:fld id="{9827C3BE-7F2F-4A32-A936-B9A3EE3FE162}"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6A252AE-C5EA-4379-88F5-77C549B94999}" type="datetimeFigureOut">
              <a:rPr lang="ru-RU" smtClean="0"/>
              <a:pPr/>
              <a:t>08.12.2012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9827C3BE-7F2F-4A32-A936-B9A3EE3FE16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A252AE-C5EA-4379-88F5-77C549B94999}" type="datetimeFigureOut">
              <a:rPr lang="ru-RU" smtClean="0"/>
              <a:pPr/>
              <a:t>08.12.2012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9827C3BE-7F2F-4A32-A936-B9A3EE3FE1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6A252AE-C5EA-4379-88F5-77C549B94999}" type="datetimeFigureOut">
              <a:rPr lang="ru-RU" smtClean="0"/>
              <a:pPr/>
              <a:t>08.12.2012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9827C3BE-7F2F-4A32-A936-B9A3EE3FE162}"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66A252AE-C5EA-4379-88F5-77C549B94999}" type="datetimeFigureOut">
              <a:rPr lang="ru-RU" smtClean="0"/>
              <a:pPr/>
              <a:t>08.12.2012</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9827C3BE-7F2F-4A32-A936-B9A3EE3FE162}"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6A252AE-C5EA-4379-88F5-77C549B94999}" type="datetimeFigureOut">
              <a:rPr lang="ru-RU" smtClean="0"/>
              <a:pPr/>
              <a:t>08.12.2012</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827C3BE-7F2F-4A32-A936-B9A3EE3FE1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ics.livejournal.com/uchitelj/pic/001btk86"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gif"/><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ram-kursk.ucoz.ru/_pu/1/61985064.jpg"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5148064" y="980728"/>
            <a:ext cx="3740578" cy="5615186"/>
          </a:xfrm>
          <a:prstGeom prst="rect">
            <a:avLst/>
          </a:prstGeom>
          <a:ln>
            <a:noFill/>
          </a:ln>
          <a:effectLst>
            <a:softEdge rad="112500"/>
          </a:effectLst>
        </p:spPr>
      </p:pic>
      <p:sp>
        <p:nvSpPr>
          <p:cNvPr id="2" name="Заголовок 1"/>
          <p:cNvSpPr>
            <a:spLocks noGrp="1"/>
          </p:cNvSpPr>
          <p:nvPr>
            <p:ph type="ctrTitle"/>
          </p:nvPr>
        </p:nvSpPr>
        <p:spPr>
          <a:xfrm>
            <a:off x="0" y="1916832"/>
            <a:ext cx="5076056" cy="1440160"/>
          </a:xfrm>
        </p:spPr>
        <p:txBody>
          <a:bodyPr anchor="ctr">
            <a:noAutofit/>
          </a:bodyPr>
          <a:lstStyle/>
          <a:p>
            <a:pPr algn="ctr"/>
            <a:r>
              <a:rPr lang="en-US" sz="48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 </a:t>
            </a:r>
            <a:r>
              <a:rPr lang="ru-RU" sz="48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часть</a:t>
            </a:r>
            <a:endParaRPr lang="ru-RU" sz="48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Рисунок 4" descr="http://pics.livejournal.com/uchitelj/pic/001btk86/s640x480">
            <a:hlinkClick r:id="rId3"/>
          </p:cNvPr>
          <p:cNvPicPr/>
          <p:nvPr/>
        </p:nvPicPr>
        <p:blipFill>
          <a:blip r:embed="rId4" cstate="email"/>
          <a:srcRect/>
          <a:stretch>
            <a:fillRect/>
          </a:stretch>
        </p:blipFill>
        <p:spPr bwMode="auto">
          <a:xfrm>
            <a:off x="251520" y="3356992"/>
            <a:ext cx="4644008" cy="3289945"/>
          </a:xfrm>
          <a:prstGeom prst="rect">
            <a:avLst/>
          </a:prstGeom>
          <a:ln>
            <a:noFill/>
          </a:ln>
          <a:effectLst>
            <a:softEdge rad="112500"/>
          </a:effectLst>
        </p:spPr>
      </p:pic>
      <p:sp>
        <p:nvSpPr>
          <p:cNvPr id="6" name="Заголовок 1"/>
          <p:cNvSpPr txBox="1">
            <a:spLocks/>
          </p:cNvSpPr>
          <p:nvPr/>
        </p:nvSpPr>
        <p:spPr>
          <a:xfrm>
            <a:off x="0" y="476672"/>
            <a:ext cx="5076056" cy="144016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8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Особенности</a:t>
            </a:r>
            <a:br>
              <a:rPr kumimoji="0" lang="ru-RU" sz="48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8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храмового зодчества</a:t>
            </a:r>
            <a:endParaRPr kumimoji="0" lang="ru-RU" sz="48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260648"/>
            <a:ext cx="9144000" cy="836712"/>
          </a:xfrm>
        </p:spPr>
        <p:txBody>
          <a:bodyPr anchor="t">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Крестово-купольные храмы Руси</a:t>
            </a:r>
            <a:br>
              <a:rPr lang="ru-RU" b="1" dirty="0" smtClean="0">
                <a:ln w="50800"/>
                <a:solidFill>
                  <a:srgbClr val="002060"/>
                </a:solidFill>
              </a:rPr>
            </a:b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Рисунок 6" descr="http://hram-kursk.ucoz.ru/_pu/1/51339724.jpg"/>
          <p:cNvPicPr/>
          <p:nvPr/>
        </p:nvPicPr>
        <p:blipFill>
          <a:blip r:embed="rId2" cstate="email"/>
          <a:srcRect/>
          <a:stretch>
            <a:fillRect/>
          </a:stretch>
        </p:blipFill>
        <p:spPr bwMode="auto">
          <a:xfrm>
            <a:off x="539552" y="1772816"/>
            <a:ext cx="3600400" cy="4850904"/>
          </a:xfrm>
          <a:prstGeom prst="rect">
            <a:avLst/>
          </a:prstGeom>
          <a:ln>
            <a:noFill/>
          </a:ln>
          <a:effectLst>
            <a:outerShdw blurRad="292100" dist="139700" dir="2700000" algn="tl" rotWithShape="0">
              <a:srgbClr val="333333">
                <a:alpha val="65000"/>
              </a:srgbClr>
            </a:outerShdw>
          </a:effectLst>
        </p:spPr>
      </p:pic>
      <p:pic>
        <p:nvPicPr>
          <p:cNvPr id="8" name="Рисунок 7" descr="http://hram-kursk.ucoz.ru/_pu/1/23524237.jpg"/>
          <p:cNvPicPr/>
          <p:nvPr/>
        </p:nvPicPr>
        <p:blipFill>
          <a:blip r:embed="rId3" cstate="email"/>
          <a:srcRect/>
          <a:stretch>
            <a:fillRect/>
          </a:stretch>
        </p:blipFill>
        <p:spPr bwMode="auto">
          <a:xfrm>
            <a:off x="5004048" y="1844824"/>
            <a:ext cx="3672408" cy="4766196"/>
          </a:xfrm>
          <a:prstGeom prst="rect">
            <a:avLst/>
          </a:prstGeom>
          <a:ln>
            <a:noFill/>
          </a:ln>
          <a:effectLst>
            <a:outerShdw blurRad="292100" dist="139700" dir="2700000" algn="tl" rotWithShape="0">
              <a:srgbClr val="333333">
                <a:alpha val="65000"/>
              </a:srgbClr>
            </a:outerShdw>
          </a:effectLst>
        </p:spPr>
      </p:pic>
      <p:sp>
        <p:nvSpPr>
          <p:cNvPr id="1025" name="Rectangle 1"/>
          <p:cNvSpPr>
            <a:spLocks noChangeArrowheads="1"/>
          </p:cNvSpPr>
          <p:nvPr/>
        </p:nvSpPr>
        <p:spPr bwMode="auto">
          <a:xfrm>
            <a:off x="5004048" y="1855567"/>
            <a:ext cx="36724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ea typeface="Times New Roman" pitchFamily="18" charset="0"/>
                <a:cs typeface="Times New Roman" pitchFamily="18" charset="0"/>
              </a:rPr>
              <a:t>Дмитриевский собор во Владимире</a:t>
            </a:r>
            <a:endParaRPr kumimoji="0" lang="ru-RU" sz="1600" b="0" i="0" u="none" strike="noStrike" cap="none" normalizeH="0" baseline="0" dirty="0" smtClean="0">
              <a:ln>
                <a:noFill/>
              </a:ln>
              <a:solidFill>
                <a:schemeClr val="bg1"/>
              </a:solidFill>
              <a:effectLst/>
              <a:cs typeface="Arial" pitchFamily="34" charset="0"/>
            </a:endParaRPr>
          </a:p>
        </p:txBody>
      </p:sp>
      <p:sp>
        <p:nvSpPr>
          <p:cNvPr id="1026" name="Rectangle 2"/>
          <p:cNvSpPr>
            <a:spLocks noChangeArrowheads="1"/>
          </p:cNvSpPr>
          <p:nvPr/>
        </p:nvSpPr>
        <p:spPr bwMode="auto">
          <a:xfrm>
            <a:off x="539552" y="1819564"/>
            <a:ext cx="3600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2">
                    <a:lumMod val="50000"/>
                  </a:schemeClr>
                </a:solidFill>
                <a:effectLst/>
                <a:ea typeface="Times New Roman" pitchFamily="18" charset="0"/>
                <a:cs typeface="Times New Roman" pitchFamily="18" charset="0"/>
              </a:rPr>
              <a:t>Успенский собор во Владимире</a:t>
            </a:r>
            <a:endParaRPr kumimoji="0" lang="ru-RU" sz="1600" b="0" i="0" u="none" strike="noStrike" cap="none" normalizeH="0" baseline="0" dirty="0" smtClean="0">
              <a:ln>
                <a:noFill/>
              </a:ln>
              <a:solidFill>
                <a:schemeClr val="accent2">
                  <a:lumMod val="50000"/>
                </a:schemeClr>
              </a:solidFill>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www.hramy.ru/regions/r77/yao/nagatzaton/voznkol03.jpg"/>
          <p:cNvPicPr/>
          <p:nvPr/>
        </p:nvPicPr>
        <p:blipFill>
          <a:blip r:embed="rId2" cstate="email"/>
          <a:srcRect/>
          <a:stretch>
            <a:fillRect/>
          </a:stretch>
        </p:blipFill>
        <p:spPr bwMode="auto">
          <a:xfrm>
            <a:off x="611560" y="1700808"/>
            <a:ext cx="8064896" cy="4896544"/>
          </a:xfrm>
          <a:prstGeom prst="rect">
            <a:avLst/>
          </a:prstGeom>
          <a:noFill/>
          <a:ln w="9525">
            <a:noFill/>
            <a:miter lim="800000"/>
            <a:headEnd/>
            <a:tailEnd/>
          </a:ln>
        </p:spPr>
      </p:pic>
      <p:sp>
        <p:nvSpPr>
          <p:cNvPr id="5" name="Заголовок 1"/>
          <p:cNvSpPr>
            <a:spLocks noGrp="1"/>
          </p:cNvSpPr>
          <p:nvPr>
            <p:ph type="title"/>
          </p:nvPr>
        </p:nvSpPr>
        <p:spPr>
          <a:xfrm>
            <a:off x="0" y="0"/>
            <a:ext cx="9144000" cy="126876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Шатровый храм</a:t>
            </a:r>
            <a:br>
              <a:rPr lang="ru-RU" b="1" dirty="0" smtClean="0">
                <a:ln w="50800"/>
                <a:solidFill>
                  <a:srgbClr val="002060"/>
                </a:solidFill>
              </a:rPr>
            </a:br>
            <a:r>
              <a:rPr lang="ru-RU" sz="4000" b="1" dirty="0" smtClean="0">
                <a:ln w="10541" cmpd="sng">
                  <a:solidFill>
                    <a:schemeClr val="accent1">
                      <a:shade val="88000"/>
                      <a:satMod val="110000"/>
                    </a:schemeClr>
                  </a:solidFill>
                  <a:prstDash val="solid"/>
                </a:ln>
                <a:solidFill>
                  <a:schemeClr val="accent1">
                    <a:lumMod val="50000"/>
                  </a:schemeClr>
                </a:solidFill>
              </a:rPr>
              <a:t>Церковь Вознесения Господня в селе Коломенском </a:t>
            </a:r>
            <a:endParaRPr lang="ru-RU" sz="4000" b="1" dirty="0">
              <a:ln w="50800"/>
              <a:solidFill>
                <a:schemeClr val="accent1">
                  <a:lumMod val="50000"/>
                </a:schemeClr>
              </a:solidFill>
            </a:endParaRPr>
          </a:p>
        </p:txBody>
      </p:sp>
      <p:pic>
        <p:nvPicPr>
          <p:cNvPr id="8" name="Рисунок 7" descr="http://www.hramy.ru/regions/r77/yao/nagatzaton/voznkol01.jpg"/>
          <p:cNvPicPr/>
          <p:nvPr/>
        </p:nvPicPr>
        <p:blipFill>
          <a:blip r:embed="rId3" cstate="email"/>
          <a:srcRect/>
          <a:stretch>
            <a:fillRect/>
          </a:stretch>
        </p:blipFill>
        <p:spPr bwMode="auto">
          <a:xfrm>
            <a:off x="611560" y="1700808"/>
            <a:ext cx="8064896" cy="4896544"/>
          </a:xfrm>
          <a:prstGeom prst="rect">
            <a:avLst/>
          </a:prstGeom>
          <a:ln>
            <a:noFill/>
          </a:ln>
          <a:effectLst>
            <a:outerShdw blurRad="292100" dist="139700" dir="2700000" algn="tl" rotWithShape="0">
              <a:srgbClr val="333333">
                <a:alpha val="65000"/>
              </a:srgbClr>
            </a:outerShdw>
          </a:effectLst>
        </p:spPr>
      </p:pic>
      <p:pic>
        <p:nvPicPr>
          <p:cNvPr id="7" name="Рисунок 6" descr="http://findmapplaces.com/bphoto/36/hramzvonnitsa-georgiya-pobedonostsa-v-kolomenskom_362054.jpg"/>
          <p:cNvPicPr/>
          <p:nvPr/>
        </p:nvPicPr>
        <p:blipFill>
          <a:blip r:embed="rId4" cstate="email"/>
          <a:srcRect/>
          <a:stretch>
            <a:fillRect/>
          </a:stretch>
        </p:blipFill>
        <p:spPr bwMode="auto">
          <a:xfrm>
            <a:off x="611560" y="1700808"/>
            <a:ext cx="8064896" cy="4896544"/>
          </a:xfrm>
          <a:prstGeom prst="rect">
            <a:avLst/>
          </a:prstGeom>
          <a:ln>
            <a:noFill/>
          </a:ln>
          <a:effectLst>
            <a:outerShdw blurRad="292100" dist="139700" dir="2700000" algn="tl" rotWithShape="0">
              <a:srgbClr val="333333">
                <a:alpha val="65000"/>
              </a:srgbClr>
            </a:outerShdw>
          </a:effectLst>
        </p:spPr>
      </p:pic>
      <p:pic>
        <p:nvPicPr>
          <p:cNvPr id="3073" name="Picture 1" descr="C:\Users\1\Desktop\Москва 2012\109NIKON\DSCN3751.JPG"/>
          <p:cNvPicPr>
            <a:picLocks noChangeAspect="1" noChangeArrowheads="1"/>
          </p:cNvPicPr>
          <p:nvPr/>
        </p:nvPicPr>
        <p:blipFill>
          <a:blip r:embed="rId5" cstate="email"/>
          <a:srcRect/>
          <a:stretch>
            <a:fillRect/>
          </a:stretch>
        </p:blipFill>
        <p:spPr bwMode="auto">
          <a:xfrm>
            <a:off x="611560" y="1700808"/>
            <a:ext cx="8064896" cy="4885626"/>
          </a:xfrm>
          <a:prstGeom prst="rect">
            <a:avLst/>
          </a:prstGeom>
          <a:noFill/>
        </p:spPr>
      </p:pic>
      <p:pic>
        <p:nvPicPr>
          <p:cNvPr id="3074" name="Picture 2" descr="C:\Users\1\Desktop\Москва 2012\109NIKON\DSCN3780.JPG"/>
          <p:cNvPicPr>
            <a:picLocks noChangeAspect="1" noChangeArrowheads="1"/>
          </p:cNvPicPr>
          <p:nvPr/>
        </p:nvPicPr>
        <p:blipFill>
          <a:blip r:embed="rId6" cstate="email"/>
          <a:srcRect/>
          <a:stretch>
            <a:fillRect/>
          </a:stretch>
        </p:blipFill>
        <p:spPr bwMode="auto">
          <a:xfrm>
            <a:off x="611560" y="1700808"/>
            <a:ext cx="8064896" cy="48723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3"/>
                                        </p:tgtEl>
                                        <p:attrNameLst>
                                          <p:attrName>style.visibility</p:attrName>
                                        </p:attrNameLst>
                                      </p:cBhvr>
                                      <p:to>
                                        <p:strVal val="visible"/>
                                      </p:to>
                                    </p:set>
                                    <p:animEffect transition="in" filter="checkerboard(across)">
                                      <p:cBhvr>
                                        <p:cTn id="17" dur="500"/>
                                        <p:tgtEl>
                                          <p:spTgt spid="307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strips(downLeft)">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0"/>
            <a:ext cx="9144000" cy="126876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Шатровый храм</a:t>
            </a:r>
            <a:br>
              <a:rPr lang="ru-RU" b="1" dirty="0" smtClean="0">
                <a:ln w="50800"/>
                <a:solidFill>
                  <a:srgbClr val="002060"/>
                </a:solidFill>
              </a:rPr>
            </a:br>
            <a:r>
              <a:rPr lang="en-US" sz="3600" b="1" i="1" dirty="0" smtClean="0"/>
              <a:t> </a:t>
            </a:r>
            <a:r>
              <a:rPr lang="en-US" sz="3600" b="1" i="1" dirty="0" err="1" smtClean="0">
                <a:ln w="10541" cmpd="sng">
                  <a:solidFill>
                    <a:schemeClr val="accent1">
                      <a:shade val="88000"/>
                      <a:satMod val="110000"/>
                    </a:schemeClr>
                  </a:solidFill>
                  <a:prstDash val="solid"/>
                </a:ln>
                <a:solidFill>
                  <a:schemeClr val="accent1">
                    <a:lumMod val="50000"/>
                  </a:schemeClr>
                </a:solidFill>
              </a:rPr>
              <a:t>Церковь</a:t>
            </a:r>
            <a:r>
              <a:rPr lang="en-US" sz="3600" b="1" i="1" dirty="0" smtClean="0">
                <a:ln w="10541" cmpd="sng">
                  <a:solidFill>
                    <a:schemeClr val="accent1">
                      <a:shade val="88000"/>
                      <a:satMod val="110000"/>
                    </a:schemeClr>
                  </a:solidFill>
                  <a:prstDash val="solid"/>
                </a:ln>
                <a:solidFill>
                  <a:schemeClr val="accent1">
                    <a:lumMod val="50000"/>
                  </a:schemeClr>
                </a:solidFill>
              </a:rPr>
              <a:t> </a:t>
            </a:r>
            <a:r>
              <a:rPr lang="en-US" sz="3600" b="1" i="1" dirty="0" err="1" smtClean="0">
                <a:ln w="10541" cmpd="sng">
                  <a:solidFill>
                    <a:schemeClr val="accent1">
                      <a:shade val="88000"/>
                      <a:satMod val="110000"/>
                    </a:schemeClr>
                  </a:solidFill>
                  <a:prstDash val="solid"/>
                </a:ln>
                <a:solidFill>
                  <a:schemeClr val="accent1">
                    <a:lumMod val="50000"/>
                  </a:schemeClr>
                </a:solidFill>
              </a:rPr>
              <a:t>Покрова</a:t>
            </a:r>
            <a:r>
              <a:rPr lang="en-US" sz="3600" b="1" i="1" dirty="0" smtClean="0">
                <a:ln w="10541" cmpd="sng">
                  <a:solidFill>
                    <a:schemeClr val="accent1">
                      <a:shade val="88000"/>
                      <a:satMod val="110000"/>
                    </a:schemeClr>
                  </a:solidFill>
                  <a:prstDash val="solid"/>
                </a:ln>
                <a:solidFill>
                  <a:schemeClr val="accent1">
                    <a:lumMod val="50000"/>
                  </a:schemeClr>
                </a:solidFill>
              </a:rPr>
              <a:t> </a:t>
            </a:r>
            <a:r>
              <a:rPr lang="en-US" sz="3600" b="1" i="1" dirty="0" err="1" smtClean="0">
                <a:ln w="10541" cmpd="sng">
                  <a:solidFill>
                    <a:schemeClr val="accent1">
                      <a:shade val="88000"/>
                      <a:satMod val="110000"/>
                    </a:schemeClr>
                  </a:solidFill>
                  <a:prstDash val="solid"/>
                </a:ln>
                <a:solidFill>
                  <a:schemeClr val="accent1">
                    <a:lumMod val="50000"/>
                  </a:schemeClr>
                </a:solidFill>
              </a:rPr>
              <a:t>Пресвятой</a:t>
            </a:r>
            <a:r>
              <a:rPr lang="en-US" sz="3600" b="1" i="1" dirty="0" smtClean="0">
                <a:ln w="10541" cmpd="sng">
                  <a:solidFill>
                    <a:schemeClr val="accent1">
                      <a:shade val="88000"/>
                      <a:satMod val="110000"/>
                    </a:schemeClr>
                  </a:solidFill>
                  <a:prstDash val="solid"/>
                </a:ln>
                <a:solidFill>
                  <a:schemeClr val="accent1">
                    <a:lumMod val="50000"/>
                  </a:schemeClr>
                </a:solidFill>
              </a:rPr>
              <a:t> </a:t>
            </a:r>
            <a:r>
              <a:rPr lang="en-US" sz="3600" b="1" i="1" dirty="0" err="1" smtClean="0">
                <a:ln w="10541" cmpd="sng">
                  <a:solidFill>
                    <a:schemeClr val="accent1">
                      <a:shade val="88000"/>
                      <a:satMod val="110000"/>
                    </a:schemeClr>
                  </a:solidFill>
                  <a:prstDash val="solid"/>
                </a:ln>
                <a:solidFill>
                  <a:schemeClr val="accent1">
                    <a:lumMod val="50000"/>
                  </a:schemeClr>
                </a:solidFill>
              </a:rPr>
              <a:t>Богородицы</a:t>
            </a:r>
            <a:r>
              <a:rPr lang="en-US" sz="3600" b="1" i="1" dirty="0" smtClean="0">
                <a:ln w="10541" cmpd="sng">
                  <a:solidFill>
                    <a:schemeClr val="accent1">
                      <a:shade val="88000"/>
                      <a:satMod val="110000"/>
                    </a:schemeClr>
                  </a:solidFill>
                  <a:prstDash val="solid"/>
                </a:ln>
                <a:solidFill>
                  <a:schemeClr val="accent1">
                    <a:lumMod val="50000"/>
                  </a:schemeClr>
                </a:solidFill>
              </a:rPr>
              <a:t> в </a:t>
            </a:r>
            <a:r>
              <a:rPr lang="en-US" sz="3600" b="1" i="1" dirty="0" err="1" smtClean="0">
                <a:ln w="10541" cmpd="sng">
                  <a:solidFill>
                    <a:schemeClr val="accent1">
                      <a:shade val="88000"/>
                      <a:satMod val="110000"/>
                    </a:schemeClr>
                  </a:solidFill>
                  <a:prstDash val="solid"/>
                </a:ln>
                <a:solidFill>
                  <a:schemeClr val="accent1">
                    <a:lumMod val="50000"/>
                  </a:schemeClr>
                </a:solidFill>
              </a:rPr>
              <a:t>Медведкове</a:t>
            </a:r>
            <a:r>
              <a:rPr lang="en-US" sz="3600" b="1" i="1" dirty="0" smtClean="0">
                <a:ln w="10541" cmpd="sng">
                  <a:solidFill>
                    <a:schemeClr val="accent1">
                      <a:shade val="88000"/>
                      <a:satMod val="110000"/>
                    </a:schemeClr>
                  </a:solidFill>
                  <a:prstDash val="solid"/>
                </a:ln>
                <a:solidFill>
                  <a:schemeClr val="accent1">
                    <a:lumMod val="50000"/>
                  </a:schemeClr>
                </a:solidFill>
              </a:rPr>
              <a:t> </a:t>
            </a:r>
            <a:endParaRPr lang="ru-RU" sz="4000" b="1" dirty="0">
              <a:ln w="10541" cmpd="sng">
                <a:solidFill>
                  <a:schemeClr val="accent1">
                    <a:shade val="88000"/>
                    <a:satMod val="110000"/>
                  </a:schemeClr>
                </a:solidFill>
                <a:prstDash val="solid"/>
              </a:ln>
              <a:solidFill>
                <a:schemeClr val="accent1">
                  <a:lumMod val="50000"/>
                </a:schemeClr>
              </a:solidFill>
            </a:endParaRPr>
          </a:p>
        </p:txBody>
      </p:sp>
      <p:pic>
        <p:nvPicPr>
          <p:cNvPr id="30722" name="Picture 2" descr="http://www.hramy.ru/regions/r77/svao/medyuzh/pokrb1.jpg"/>
          <p:cNvPicPr>
            <a:picLocks noChangeAspect="1" noChangeArrowheads="1"/>
          </p:cNvPicPr>
          <p:nvPr/>
        </p:nvPicPr>
        <p:blipFill>
          <a:blip r:embed="rId2" cstate="email"/>
          <a:srcRect/>
          <a:stretch>
            <a:fillRect/>
          </a:stretch>
        </p:blipFill>
        <p:spPr bwMode="auto">
          <a:xfrm>
            <a:off x="179512" y="1628800"/>
            <a:ext cx="3312368" cy="4962350"/>
          </a:xfrm>
          <a:prstGeom prst="rect">
            <a:avLst/>
          </a:prstGeom>
          <a:ln>
            <a:noFill/>
          </a:ln>
          <a:effectLst>
            <a:outerShdw blurRad="292100" dist="139700" dir="2700000" algn="tl" rotWithShape="0">
              <a:srgbClr val="333333">
                <a:alpha val="65000"/>
              </a:srgbClr>
            </a:outerShdw>
          </a:effectLst>
        </p:spPr>
      </p:pic>
      <p:pic>
        <p:nvPicPr>
          <p:cNvPr id="10" name="Рисунок 9" descr="http://pokrovchram.ru/d/263057/d/ttt.jpg"/>
          <p:cNvPicPr/>
          <p:nvPr/>
        </p:nvPicPr>
        <p:blipFill>
          <a:blip r:embed="rId3" cstate="email"/>
          <a:srcRect/>
          <a:stretch>
            <a:fillRect/>
          </a:stretch>
        </p:blipFill>
        <p:spPr bwMode="auto">
          <a:xfrm>
            <a:off x="3707904" y="1628800"/>
            <a:ext cx="5112568" cy="4968552"/>
          </a:xfrm>
          <a:prstGeom prst="rect">
            <a:avLst/>
          </a:prstGeom>
          <a:ln>
            <a:noFill/>
          </a:ln>
          <a:effectLst>
            <a:outerShdw blurRad="292100" dist="139700" dir="2700000" algn="tl" rotWithShape="0">
              <a:srgbClr val="333333">
                <a:alpha val="65000"/>
              </a:srgbClr>
            </a:outerShdw>
          </a:effectLst>
        </p:spPr>
      </p:pic>
      <p:pic>
        <p:nvPicPr>
          <p:cNvPr id="11" name="Рисунок 10" descr="http://www.hramy.ru/regions/r77/svao/medyuzh/pokrb2.jpg"/>
          <p:cNvPicPr/>
          <p:nvPr/>
        </p:nvPicPr>
        <p:blipFill>
          <a:blip r:embed="rId4" cstate="email"/>
          <a:srcRect/>
          <a:stretch>
            <a:fillRect/>
          </a:stretch>
        </p:blipFill>
        <p:spPr bwMode="auto">
          <a:xfrm>
            <a:off x="179512" y="1628800"/>
            <a:ext cx="3312368" cy="49685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0"/>
            <a:ext cx="9144000" cy="126876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Шатровый храм</a:t>
            </a:r>
            <a:br>
              <a:rPr lang="ru-RU" b="1" dirty="0" smtClean="0">
                <a:ln w="50800"/>
                <a:solidFill>
                  <a:srgbClr val="002060"/>
                </a:solidFill>
              </a:rPr>
            </a:br>
            <a:r>
              <a:rPr lang="ru-RU" sz="3600" b="1" dirty="0" smtClean="0">
                <a:ln w="10541" cmpd="sng">
                  <a:solidFill>
                    <a:schemeClr val="accent1">
                      <a:shade val="88000"/>
                      <a:satMod val="110000"/>
                    </a:schemeClr>
                  </a:solidFill>
                  <a:prstDash val="solid"/>
                </a:ln>
                <a:solidFill>
                  <a:schemeClr val="accent2">
                    <a:lumMod val="50000"/>
                  </a:schemeClr>
                </a:solidFill>
              </a:rPr>
              <a:t>Храм Василия Блаженного</a:t>
            </a:r>
            <a:endParaRPr lang="ru-RU" sz="4000" b="1" dirty="0">
              <a:ln w="10541" cmpd="sng">
                <a:solidFill>
                  <a:schemeClr val="accent1">
                    <a:shade val="88000"/>
                    <a:satMod val="110000"/>
                  </a:schemeClr>
                </a:solidFill>
                <a:prstDash val="solid"/>
              </a:ln>
              <a:solidFill>
                <a:schemeClr val="accent2">
                  <a:lumMod val="50000"/>
                </a:schemeClr>
              </a:solidFill>
            </a:endParaRPr>
          </a:p>
        </p:txBody>
      </p:sp>
      <p:pic>
        <p:nvPicPr>
          <p:cNvPr id="15" name="Рисунок 14" descr="Храм Василия Блаженного"/>
          <p:cNvPicPr/>
          <p:nvPr/>
        </p:nvPicPr>
        <p:blipFill>
          <a:blip r:embed="rId2" cstate="email"/>
          <a:srcRect/>
          <a:stretch>
            <a:fillRect/>
          </a:stretch>
        </p:blipFill>
        <p:spPr bwMode="auto">
          <a:xfrm>
            <a:off x="1691680" y="1658620"/>
            <a:ext cx="5805170" cy="4866724"/>
          </a:xfrm>
          <a:prstGeom prst="rect">
            <a:avLst/>
          </a:prstGeom>
          <a:noFill/>
          <a:ln w="9525">
            <a:noFill/>
            <a:miter lim="800000"/>
            <a:headEnd/>
            <a:tailEnd/>
          </a:ln>
        </p:spPr>
      </p:pic>
      <p:pic>
        <p:nvPicPr>
          <p:cNvPr id="31748" name="Picture 4" descr="Покровский Собор. Храм Василия Блаженного."/>
          <p:cNvPicPr>
            <a:picLocks noChangeAspect="1" noChangeArrowheads="1"/>
          </p:cNvPicPr>
          <p:nvPr/>
        </p:nvPicPr>
        <p:blipFill>
          <a:blip r:embed="rId3" cstate="email"/>
          <a:srcRect/>
          <a:stretch>
            <a:fillRect/>
          </a:stretch>
        </p:blipFill>
        <p:spPr bwMode="auto">
          <a:xfrm>
            <a:off x="1259632" y="1628800"/>
            <a:ext cx="6667500" cy="4968552"/>
          </a:xfrm>
          <a:prstGeom prst="rect">
            <a:avLst/>
          </a:prstGeom>
          <a:noFill/>
        </p:spPr>
      </p:pic>
      <p:pic>
        <p:nvPicPr>
          <p:cNvPr id="31746" name="Picture 2" descr="http://upload.wikimedia.org/wikipedia/commons/e/ea/%D0%A1%D0%BE%D0%B1%D0%BE%D1%80_%D0%92%D0%B0%D1%81%D0%B8%D0%BB%D0%B8%D1%8F_%D0%91%D0%BB%D0%B0%D0%B6%D0%B5%D0%BD%D0%BD%D0%BE%D0%B3%D0%BE.jpg?uselang=ru"/>
          <p:cNvPicPr>
            <a:picLocks noChangeAspect="1" noChangeArrowheads="1"/>
          </p:cNvPicPr>
          <p:nvPr/>
        </p:nvPicPr>
        <p:blipFill>
          <a:blip r:embed="rId4" cstate="email"/>
          <a:srcRect/>
          <a:stretch>
            <a:fillRect/>
          </a:stretch>
        </p:blipFill>
        <p:spPr bwMode="auto">
          <a:xfrm>
            <a:off x="1259632" y="1628800"/>
            <a:ext cx="6840760" cy="4968552"/>
          </a:xfrm>
          <a:prstGeom prst="rect">
            <a:avLst/>
          </a:prstGeom>
          <a:noFill/>
        </p:spPr>
      </p:pic>
      <p:pic>
        <p:nvPicPr>
          <p:cNvPr id="31750" name="Picture 6" descr="http://www.sunhome.ru/UsersGallery/wallpapers/18/pokrovskii_sobor_sobor_vasiliya_blazhennogo_i_moskovskii_kreml.jpg"/>
          <p:cNvPicPr>
            <a:picLocks noChangeAspect="1" noChangeArrowheads="1"/>
          </p:cNvPicPr>
          <p:nvPr/>
        </p:nvPicPr>
        <p:blipFill>
          <a:blip r:embed="rId5" cstate="email"/>
          <a:srcRect/>
          <a:stretch>
            <a:fillRect/>
          </a:stretch>
        </p:blipFill>
        <p:spPr bwMode="auto">
          <a:xfrm>
            <a:off x="1259632" y="1628800"/>
            <a:ext cx="6912768" cy="4968552"/>
          </a:xfrm>
          <a:prstGeom prst="rect">
            <a:avLst/>
          </a:prstGeom>
          <a:ln>
            <a:noFill/>
          </a:ln>
          <a:effectLst>
            <a:outerShdw blurRad="292100" dist="139700" dir="2700000" algn="tl" rotWithShape="0">
              <a:srgbClr val="333333">
                <a:alpha val="65000"/>
              </a:srgbClr>
            </a:outerShdw>
          </a:effectLst>
        </p:spPr>
      </p:pic>
      <p:pic>
        <p:nvPicPr>
          <p:cNvPr id="13" name="Рисунок 12" descr="sobor-vasiliya-blazhennogo-01"/>
          <p:cNvPicPr/>
          <p:nvPr/>
        </p:nvPicPr>
        <p:blipFill>
          <a:blip r:embed="rId6" cstate="email"/>
          <a:srcRect/>
          <a:stretch>
            <a:fillRect/>
          </a:stretch>
        </p:blipFill>
        <p:spPr bwMode="auto">
          <a:xfrm>
            <a:off x="1259632" y="1628800"/>
            <a:ext cx="6912768" cy="4968552"/>
          </a:xfrm>
          <a:prstGeom prst="rect">
            <a:avLst/>
          </a:prstGeom>
          <a:ln>
            <a:noFill/>
          </a:ln>
          <a:effectLst>
            <a:outerShdw blurRad="292100" dist="139700" dir="2700000" algn="tl" rotWithShape="0">
              <a:srgbClr val="333333">
                <a:alpha val="65000"/>
              </a:srgbClr>
            </a:outerShdw>
          </a:effectLst>
        </p:spPr>
      </p:pic>
      <p:pic>
        <p:nvPicPr>
          <p:cNvPr id="14" name="Рисунок 13" descr="sobor-vasiliya-blazhennogo-20"/>
          <p:cNvPicPr/>
          <p:nvPr/>
        </p:nvPicPr>
        <p:blipFill>
          <a:blip r:embed="rId7" cstate="email"/>
          <a:srcRect/>
          <a:stretch>
            <a:fillRect/>
          </a:stretch>
        </p:blipFill>
        <p:spPr bwMode="auto">
          <a:xfrm>
            <a:off x="1187624" y="1628800"/>
            <a:ext cx="6984776" cy="49685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20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plus(in)">
                                      <p:cBhvr>
                                        <p:cTn id="12" dur="20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diamond(in)">
                                      <p:cBhvr>
                                        <p:cTn id="17" dur="2000"/>
                                        <p:tgtEl>
                                          <p:spTgt spid="3175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0"/>
            <a:ext cx="9144000" cy="1268760"/>
          </a:xfrm>
        </p:spPr>
        <p:txBody>
          <a:bodyPr anchor="t">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Ярусный храм</a:t>
            </a:r>
            <a:br>
              <a:rPr lang="ru-RU" b="1" dirty="0" smtClean="0">
                <a:ln w="50800"/>
                <a:solidFill>
                  <a:srgbClr val="002060"/>
                </a:solidFill>
              </a:rPr>
            </a:br>
            <a:r>
              <a:rPr lang="ru-RU" sz="3600" b="1" dirty="0" smtClean="0">
                <a:ln w="10541" cmpd="sng">
                  <a:solidFill>
                    <a:schemeClr val="accent1">
                      <a:shade val="88000"/>
                      <a:satMod val="110000"/>
                    </a:schemeClr>
                  </a:solidFill>
                  <a:prstDash val="solid"/>
                </a:ln>
                <a:solidFill>
                  <a:schemeClr val="accent2">
                    <a:lumMod val="50000"/>
                  </a:schemeClr>
                </a:solidFill>
              </a:rPr>
              <a:t> Церковь Покрова Богородицы в Филях</a:t>
            </a:r>
            <a:r>
              <a:rPr lang="ru-RU" sz="3200" dirty="0" smtClean="0"/>
              <a:t/>
            </a:r>
            <a:br>
              <a:rPr lang="ru-RU" sz="3200" dirty="0" smtClean="0"/>
            </a:br>
            <a:endParaRPr lang="ru-RU" sz="4000" b="1" dirty="0">
              <a:ln w="10541" cmpd="sng">
                <a:solidFill>
                  <a:schemeClr val="accent1">
                    <a:shade val="88000"/>
                    <a:satMod val="110000"/>
                  </a:schemeClr>
                </a:solidFill>
                <a:prstDash val="solid"/>
              </a:ln>
              <a:solidFill>
                <a:schemeClr val="accent2">
                  <a:lumMod val="50000"/>
                </a:schemeClr>
              </a:solidFill>
            </a:endParaRPr>
          </a:p>
        </p:txBody>
      </p:sp>
      <p:pic>
        <p:nvPicPr>
          <p:cNvPr id="10" name="Рисунок 9" descr="http://www.rublev-museum.ru/img/system/img.ashx?picid=f4cd3f66-42b6-484e-ae35-1ab6b31cd06f&amp;imgdetid=_0715"/>
          <p:cNvPicPr/>
          <p:nvPr/>
        </p:nvPicPr>
        <p:blipFill>
          <a:blip r:embed="rId2" cstate="email"/>
          <a:srcRect/>
          <a:stretch>
            <a:fillRect/>
          </a:stretch>
        </p:blipFill>
        <p:spPr bwMode="auto">
          <a:xfrm>
            <a:off x="1547664" y="1700808"/>
            <a:ext cx="5878066" cy="4824536"/>
          </a:xfrm>
          <a:prstGeom prst="rect">
            <a:avLst/>
          </a:prstGeom>
          <a:ln>
            <a:noFill/>
          </a:ln>
          <a:effectLst>
            <a:outerShdw blurRad="292100" dist="139700" dir="2700000" algn="tl" rotWithShape="0">
              <a:srgbClr val="333333">
                <a:alpha val="65000"/>
              </a:srgbClr>
            </a:outerShdw>
          </a:effectLst>
        </p:spPr>
      </p:pic>
      <p:pic>
        <p:nvPicPr>
          <p:cNvPr id="11" name="Рисунок 10" descr="http://www.rublev-museum.ru/img/system/img.ashx?picid=35e5b749-48e1-413c-aaaa-42b7e3af0e1f&amp;imgdetid=_0715"/>
          <p:cNvPicPr/>
          <p:nvPr/>
        </p:nvPicPr>
        <p:blipFill>
          <a:blip r:embed="rId3" cstate="email"/>
          <a:srcRect/>
          <a:stretch>
            <a:fillRect/>
          </a:stretch>
        </p:blipFill>
        <p:spPr bwMode="auto">
          <a:xfrm>
            <a:off x="1475656" y="1700808"/>
            <a:ext cx="5976664" cy="4824536"/>
          </a:xfrm>
          <a:prstGeom prst="rect">
            <a:avLst/>
          </a:prstGeom>
          <a:ln>
            <a:noFill/>
          </a:ln>
          <a:effectLst>
            <a:outerShdw blurRad="292100" dist="139700" dir="2700000" algn="tl" rotWithShape="0">
              <a:srgbClr val="333333">
                <a:alpha val="65000"/>
              </a:srgbClr>
            </a:outerShdw>
          </a:effectLst>
        </p:spPr>
      </p:pic>
      <p:pic>
        <p:nvPicPr>
          <p:cNvPr id="9" name="Рисунок 8" descr="http://www.rublev-museum.ru/img/system/img.ashx?picid=e72a7fcf-bb4e-4e6a-a2ab-d5706e61482c&amp;imgdetid=_0600"/>
          <p:cNvPicPr/>
          <p:nvPr/>
        </p:nvPicPr>
        <p:blipFill>
          <a:blip r:embed="rId4" cstate="email"/>
          <a:srcRect/>
          <a:stretch>
            <a:fillRect/>
          </a:stretch>
        </p:blipFill>
        <p:spPr bwMode="auto">
          <a:xfrm>
            <a:off x="1475656" y="1700808"/>
            <a:ext cx="5976664" cy="4826000"/>
          </a:xfrm>
          <a:prstGeom prst="rect">
            <a:avLst/>
          </a:prstGeom>
          <a:noFill/>
          <a:ln w="9525">
            <a:noFill/>
            <a:miter lim="800000"/>
            <a:headEnd/>
            <a:tailEnd/>
          </a:ln>
        </p:spPr>
      </p:pic>
      <p:pic>
        <p:nvPicPr>
          <p:cNvPr id="12" name="Рисунок 11" descr="Храм Покрова Богоматери в Филях"/>
          <p:cNvPicPr/>
          <p:nvPr/>
        </p:nvPicPr>
        <p:blipFill>
          <a:blip r:embed="rId5" cstate="email"/>
          <a:srcRect/>
          <a:stretch>
            <a:fillRect/>
          </a:stretch>
        </p:blipFill>
        <p:spPr bwMode="auto">
          <a:xfrm>
            <a:off x="1115616" y="1700808"/>
            <a:ext cx="6840760" cy="48965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plus(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План</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sz="quarter" idx="1"/>
          </p:nvPr>
        </p:nvSpPr>
        <p:spPr>
          <a:xfrm>
            <a:off x="611560" y="1916832"/>
            <a:ext cx="8154488" cy="3024336"/>
          </a:xfrm>
        </p:spPr>
        <p:txBody>
          <a:bodyPr>
            <a:normAutofit lnSpcReduction="10000"/>
          </a:bodyPr>
          <a:lstStyle/>
          <a:p>
            <a:pPr>
              <a:buNone/>
            </a:pPr>
            <a:r>
              <a:rPr lang="ru-RU" sz="3200" b="1" dirty="0" smtClean="0"/>
              <a:t>	</a:t>
            </a:r>
            <a:r>
              <a:rPr lang="ru-RU" sz="3600" b="1" dirty="0" smtClean="0"/>
              <a:t>Мегалитические сооружения</a:t>
            </a:r>
          </a:p>
          <a:p>
            <a:pPr>
              <a:buNone/>
            </a:pPr>
            <a:r>
              <a:rPr lang="ru-RU" sz="3600" b="1" dirty="0" smtClean="0"/>
              <a:t>	Христианский храм</a:t>
            </a:r>
          </a:p>
          <a:p>
            <a:pPr lvl="1">
              <a:buNone/>
            </a:pPr>
            <a:r>
              <a:rPr lang="ru-RU" sz="3600" b="1" dirty="0" smtClean="0"/>
              <a:t>Буддийский храм</a:t>
            </a:r>
          </a:p>
          <a:p>
            <a:pPr>
              <a:buNone/>
            </a:pPr>
            <a:r>
              <a:rPr lang="ru-RU" sz="3600" b="1" dirty="0" smtClean="0"/>
              <a:t>	Культовые постройки </a:t>
            </a:r>
            <a:r>
              <a:rPr lang="ru-RU" sz="3600" b="1" dirty="0" smtClean="0"/>
              <a:t>ислама</a:t>
            </a:r>
          </a:p>
          <a:p>
            <a:pPr>
              <a:buNone/>
            </a:pPr>
            <a:r>
              <a:rPr lang="ru-RU" sz="3600" b="1" dirty="0" smtClean="0"/>
              <a:t>	</a:t>
            </a:r>
            <a:r>
              <a:rPr lang="ru-RU" sz="3600" b="1" dirty="0" smtClean="0"/>
              <a:t>Кроссворд</a:t>
            </a:r>
            <a:endParaRPr lang="ru-RU" sz="3600" b="1" dirty="0" smtClean="0"/>
          </a:p>
          <a:p>
            <a:pPr>
              <a:buNone/>
            </a:pPr>
            <a:endParaRPr lang="ru-RU"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pPr algn="ctr"/>
            <a:r>
              <a:rPr lang="ru-RU" sz="4800" b="1" spc="150" dirty="0" smtClean="0">
                <a:ln w="11430"/>
                <a:solidFill>
                  <a:srgbClr val="002060"/>
                </a:solidFill>
                <a:effectLst>
                  <a:outerShdw blurRad="25400" algn="tl" rotWithShape="0">
                    <a:srgbClr val="000000">
                      <a:alpha val="43000"/>
                    </a:srgbClr>
                  </a:outerShdw>
                </a:effectLst>
              </a:rPr>
              <a:t>Христианский храм</a:t>
            </a:r>
            <a:endParaRPr lang="ru-RU" sz="4800" b="1" spc="150" dirty="0">
              <a:ln w="11430"/>
              <a:solidFill>
                <a:srgbClr val="002060"/>
              </a:solidFill>
              <a:effectLst>
                <a:outerShdw blurRad="25400" algn="tl" rotWithShape="0">
                  <a:srgbClr val="000000">
                    <a:alpha val="43000"/>
                  </a:srgbClr>
                </a:outerShdw>
              </a:effectLst>
            </a:endParaRPr>
          </a:p>
        </p:txBody>
      </p:sp>
      <p:pic>
        <p:nvPicPr>
          <p:cNvPr id="1026" name="Picture 2" descr="http://virtualeuropa.narod.ru/italy/images/r33.jpg"/>
          <p:cNvPicPr>
            <a:picLocks noChangeAspect="1" noChangeArrowheads="1"/>
          </p:cNvPicPr>
          <p:nvPr/>
        </p:nvPicPr>
        <p:blipFill>
          <a:blip r:embed="rId2" cstate="email"/>
          <a:srcRect/>
          <a:stretch>
            <a:fillRect/>
          </a:stretch>
        </p:blipFill>
        <p:spPr bwMode="auto">
          <a:xfrm>
            <a:off x="1331640" y="3429000"/>
            <a:ext cx="3429571"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539552" y="2996952"/>
            <a:ext cx="3684022" cy="369332"/>
          </a:xfrm>
          <a:prstGeom prst="rect">
            <a:avLst/>
          </a:prstGeom>
        </p:spPr>
        <p:txBody>
          <a:bodyPr wrap="none">
            <a:spAutoFit/>
          </a:bodyPr>
          <a:lstStyle/>
          <a:p>
            <a:r>
              <a:rPr lang="ru-RU" b="1" dirty="0" smtClean="0"/>
              <a:t>Базилика Санта Мария </a:t>
            </a:r>
            <a:r>
              <a:rPr lang="ru-RU" b="1" dirty="0" err="1" smtClean="0"/>
              <a:t>Маджоре</a:t>
            </a:r>
            <a:endParaRPr lang="ru-RU" dirty="0"/>
          </a:p>
        </p:txBody>
      </p:sp>
      <p:pic>
        <p:nvPicPr>
          <p:cNvPr id="6" name="Рисунок 5" descr="http://hram-kursk.ucoz.ru/_pu/1/s61985064.jpg">
            <a:hlinkClick r:id="rId3" tgtFrame="&quot;_blank&quot;" tooltip="&quot;Нажмите, для просмотра в полном размере...&quot;"/>
          </p:cNvPr>
          <p:cNvPicPr/>
          <p:nvPr/>
        </p:nvPicPr>
        <p:blipFill>
          <a:blip r:embed="rId4" cstate="email"/>
          <a:srcRect/>
          <a:stretch>
            <a:fillRect/>
          </a:stretch>
        </p:blipFill>
        <p:spPr bwMode="auto">
          <a:xfrm>
            <a:off x="5940152" y="2852936"/>
            <a:ext cx="2880320" cy="3754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0" y="6309320"/>
            <a:ext cx="5760640" cy="369332"/>
          </a:xfrm>
          <a:prstGeom prst="rect">
            <a:avLst/>
          </a:prstGeom>
        </p:spPr>
        <p:txBody>
          <a:bodyPr wrap="square">
            <a:spAutoFit/>
          </a:bodyPr>
          <a:lstStyle/>
          <a:p>
            <a:r>
              <a:rPr lang="ru-RU" b="1" dirty="0" smtClean="0"/>
              <a:t> Церковь Спаса Преображения в Великом Новгороде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050"/>
            <a:ext cx="9144000" cy="86995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Базилика – основа христианского храма</a:t>
            </a:r>
            <a:endParaRPr lang="ru-RU" b="1" dirty="0">
              <a:ln w="50800"/>
              <a:solidFill>
                <a:srgbClr val="002060"/>
              </a:solidFill>
            </a:endParaRPr>
          </a:p>
        </p:txBody>
      </p:sp>
      <p:pic>
        <p:nvPicPr>
          <p:cNvPr id="7" name="Содержимое 6" descr="http://www.krugosvet.ru/images/1007134_0369_004.gif"/>
          <p:cNvPicPr>
            <a:picLocks noGrp="1"/>
          </p:cNvPicPr>
          <p:nvPr>
            <p:ph sz="quarter" idx="2"/>
          </p:nvPr>
        </p:nvPicPr>
        <p:blipFill>
          <a:blip r:embed="rId2" cstate="email"/>
          <a:srcRect/>
          <a:stretch>
            <a:fillRect/>
          </a:stretch>
        </p:blipFill>
        <p:spPr bwMode="auto">
          <a:xfrm>
            <a:off x="611560" y="1628800"/>
            <a:ext cx="7992888" cy="5229200"/>
          </a:xfrm>
          <a:prstGeom prst="rect">
            <a:avLst/>
          </a:prstGeom>
          <a:ln>
            <a:noFill/>
          </a:ln>
          <a:effectLst>
            <a:outerShdw blurRad="292100" dist="139700" dir="2700000" algn="tl" rotWithShape="0">
              <a:srgbClr val="333333">
                <a:alpha val="65000"/>
              </a:srgbClr>
            </a:outerShdw>
          </a:effectLst>
        </p:spPr>
      </p:pic>
      <p:sp>
        <p:nvSpPr>
          <p:cNvPr id="3074" name="Rectangle 2"/>
          <p:cNvSpPr>
            <a:spLocks noChangeArrowheads="1"/>
          </p:cNvSpPr>
          <p:nvPr/>
        </p:nvSpPr>
        <p:spPr bwMode="auto">
          <a:xfrm>
            <a:off x="251520" y="1646220"/>
            <a:ext cx="5904656" cy="147732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ea typeface="Times New Roman" pitchFamily="18" charset="0"/>
                <a:cs typeface="Arial" pitchFamily="34" charset="0"/>
              </a:rPr>
              <a:t>Атрий</a:t>
            </a:r>
            <a:r>
              <a:rPr lang="ru-RU" dirty="0" smtClean="0">
                <a:solidFill>
                  <a:srgbClr val="000000"/>
                </a:solidFill>
                <a:ea typeface="Times New Roman" pitchFamily="18" charset="0"/>
                <a:cs typeface="Arial" pitchFamily="34" charset="0"/>
              </a:rPr>
              <a:t> </a:t>
            </a:r>
            <a:r>
              <a:rPr kumimoji="0" lang="ru-RU" b="0" i="0" u="none" strike="noStrike" cap="none" normalizeH="0" baseline="0" dirty="0" smtClean="0">
                <a:ln>
                  <a:noFill/>
                </a:ln>
                <a:solidFill>
                  <a:srgbClr val="000000"/>
                </a:solidFill>
                <a:effectLst/>
                <a:ea typeface="Times New Roman" pitchFamily="18" charset="0"/>
                <a:cs typeface="Arial" pitchFamily="34" charset="0"/>
              </a:rPr>
              <a:t>(лат. atrium), закрытый внутренний двор в средней части древнеиталийского и древнеримского жилища, куда выходили остальные помещения. В центре атрия был бассейн (имплювий), над которым оставлялось отверстие (комплювий) для стока дождевой воды.</a:t>
            </a:r>
            <a:r>
              <a:rPr kumimoji="0" lang="ru-RU" b="0" i="0" u="none" strike="noStrike" cap="none" normalizeH="0" baseline="0" dirty="0" smtClean="0">
                <a:ln>
                  <a:noFill/>
                </a:ln>
                <a:solidFill>
                  <a:schemeClr val="tx1"/>
                </a:solidFill>
                <a:effectLst/>
                <a:cs typeface="Arial" pitchFamily="34" charset="0"/>
              </a:rPr>
              <a:t> </a:t>
            </a:r>
          </a:p>
        </p:txBody>
      </p:sp>
      <p:sp>
        <p:nvSpPr>
          <p:cNvPr id="12" name="Rectangle 2"/>
          <p:cNvSpPr>
            <a:spLocks noChangeArrowheads="1"/>
          </p:cNvSpPr>
          <p:nvPr/>
        </p:nvSpPr>
        <p:spPr bwMode="auto">
          <a:xfrm>
            <a:off x="251520" y="1559390"/>
            <a:ext cx="5904656" cy="163121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2000" b="1" dirty="0" err="1" smtClean="0">
                <a:solidFill>
                  <a:srgbClr val="FF0000"/>
                </a:solidFill>
              </a:rPr>
              <a:t>Нартекс</a:t>
            </a:r>
            <a:r>
              <a:rPr lang="ru-RU" sz="2000" dirty="0" smtClean="0"/>
              <a:t> - в древнехристианских храмах (базиликах) род сеней при входе в храм, в которых при богослужении стояли оглашенные, воссоединяемые с церковью, кающиеся и бесноватые.</a:t>
            </a:r>
            <a:endParaRPr kumimoji="0" lang="ru-RU" sz="2000" b="0" i="0" u="none" strike="noStrike" cap="none" normalizeH="0" baseline="0" dirty="0" smtClean="0">
              <a:ln>
                <a:noFill/>
              </a:ln>
              <a:solidFill>
                <a:schemeClr val="tx1"/>
              </a:solidFill>
              <a:effectLst/>
              <a:cs typeface="Arial" pitchFamily="34" charset="0"/>
            </a:endParaRPr>
          </a:p>
        </p:txBody>
      </p:sp>
      <p:sp>
        <p:nvSpPr>
          <p:cNvPr id="15" name="Rectangle 2"/>
          <p:cNvSpPr>
            <a:spLocks noChangeArrowheads="1"/>
          </p:cNvSpPr>
          <p:nvPr/>
        </p:nvSpPr>
        <p:spPr bwMode="auto">
          <a:xfrm>
            <a:off x="251520" y="1656914"/>
            <a:ext cx="5832648" cy="141204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2000" b="1" dirty="0" smtClean="0">
                <a:solidFill>
                  <a:srgbClr val="FF0000"/>
                </a:solidFill>
              </a:rPr>
              <a:t>Неф</a:t>
            </a:r>
            <a:r>
              <a:rPr lang="ru-RU" sz="2000" dirty="0" smtClean="0"/>
              <a:t> </a:t>
            </a:r>
            <a:r>
              <a:rPr lang="ru-RU" sz="2000" i="1" dirty="0" smtClean="0"/>
              <a:t>(франц. </a:t>
            </a:r>
            <a:r>
              <a:rPr lang="ru-RU" sz="2000" i="1" dirty="0" err="1" smtClean="0"/>
              <a:t>nef</a:t>
            </a:r>
            <a:r>
              <a:rPr lang="ru-RU" sz="2000" i="1" dirty="0" smtClean="0"/>
              <a:t>, от лат. </a:t>
            </a:r>
            <a:r>
              <a:rPr lang="ru-RU" sz="2000" i="1" dirty="0" err="1" smtClean="0"/>
              <a:t>navis</a:t>
            </a:r>
            <a:r>
              <a:rPr lang="ru-RU" sz="2000" i="1" dirty="0" smtClean="0"/>
              <a:t> — корабль)</a:t>
            </a:r>
            <a:endParaRPr lang="ru-RU" sz="2000" dirty="0" smtClean="0"/>
          </a:p>
          <a:p>
            <a:pPr algn="just"/>
            <a:r>
              <a:rPr lang="ru-RU" sz="2000" dirty="0" smtClean="0"/>
              <a:t> корабль, в архитектуре, вытянутое помещение, часть интерьера, ограниченная с одной или обеих продольных сторон рядом колонн или столбов</a:t>
            </a:r>
            <a:r>
              <a:rPr lang="ru-RU" sz="2400" dirty="0" smtClean="0"/>
              <a:t>.</a:t>
            </a:r>
            <a:endParaRPr lang="ru-RU" sz="2400" dirty="0"/>
          </a:p>
        </p:txBody>
      </p:sp>
      <p:sp>
        <p:nvSpPr>
          <p:cNvPr id="3076" name="Rectangle 4"/>
          <p:cNvSpPr>
            <a:spLocks noChangeArrowheads="1"/>
          </p:cNvSpPr>
          <p:nvPr/>
        </p:nvSpPr>
        <p:spPr bwMode="auto">
          <a:xfrm>
            <a:off x="251520" y="1635767"/>
            <a:ext cx="5904656" cy="147732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ea typeface="Calibri" pitchFamily="34" charset="0"/>
                <a:cs typeface="Arial" pitchFamily="34" charset="0"/>
              </a:rPr>
              <a:t>Трансепт</a:t>
            </a:r>
            <a:r>
              <a:rPr kumimoji="0" lang="ru-RU" b="0" i="1" u="none" strike="noStrike" cap="none" normalizeH="0" baseline="0" dirty="0" smtClean="0">
                <a:ln>
                  <a:noFill/>
                </a:ln>
                <a:effectLst/>
                <a:ea typeface="Calibri" pitchFamily="34" charset="0"/>
                <a:cs typeface="Arial" pitchFamily="34" charset="0"/>
              </a:rPr>
              <a:t>(от лат. </a:t>
            </a:r>
            <a:r>
              <a:rPr kumimoji="0" lang="ru-RU" b="0" i="1" u="none" strike="noStrike" cap="none" normalizeH="0" baseline="0" dirty="0" err="1" smtClean="0">
                <a:ln>
                  <a:noFill/>
                </a:ln>
                <a:effectLst/>
                <a:ea typeface="Calibri" pitchFamily="34" charset="0"/>
                <a:cs typeface="Arial" pitchFamily="34" charset="0"/>
              </a:rPr>
              <a:t>trans</a:t>
            </a:r>
            <a:r>
              <a:rPr kumimoji="0" lang="ru-RU" b="0" i="1" u="none" strike="noStrike" cap="none" normalizeH="0" baseline="0" dirty="0" smtClean="0">
                <a:ln>
                  <a:noFill/>
                </a:ln>
                <a:effectLst/>
                <a:ea typeface="Calibri" pitchFamily="34" charset="0"/>
                <a:cs typeface="Arial" pitchFamily="34" charset="0"/>
              </a:rPr>
              <a:t> — за и </a:t>
            </a:r>
            <a:r>
              <a:rPr kumimoji="0" lang="ru-RU" b="0" i="1" u="none" strike="noStrike" cap="none" normalizeH="0" baseline="0" dirty="0" err="1" smtClean="0">
                <a:ln>
                  <a:noFill/>
                </a:ln>
                <a:effectLst/>
                <a:ea typeface="Calibri" pitchFamily="34" charset="0"/>
                <a:cs typeface="Arial" pitchFamily="34" charset="0"/>
              </a:rPr>
              <a:t>septum</a:t>
            </a:r>
            <a:r>
              <a:rPr kumimoji="0" lang="ru-RU" b="0" i="1" u="none" strike="noStrike" cap="none" normalizeH="0" baseline="0" dirty="0" smtClean="0">
                <a:ln>
                  <a:noFill/>
                </a:ln>
                <a:effectLst/>
                <a:ea typeface="Calibri" pitchFamily="34" charset="0"/>
                <a:cs typeface="Arial" pitchFamily="34" charset="0"/>
              </a:rPr>
              <a:t> ограда).</a:t>
            </a:r>
            <a:r>
              <a:rPr kumimoji="0" lang="ru-RU" b="0" i="1" u="none" strike="noStrike" cap="none" normalizeH="0" dirty="0" smtClean="0">
                <a:ln>
                  <a:noFill/>
                </a:ln>
                <a:effectLst/>
                <a:ea typeface="Calibri" pitchFamily="34" charset="0"/>
                <a:cs typeface="Arial" pitchFamily="34" charset="0"/>
              </a:rPr>
              <a:t> </a:t>
            </a:r>
            <a:r>
              <a:rPr lang="ru-RU" dirty="0" smtClean="0">
                <a:ea typeface="Calibri" pitchFamily="34" charset="0"/>
                <a:cs typeface="Arial" pitchFamily="34" charset="0"/>
              </a:rPr>
              <a:t>П</a:t>
            </a:r>
            <a:r>
              <a:rPr kumimoji="0" lang="ru-RU" b="0" i="0" u="none" strike="noStrike" cap="none" normalizeH="0" baseline="0" dirty="0" smtClean="0">
                <a:ln>
                  <a:noFill/>
                </a:ln>
                <a:effectLst/>
                <a:ea typeface="Calibri" pitchFamily="34" charset="0"/>
                <a:cs typeface="Arial" pitchFamily="34" charset="0"/>
              </a:rPr>
              <a:t>оперечный неф</a:t>
            </a:r>
            <a:r>
              <a:rPr kumimoji="0" lang="ru-RU" b="0" i="0" u="none" strike="noStrike" cap="none" normalizeH="0" dirty="0" smtClean="0">
                <a:ln>
                  <a:noFill/>
                </a:ln>
                <a:effectLst/>
                <a:ea typeface="Calibri" pitchFamily="34" charset="0"/>
                <a:cs typeface="Arial" pitchFamily="34" charset="0"/>
              </a:rPr>
              <a:t> </a:t>
            </a:r>
            <a:r>
              <a:rPr kumimoji="0" lang="ru-RU" b="0" i="0" u="none" strike="noStrike" cap="none" normalizeH="0" baseline="0" dirty="0" smtClean="0">
                <a:ln>
                  <a:noFill/>
                </a:ln>
                <a:effectLst/>
                <a:ea typeface="Calibri" pitchFamily="34" charset="0"/>
                <a:cs typeface="Arial" pitchFamily="34" charset="0"/>
              </a:rPr>
              <a:t>в базиликальных и крестообразных в плане храмах. Трансепты</a:t>
            </a:r>
            <a:r>
              <a:rPr kumimoji="0" lang="ru-RU" b="0" i="0" u="none" strike="noStrike" cap="none" normalizeH="0" dirty="0" smtClean="0">
                <a:ln>
                  <a:noFill/>
                </a:ln>
                <a:effectLst/>
                <a:ea typeface="Calibri" pitchFamily="34" charset="0"/>
                <a:cs typeface="Arial" pitchFamily="34" charset="0"/>
              </a:rPr>
              <a:t> </a:t>
            </a:r>
            <a:r>
              <a:rPr kumimoji="0" lang="ru-RU" b="0" i="0" u="none" strike="noStrike" cap="none" normalizeH="0" baseline="0" dirty="0" smtClean="0">
                <a:ln>
                  <a:noFill/>
                </a:ln>
                <a:effectLst/>
                <a:ea typeface="Calibri" pitchFamily="34" charset="0"/>
                <a:cs typeface="Arial" pitchFamily="34" charset="0"/>
              </a:rPr>
              <a:t>возникли в раннехристианских храмах, когда усложнение обрядов потребовало увеличить пространство перед алтарём и апсидой </a:t>
            </a:r>
            <a:endParaRPr kumimoji="0" lang="ru-RU" b="0" i="0" u="none" strike="noStrike" cap="none" normalizeH="0" baseline="0" dirty="0" smtClean="0">
              <a:ln>
                <a:noFill/>
              </a:ln>
              <a:effectLst/>
              <a:cs typeface="Arial" pitchFamily="34" charset="0"/>
            </a:endParaRPr>
          </a:p>
        </p:txBody>
      </p:sp>
      <p:sp>
        <p:nvSpPr>
          <p:cNvPr id="17" name="Rectangle 4"/>
          <p:cNvSpPr>
            <a:spLocks noChangeArrowheads="1"/>
          </p:cNvSpPr>
          <p:nvPr/>
        </p:nvSpPr>
        <p:spPr bwMode="auto">
          <a:xfrm>
            <a:off x="251520" y="1510988"/>
            <a:ext cx="5976664" cy="175432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b="1" dirty="0" smtClean="0">
                <a:solidFill>
                  <a:srgbClr val="FF0000"/>
                </a:solidFill>
              </a:rPr>
              <a:t>Апсида</a:t>
            </a:r>
            <a:r>
              <a:rPr lang="ru-RU" dirty="0" smtClean="0"/>
              <a:t> (от греч. </a:t>
            </a:r>
            <a:r>
              <a:rPr lang="ru-RU" dirty="0" err="1" smtClean="0"/>
              <a:t>hapsis</a:t>
            </a:r>
            <a:r>
              <a:rPr lang="ru-RU" dirty="0" smtClean="0"/>
              <a:t>, род. падеж </a:t>
            </a:r>
            <a:r>
              <a:rPr lang="ru-RU" dirty="0" err="1" smtClean="0"/>
              <a:t>hapsidos</a:t>
            </a:r>
            <a:r>
              <a:rPr lang="ru-RU" dirty="0" smtClean="0"/>
              <a:t> — свод), выступ здания, полукруглый, гранёный или прямоугольный в плане, перекрытый полукуполом или сомкнутым полусводом. Впервые А. появились в древнеримских базиликах. В христианских храмах А. — алтарный выступ, ориентированный обычно на восток.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heckerboard(across)">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12" grpId="0" animBg="1"/>
      <p:bldP spid="15" grpId="0" animBg="1"/>
      <p:bldP spid="307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2"/>
          </p:nvPr>
        </p:nvSpPr>
        <p:spPr>
          <a:xfrm>
            <a:off x="0" y="1628800"/>
            <a:ext cx="8820472" cy="1800200"/>
          </a:xfrm>
        </p:spPr>
        <p:txBody>
          <a:bodyPr anchor="b">
            <a:normAutofit fontScale="77500" lnSpcReduction="20000"/>
          </a:bodyPr>
          <a:lstStyle/>
          <a:p>
            <a:pPr>
              <a:buNone/>
            </a:pPr>
            <a:r>
              <a:rPr lang="ru-RU" dirty="0" smtClean="0"/>
              <a:t> 	Базилика, построенная во времена Константина на месте могилы священнослужителя Лоренцо, неоднократно расширялась (в 1210 году и между 1848-1864 годами). В настоящее время главный фасад предваряет портик, опирающийся на шесть античных колонн, которые поддерживают простой антаблемент с мозаичным </a:t>
            </a:r>
            <a:r>
              <a:rPr lang="ru-RU" smtClean="0"/>
              <a:t>фризом.</a:t>
            </a:r>
          </a:p>
          <a:p>
            <a:endParaRPr lang="ru-RU" dirty="0"/>
          </a:p>
        </p:txBody>
      </p:sp>
      <p:sp>
        <p:nvSpPr>
          <p:cNvPr id="7" name="Заголовок 1"/>
          <p:cNvSpPr>
            <a:spLocks noGrp="1"/>
          </p:cNvSpPr>
          <p:nvPr>
            <p:ph type="title"/>
          </p:nvPr>
        </p:nvSpPr>
        <p:spPr>
          <a:xfrm>
            <a:off x="0" y="260648"/>
            <a:ext cx="9144000" cy="72008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
            </a:r>
            <a:br>
              <a:rPr lang="ru-RU" b="1" dirty="0" smtClean="0">
                <a:ln w="50800"/>
                <a:solidFill>
                  <a:srgbClr val="002060"/>
                </a:solidFill>
              </a:rPr>
            </a:br>
            <a:r>
              <a:rPr lang="ru-RU" b="1" dirty="0" smtClean="0">
                <a:ln w="50800"/>
                <a:solidFill>
                  <a:srgbClr val="002060"/>
                </a:solidFill>
              </a:rPr>
              <a:t>Базилика </a:t>
            </a:r>
            <a:r>
              <a:rPr lang="ru-RU" b="1" dirty="0" smtClean="0">
                <a:solidFill>
                  <a:srgbClr val="002060"/>
                </a:solidFill>
              </a:rPr>
              <a:t>Сан Лоренцо </a:t>
            </a:r>
            <a:r>
              <a:rPr lang="ru-RU" b="1" dirty="0" err="1" smtClean="0">
                <a:solidFill>
                  <a:srgbClr val="002060"/>
                </a:solidFill>
              </a:rPr>
              <a:t>Фуори</a:t>
            </a:r>
            <a:r>
              <a:rPr lang="ru-RU" b="1" dirty="0" smtClean="0">
                <a:solidFill>
                  <a:srgbClr val="002060"/>
                </a:solidFill>
              </a:rPr>
              <a:t> </a:t>
            </a:r>
            <a:r>
              <a:rPr lang="ru-RU" b="1" dirty="0" err="1" smtClean="0">
                <a:solidFill>
                  <a:srgbClr val="002060"/>
                </a:solidFill>
              </a:rPr>
              <a:t>ле</a:t>
            </a:r>
            <a:r>
              <a:rPr lang="ru-RU" b="1" dirty="0" smtClean="0">
                <a:solidFill>
                  <a:srgbClr val="002060"/>
                </a:solidFill>
              </a:rPr>
              <a:t> Мура</a:t>
            </a:r>
            <a:br>
              <a:rPr lang="ru-RU" b="1" dirty="0" smtClean="0">
                <a:solidFill>
                  <a:srgbClr val="002060"/>
                </a:solidFill>
              </a:rPr>
            </a:br>
            <a:endParaRPr lang="ru-RU" b="1" dirty="0">
              <a:ln w="50800"/>
              <a:solidFill>
                <a:srgbClr val="002060"/>
              </a:solidFill>
            </a:endParaRPr>
          </a:p>
        </p:txBody>
      </p:sp>
      <p:pic>
        <p:nvPicPr>
          <p:cNvPr id="8" name="Рисунок 7" descr="http://virtualeuropa.narod.ru/italy/images/r48.jpg"/>
          <p:cNvPicPr/>
          <p:nvPr/>
        </p:nvPicPr>
        <p:blipFill>
          <a:blip r:embed="rId2" cstate="email"/>
          <a:srcRect/>
          <a:stretch>
            <a:fillRect/>
          </a:stretch>
        </p:blipFill>
        <p:spPr bwMode="auto">
          <a:xfrm>
            <a:off x="1403649" y="3140968"/>
            <a:ext cx="5688632" cy="3457947"/>
          </a:xfrm>
          <a:prstGeom prst="rect">
            <a:avLst/>
          </a:prstGeom>
          <a:noFill/>
          <a:ln w="9525">
            <a:noFill/>
            <a:miter lim="800000"/>
            <a:headEnd/>
            <a:tailEnd/>
          </a:ln>
        </p:spPr>
      </p:pic>
      <p:pic>
        <p:nvPicPr>
          <p:cNvPr id="10" name="Рисунок 9" descr="http://www.vasnecov.ru/cms.ashx?req=Image&amp;imageid=2351b16f-d9cf-4c92-9349-c6cfdec404a3&amp;key=%C2%ED%F3%F2%F0%E5%ED%ED%FF%FF%20%F7%E0%F1%F2%FC%20%D1%E0%ED%20%CB%EE%F0%E5%ED%F6%EE%20%F4%F3%EE%F0%E8%20%EB%E5%20%CC%F3%F0%E0"/>
          <p:cNvPicPr/>
          <p:nvPr/>
        </p:nvPicPr>
        <p:blipFill>
          <a:blip r:embed="rId3" cstate="email"/>
          <a:srcRect/>
          <a:stretch>
            <a:fillRect/>
          </a:stretch>
        </p:blipFill>
        <p:spPr bwMode="auto">
          <a:xfrm>
            <a:off x="1403648" y="3140968"/>
            <a:ext cx="5715000" cy="3457575"/>
          </a:xfrm>
          <a:prstGeom prst="rect">
            <a:avLst/>
          </a:prstGeom>
          <a:noFill/>
          <a:ln w="9525">
            <a:noFill/>
            <a:miter lim="800000"/>
            <a:headEnd/>
            <a:tailEnd/>
          </a:ln>
        </p:spPr>
      </p:pic>
      <p:pic>
        <p:nvPicPr>
          <p:cNvPr id="11" name="Рисунок 10" descr="http://www.vasnecov.ru/cms.ashx?req=Image&amp;imageid=49d3b6a3-8b05-4f1d-8f00-705a1963d0c0&amp;key=%C1%E0%E7%E8%EB%E8%EA%E0%20%D1%E0%ED%20%CB%EE%F0%E5%ED%F6%EE%20%F4%F3%EE%F0%E8%20%EB%E5%20%CC%F3%F0%E0"/>
          <p:cNvPicPr/>
          <p:nvPr/>
        </p:nvPicPr>
        <p:blipFill>
          <a:blip r:embed="rId4" cstate="email"/>
          <a:srcRect/>
          <a:stretch>
            <a:fillRect/>
          </a:stretch>
        </p:blipFill>
        <p:spPr bwMode="auto">
          <a:xfrm>
            <a:off x="1403648" y="3068960"/>
            <a:ext cx="5760639" cy="3528392"/>
          </a:xfrm>
          <a:prstGeom prst="rect">
            <a:avLst/>
          </a:prstGeom>
          <a:noFill/>
          <a:ln w="9525">
            <a:noFill/>
            <a:miter lim="800000"/>
            <a:headEnd/>
            <a:tailEnd/>
          </a:ln>
        </p:spPr>
      </p:pic>
      <p:pic>
        <p:nvPicPr>
          <p:cNvPr id="12" name="Рисунок 11" descr="http://www.vasnecov.ru/cms.ashx?req=Image&amp;imageid=05883ec9-7137-4241-83a7-12cc7ffb579c&amp;key=%C1%E0%E7%E8%EB%E8%EA%E0%20%D1%E0%ED%20%CB%EE%F0%E5%ED%F6%EE%20%F4%F3%EE%F0%E8%20%EB%E5%20%CC%F3%F0%E0"/>
          <p:cNvPicPr/>
          <p:nvPr/>
        </p:nvPicPr>
        <p:blipFill>
          <a:blip r:embed="rId5" cstate="email"/>
          <a:srcRect/>
          <a:stretch>
            <a:fillRect/>
          </a:stretch>
        </p:blipFill>
        <p:spPr bwMode="auto">
          <a:xfrm>
            <a:off x="1403648" y="3068960"/>
            <a:ext cx="5760639" cy="35318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www.golddomes.ru/cerkov/hramout.gif"/>
          <p:cNvPicPr>
            <a:picLocks noGrp="1"/>
          </p:cNvPicPr>
          <p:nvPr>
            <p:ph sz="quarter" idx="1"/>
          </p:nvPr>
        </p:nvPicPr>
        <p:blipFill>
          <a:blip r:embed="rId2" cstate="email"/>
          <a:srcRect/>
          <a:stretch>
            <a:fillRect/>
          </a:stretch>
        </p:blipFill>
        <p:spPr bwMode="auto">
          <a:xfrm>
            <a:off x="971600" y="1628800"/>
            <a:ext cx="7344816" cy="5040560"/>
          </a:xfrm>
          <a:prstGeom prst="rect">
            <a:avLst/>
          </a:prstGeom>
          <a:ln>
            <a:noFill/>
          </a:ln>
          <a:effectLst>
            <a:outerShdw blurRad="292100" dist="139700" dir="2700000" algn="tl" rotWithShape="0">
              <a:srgbClr val="333333">
                <a:alpha val="65000"/>
              </a:srgbClr>
            </a:outerShdw>
          </a:effectLst>
        </p:spPr>
      </p:pic>
      <p:sp>
        <p:nvSpPr>
          <p:cNvPr id="5" name="Заголовок 1"/>
          <p:cNvSpPr>
            <a:spLocks noGrp="1"/>
          </p:cNvSpPr>
          <p:nvPr>
            <p:ph type="title"/>
          </p:nvPr>
        </p:nvSpPr>
        <p:spPr>
          <a:xfrm>
            <a:off x="0" y="188640"/>
            <a:ext cx="9144000" cy="80196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
            </a:r>
            <a:br>
              <a:rPr lang="ru-RU" b="1" dirty="0" smtClean="0">
                <a:ln w="50800"/>
                <a:solidFill>
                  <a:srgbClr val="002060"/>
                </a:solidFill>
              </a:rPr>
            </a:br>
            <a:r>
              <a:rPr lang="ru-RU" b="1" dirty="0" smtClean="0">
                <a:ln w="50800"/>
                <a:solidFill>
                  <a:srgbClr val="002060"/>
                </a:solidFill>
              </a:rPr>
              <a:t>Внешний вид храма</a:t>
            </a:r>
            <a:r>
              <a:rPr lang="ru-RU" b="1" dirty="0" smtClean="0">
                <a:solidFill>
                  <a:srgbClr val="002060"/>
                </a:solidFill>
              </a:rPr>
              <a:t/>
            </a:r>
            <a:br>
              <a:rPr lang="ru-RU" b="1" dirty="0" smtClean="0">
                <a:solidFill>
                  <a:srgbClr val="002060"/>
                </a:solidFill>
              </a:rPr>
            </a:br>
            <a:endParaRPr lang="ru-RU" b="1" dirty="0">
              <a:ln w="5080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2"/>
          </p:nvPr>
        </p:nvSpPr>
        <p:spPr>
          <a:xfrm>
            <a:off x="5436096" y="1628800"/>
            <a:ext cx="3707904" cy="5229200"/>
          </a:xfrm>
        </p:spPr>
        <p:txBody>
          <a:bodyPr>
            <a:normAutofit fontScale="77500" lnSpcReduction="20000"/>
          </a:bodyPr>
          <a:lstStyle/>
          <a:p>
            <a:pPr>
              <a:buNone/>
            </a:pPr>
            <a:r>
              <a:rPr lang="ru-RU" dirty="0" smtClean="0"/>
              <a:t>	Собор св. Софии, выдающийся памятник древнерусской архитектуры; главное культовое и общественное здание Киевской Руси. Заложен в 1037. </a:t>
            </a:r>
            <a:r>
              <a:rPr lang="ru-RU" dirty="0" err="1" smtClean="0"/>
              <a:t>Пятинефный</a:t>
            </a:r>
            <a:r>
              <a:rPr lang="ru-RU" dirty="0" smtClean="0"/>
              <a:t>, пятиапсидный, </a:t>
            </a:r>
            <a:r>
              <a:rPr lang="ru-RU" dirty="0" err="1" smtClean="0"/>
              <a:t>тринадцатиглавый</a:t>
            </a:r>
            <a:r>
              <a:rPr lang="ru-RU" dirty="0" smtClean="0"/>
              <a:t> крестово-купольный храм выстроен из </a:t>
            </a:r>
            <a:r>
              <a:rPr lang="ru-RU" dirty="0" err="1" smtClean="0"/>
              <a:t>кирпича-плинфы</a:t>
            </a:r>
            <a:r>
              <a:rPr lang="ru-RU" dirty="0" smtClean="0"/>
              <a:t> и с трех сторон окружён двухъярусными галереями, в которые встроены две башни с лестницами, ведущими на хоры.</a:t>
            </a:r>
            <a:endParaRPr lang="ru-RU" dirty="0"/>
          </a:p>
        </p:txBody>
      </p:sp>
      <p:sp>
        <p:nvSpPr>
          <p:cNvPr id="5" name="Заголовок 1"/>
          <p:cNvSpPr>
            <a:spLocks noGrp="1"/>
          </p:cNvSpPr>
          <p:nvPr>
            <p:ph type="title"/>
          </p:nvPr>
        </p:nvSpPr>
        <p:spPr>
          <a:xfrm>
            <a:off x="0" y="0"/>
            <a:ext cx="9144000" cy="126876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Крестово-купольные храмы Руси</a:t>
            </a:r>
            <a:br>
              <a:rPr lang="ru-RU" b="1" dirty="0" smtClean="0">
                <a:ln w="50800"/>
                <a:solidFill>
                  <a:srgbClr val="002060"/>
                </a:soli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Софийский собор в Киеве</a:t>
            </a:r>
            <a:endParaRPr lang="ru-RU" b="1" dirty="0">
              <a:ln w="50800"/>
              <a:solidFill>
                <a:srgbClr val="002060"/>
              </a:solidFill>
            </a:endParaRPr>
          </a:p>
        </p:txBody>
      </p:sp>
      <p:pic>
        <p:nvPicPr>
          <p:cNvPr id="26628" name="Picture 4" descr="http://img0.liveinternet.ru/images/attach/c/4/79/355/79355610_large_9.jpg"/>
          <p:cNvPicPr>
            <a:picLocks noChangeAspect="1" noChangeArrowheads="1"/>
          </p:cNvPicPr>
          <p:nvPr/>
        </p:nvPicPr>
        <p:blipFill>
          <a:blip r:embed="rId2" cstate="email"/>
          <a:srcRect/>
          <a:stretch>
            <a:fillRect/>
          </a:stretch>
        </p:blipFill>
        <p:spPr bwMode="auto">
          <a:xfrm>
            <a:off x="251520" y="1916832"/>
            <a:ext cx="5437220" cy="4125492"/>
          </a:xfrm>
          <a:prstGeom prst="rect">
            <a:avLst/>
          </a:prstGeom>
          <a:ln>
            <a:noFill/>
          </a:ln>
          <a:effectLst>
            <a:outerShdw blurRad="292100" dist="139700" dir="2700000" algn="tl" rotWithShape="0">
              <a:srgbClr val="333333">
                <a:alpha val="65000"/>
              </a:srgbClr>
            </a:outerShdw>
          </a:effectLst>
        </p:spPr>
      </p:pic>
      <p:sp>
        <p:nvSpPr>
          <p:cNvPr id="8" name="Содержимое 3"/>
          <p:cNvSpPr>
            <a:spLocks noGrp="1"/>
          </p:cNvSpPr>
          <p:nvPr>
            <p:ph sz="quarter" idx="2"/>
          </p:nvPr>
        </p:nvSpPr>
        <p:spPr>
          <a:xfrm>
            <a:off x="395536" y="6237312"/>
            <a:ext cx="5256584" cy="471281"/>
          </a:xfrm>
        </p:spPr>
        <p:txBody>
          <a:bodyPr>
            <a:normAutofit/>
          </a:bodyPr>
          <a:lstStyle/>
          <a:p>
            <a:pPr algn="ctr">
              <a:buNone/>
            </a:pPr>
            <a:r>
              <a:rPr lang="ru-RU" sz="1800" b="1" dirty="0" smtClean="0"/>
              <a:t>Собор Святой Софии в Киеве</a:t>
            </a:r>
            <a:endParaRPr lang="ru-RU" sz="1800" b="1" dirty="0"/>
          </a:p>
        </p:txBody>
      </p:sp>
      <p:pic>
        <p:nvPicPr>
          <p:cNvPr id="26632" name="Picture 8" descr="http://img1.liveinternet.ru/images/attach/c/1/49/317/49317987_1254310600_sofiya_kievskaya.jpg"/>
          <p:cNvPicPr>
            <a:picLocks noChangeAspect="1" noChangeArrowheads="1"/>
          </p:cNvPicPr>
          <p:nvPr/>
        </p:nvPicPr>
        <p:blipFill>
          <a:blip r:embed="rId3" cstate="email"/>
          <a:srcRect/>
          <a:stretch>
            <a:fillRect/>
          </a:stretch>
        </p:blipFill>
        <p:spPr bwMode="auto">
          <a:xfrm>
            <a:off x="0" y="1700808"/>
            <a:ext cx="9144000" cy="48965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checkerboard(across)">
                                      <p:cBhvr>
                                        <p:cTn id="7"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0"/>
            <a:ext cx="9144000" cy="126876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Крестово-купольные храмы Руси</a:t>
            </a:r>
            <a:br>
              <a:rPr lang="ru-RU" b="1" dirty="0" smtClean="0">
                <a:ln w="50800"/>
                <a:solidFill>
                  <a:srgbClr val="002060"/>
                </a:soli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Успенский собор Московского кремля</a:t>
            </a:r>
            <a:endParaRPr lang="ru-RU" b="1" dirty="0">
              <a:ln w="50800"/>
              <a:solidFill>
                <a:srgbClr val="002060"/>
              </a:solidFill>
            </a:endParaRPr>
          </a:p>
        </p:txBody>
      </p:sp>
      <p:pic>
        <p:nvPicPr>
          <p:cNvPr id="28679" name="Picture 7" descr="http://upload.wikimedia.org/wikipedia/commons/9/98/Moscow_Kremlin_AssumptionCathedral_Reconstruction_Zagraevsky.jpg?uselang=ru"/>
          <p:cNvPicPr>
            <a:picLocks noChangeAspect="1" noChangeArrowheads="1"/>
          </p:cNvPicPr>
          <p:nvPr/>
        </p:nvPicPr>
        <p:blipFill>
          <a:blip r:embed="rId2" cstate="email"/>
          <a:srcRect/>
          <a:stretch>
            <a:fillRect/>
          </a:stretch>
        </p:blipFill>
        <p:spPr bwMode="auto">
          <a:xfrm>
            <a:off x="251520" y="1628800"/>
            <a:ext cx="3970412" cy="4565974"/>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4572000" y="1700808"/>
            <a:ext cx="4320480" cy="48965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2000" dirty="0" smtClean="0"/>
              <a:t>Успенский собор 1326—1327 годов был первым каменным храмом Москвы. Археологические исследования показали, что это был четырёхстолпный, трёхапсидный, трёхпритворный, одноглавый храм, построенный по образцу Георгиевского собора в Юрьеве-Польском. Храм был построен в характерной для этого времени технике: кладка из грубо обработанных квадров белого камня сочеталась с гладкотёсаными элементами архитектурного декора. Храм был увенчан кокошниками.</a:t>
            </a:r>
            <a:endParaRPr lang="ru-RU" sz="2000" dirty="0"/>
          </a:p>
        </p:txBody>
      </p:sp>
      <p:pic>
        <p:nvPicPr>
          <p:cNvPr id="28675" name="Picture 3" descr="http://hram-troicy.prihod.ru/users/67/1167/editor_files/image/888887555.jpg"/>
          <p:cNvPicPr>
            <a:picLocks noChangeAspect="1" noChangeArrowheads="1"/>
          </p:cNvPicPr>
          <p:nvPr/>
        </p:nvPicPr>
        <p:blipFill>
          <a:blip r:embed="rId3" cstate="email"/>
          <a:srcRect/>
          <a:stretch>
            <a:fillRect/>
          </a:stretch>
        </p:blipFill>
        <p:spPr bwMode="auto">
          <a:xfrm>
            <a:off x="251520" y="1556792"/>
            <a:ext cx="4153138" cy="4536504"/>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quarter" idx="2"/>
          </p:nvPr>
        </p:nvSpPr>
        <p:spPr>
          <a:xfrm>
            <a:off x="4572000" y="1700808"/>
            <a:ext cx="4320480" cy="4896544"/>
          </a:xfrm>
        </p:spPr>
        <p:style>
          <a:lnRef idx="2">
            <a:schemeClr val="accent2">
              <a:shade val="50000"/>
            </a:schemeClr>
          </a:lnRef>
          <a:fillRef idx="1">
            <a:schemeClr val="accent2"/>
          </a:fillRef>
          <a:effectRef idx="0">
            <a:schemeClr val="accent2"/>
          </a:effectRef>
          <a:fontRef idx="minor">
            <a:schemeClr val="lt1"/>
          </a:fontRef>
        </p:style>
        <p:txBody>
          <a:bodyPr anchor="ctr">
            <a:normAutofit fontScale="32500" lnSpcReduction="20000"/>
          </a:bodyPr>
          <a:lstStyle/>
          <a:p>
            <a:pPr>
              <a:buNone/>
            </a:pPr>
            <a:r>
              <a:rPr lang="ru-RU" dirty="0" smtClean="0"/>
              <a:t>	</a:t>
            </a:r>
            <a:r>
              <a:rPr lang="ru-RU" sz="5500" dirty="0" smtClean="0"/>
              <a:t> Иван III пригласил из Италии архитектора Аристотеля Фиораванти, который, полностью разобрав остатки прежнего строения, воздвиг существующее здание по подобию Успенского собора во Владимире. Храм был освящён 12 августа 1479 года митрополитом Геронтием. Храм шестистолпный, пятиглавый, пятиапсидный. Построен из белого камня в сочетании с кирпичом (из кирпича выложены своды, барабаны, восточная стена над алтарными апсидами, скрытые алтарной преградой восточные квадратные столпы; остальные — круглые — столпы также выполнены из кирпича, но облицованы белым камнем)</a:t>
            </a:r>
            <a:endParaRPr lang="ru-RU" sz="5500" dirty="0"/>
          </a:p>
        </p:txBody>
      </p:sp>
      <p:sp>
        <p:nvSpPr>
          <p:cNvPr id="12" name="Содержимое 3"/>
          <p:cNvSpPr>
            <a:spLocks noGrp="1"/>
          </p:cNvSpPr>
          <p:nvPr>
            <p:ph sz="quarter" idx="2"/>
          </p:nvPr>
        </p:nvSpPr>
        <p:spPr>
          <a:xfrm>
            <a:off x="251520" y="6165304"/>
            <a:ext cx="4032448" cy="504056"/>
          </a:xfrm>
        </p:spPr>
        <p:style>
          <a:lnRef idx="2">
            <a:schemeClr val="accent2"/>
          </a:lnRef>
          <a:fillRef idx="1">
            <a:schemeClr val="lt1"/>
          </a:fillRef>
          <a:effectRef idx="0">
            <a:schemeClr val="accent2"/>
          </a:effectRef>
          <a:fontRef idx="minor">
            <a:schemeClr val="dk1"/>
          </a:fontRef>
        </p:style>
        <p:txBody>
          <a:bodyPr anchor="ctr">
            <a:normAutofit/>
          </a:bodyPr>
          <a:lstStyle/>
          <a:p>
            <a:pPr algn="ctr">
              <a:buNone/>
            </a:pPr>
            <a:r>
              <a:rPr lang="ru-RU" sz="1800" b="1" dirty="0" smtClean="0"/>
              <a:t>Успенский собор Ивана Калиты</a:t>
            </a:r>
            <a:endParaRPr lang="ru-RU" sz="1800" b="1" dirty="0"/>
          </a:p>
        </p:txBody>
      </p:sp>
      <p:sp>
        <p:nvSpPr>
          <p:cNvPr id="8" name="Содержимое 3"/>
          <p:cNvSpPr>
            <a:spLocks noGrp="1"/>
          </p:cNvSpPr>
          <p:nvPr>
            <p:ph sz="quarter" idx="2"/>
          </p:nvPr>
        </p:nvSpPr>
        <p:spPr>
          <a:xfrm>
            <a:off x="179512" y="6165304"/>
            <a:ext cx="4320480" cy="504056"/>
          </a:xfrm>
        </p:spPr>
        <p:style>
          <a:lnRef idx="2">
            <a:schemeClr val="accent2"/>
          </a:lnRef>
          <a:fillRef idx="1">
            <a:schemeClr val="lt1"/>
          </a:fillRef>
          <a:effectRef idx="0">
            <a:schemeClr val="accent2"/>
          </a:effectRef>
          <a:fontRef idx="minor">
            <a:schemeClr val="dk1"/>
          </a:fontRef>
        </p:style>
        <p:txBody>
          <a:bodyPr anchor="ctr">
            <a:normAutofit/>
          </a:bodyPr>
          <a:lstStyle/>
          <a:p>
            <a:pPr algn="ctr">
              <a:buNone/>
            </a:pPr>
            <a:r>
              <a:rPr lang="ru-RU" sz="1800" b="1" dirty="0" smtClean="0"/>
              <a:t>Успенский собор Московского Кремля</a:t>
            </a:r>
            <a:endParaRPr lang="ru-RU"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plus(in)">
                                      <p:cBhvr>
                                        <p:cTn id="7"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0"/>
            <a:ext cx="9144000" cy="126876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smtClean="0">
                <a:ln w="50800"/>
                <a:solidFill>
                  <a:srgbClr val="002060"/>
                </a:solidFill>
              </a:rPr>
              <a:t>Крестово-купольные храмы Руси</a:t>
            </a:r>
            <a:br>
              <a:rPr lang="ru-RU" b="1" dirty="0" smtClean="0">
                <a:ln w="50800"/>
                <a:solidFill>
                  <a:srgbClr val="002060"/>
                </a:soli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Церковь Спаса Преображения на Ильине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5" name="Рисунок 14" descr="Церковь Спаса Преображения на Ильине улице, Великий Новгород"/>
          <p:cNvPicPr/>
          <p:nvPr/>
        </p:nvPicPr>
        <p:blipFill>
          <a:blip r:embed="rId2" cstate="email"/>
          <a:srcRect/>
          <a:stretch>
            <a:fillRect/>
          </a:stretch>
        </p:blipFill>
        <p:spPr bwMode="auto">
          <a:xfrm>
            <a:off x="755576" y="1772816"/>
            <a:ext cx="3317354" cy="4864844"/>
          </a:xfrm>
          <a:prstGeom prst="rect">
            <a:avLst/>
          </a:prstGeom>
          <a:ln>
            <a:noFill/>
          </a:ln>
          <a:effectLst>
            <a:outerShdw blurRad="292100" dist="139700" dir="2700000" algn="tl" rotWithShape="0">
              <a:srgbClr val="333333">
                <a:alpha val="65000"/>
              </a:srgbClr>
            </a:outerShdw>
          </a:effectLst>
        </p:spPr>
      </p:pic>
      <p:pic>
        <p:nvPicPr>
          <p:cNvPr id="16" name="Рисунок 15" descr="Церковь Спаса Преображения на Ильине улице, Великий Новгород"/>
          <p:cNvPicPr/>
          <p:nvPr/>
        </p:nvPicPr>
        <p:blipFill>
          <a:blip r:embed="rId3" cstate="email"/>
          <a:srcRect/>
          <a:stretch>
            <a:fillRect/>
          </a:stretch>
        </p:blipFill>
        <p:spPr bwMode="auto">
          <a:xfrm>
            <a:off x="4788024" y="1772816"/>
            <a:ext cx="3311004" cy="4869160"/>
          </a:xfrm>
          <a:prstGeom prst="rect">
            <a:avLst/>
          </a:prstGeom>
          <a:ln>
            <a:noFill/>
          </a:ln>
          <a:effectLst>
            <a:outerShdw blurRad="292100" dist="139700" dir="2700000" algn="tl" rotWithShape="0">
              <a:srgbClr val="333333">
                <a:alpha val="65000"/>
              </a:srgbClr>
            </a:outerShdw>
          </a:effectLst>
        </p:spPr>
      </p:pic>
      <p:pic>
        <p:nvPicPr>
          <p:cNvPr id="14" name="Рисунок 13" descr="http://www.novgorod.ru/images/992.gif"/>
          <p:cNvPicPr/>
          <p:nvPr/>
        </p:nvPicPr>
        <p:blipFill>
          <a:blip r:embed="rId4" cstate="email"/>
          <a:srcRect/>
          <a:stretch>
            <a:fillRect/>
          </a:stretch>
        </p:blipFill>
        <p:spPr bwMode="auto">
          <a:xfrm>
            <a:off x="467544" y="1628800"/>
            <a:ext cx="7992888" cy="5040560"/>
          </a:xfrm>
          <a:prstGeom prst="rect">
            <a:avLst/>
          </a:prstGeom>
          <a:noFill/>
          <a:ln w="9525">
            <a:noFill/>
            <a:miter lim="800000"/>
            <a:headEnd/>
            <a:tailEnd/>
          </a:ln>
        </p:spPr>
      </p:pic>
      <p:pic>
        <p:nvPicPr>
          <p:cNvPr id="17" name="Рисунок 16" descr="Церковь Спаса Преображения на Ильине улице, Великий Новгород"/>
          <p:cNvPicPr/>
          <p:nvPr/>
        </p:nvPicPr>
        <p:blipFill>
          <a:blip r:embed="rId5" cstate="email"/>
          <a:srcRect/>
          <a:stretch>
            <a:fillRect/>
          </a:stretch>
        </p:blipFill>
        <p:spPr bwMode="auto">
          <a:xfrm>
            <a:off x="467544" y="1628800"/>
            <a:ext cx="7992888" cy="50405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ругая 3">
      <a:majorFont>
        <a:latin typeface="Monotype Corsiva"/>
        <a:ea typeface=""/>
        <a:cs typeface=""/>
      </a:majorFont>
      <a:minorFont>
        <a:latin typeface="Times New Roman"/>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1417</TotalTime>
  <Words>196</Words>
  <Application>Microsoft Office PowerPoint</Application>
  <PresentationFormat>Экран (4:3)</PresentationFormat>
  <Paragraphs>37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Обычная</vt:lpstr>
      <vt:lpstr>II часть</vt:lpstr>
      <vt:lpstr>План</vt:lpstr>
      <vt:lpstr>Христианский храм</vt:lpstr>
      <vt:lpstr>Базилика – основа христианского храма</vt:lpstr>
      <vt:lpstr> Базилика Сан Лоренцо Фуори ле Мура </vt:lpstr>
      <vt:lpstr> Внешний вид храма </vt:lpstr>
      <vt:lpstr>Крестово-купольные храмы Руси Софийский собор в Киеве</vt:lpstr>
      <vt:lpstr>Крестово-купольные храмы Руси Успенский собор Московского кремля</vt:lpstr>
      <vt:lpstr>Крестово-купольные храмы Руси Церковь Спаса Преображения на Ильине </vt:lpstr>
      <vt:lpstr>Крестово-купольные храмы Руси </vt:lpstr>
      <vt:lpstr>Шатровый храм Церковь Вознесения Господня в селе Коломенском </vt:lpstr>
      <vt:lpstr>Шатровый храм  Церковь Покрова Пресвятой Богородицы в Медведкове </vt:lpstr>
      <vt:lpstr>Шатровый храм Храм Василия Блаженного</vt:lpstr>
      <vt:lpstr>Ярусный храм  Церковь Покрова Богородицы в Филях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храмового зодчества</dc:title>
  <dc:creator>1</dc:creator>
  <cp:lastModifiedBy>1</cp:lastModifiedBy>
  <cp:revision>145</cp:revision>
  <dcterms:created xsi:type="dcterms:W3CDTF">2012-08-11T00:13:24Z</dcterms:created>
  <dcterms:modified xsi:type="dcterms:W3CDTF">2012-12-08T09:57:13Z</dcterms:modified>
</cp:coreProperties>
</file>