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E74A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1756" autoAdjust="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uchitelj/pic/001btk8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javascript:void(0)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980728"/>
            <a:ext cx="3740578" cy="561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5076056" cy="144016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</a:t>
            </a:r>
            <a:endParaRPr lang="ru-RU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http://pics.livejournal.com/uchitelj/pic/001btk86/s640x480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356992"/>
            <a:ext cx="4644008" cy="328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76672"/>
            <a:ext cx="5076056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</a:t>
            </a:r>
            <a:b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храмового зодчества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Мегалитические сооружения - кромлехи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Стонхендж – Пяточный камень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932040" y="2780928"/>
            <a:ext cx="36724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Происхождение громадного Пяточного камня связано уже с другой легендой. Говорят, однажды дьявол увидел среди камней прячущегося монаха. Прежде чем несчастный успел скрыться, дьявол запустил в него огромным валуном, который придавил ему пятку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1987" name="Picture 3" descr="http://img-fotki.yandex.ru/get/4902/ozipov.31/0_5ac23_aa640f53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00808"/>
            <a:ext cx="3571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9" name="Picture 5" descr="Картинка 37 из 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628800"/>
            <a:ext cx="7992888" cy="499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Мегалитические сооружения - кромлехи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Стонхендж 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73325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ревние британцы называли Стоунхендж “Пляской Великанов”. В других источниках даётся немного другое название — "Хоровод Великанов". При первом же взгляде на это гигантское сооружение их логика становится абсолютно понятна)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http://img1.liveinternet.ru/images/attach/c/2/74/642/74642877_large_stonehenge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772816"/>
            <a:ext cx="5715000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Осколки Вечност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772816"/>
            <a:ext cx="568863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 (699x469, 74Kb)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7" y="1772816"/>
            <a:ext cx="5688631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bigpicture.ru/wp-content/uploads/2012/05/610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1772816"/>
            <a:ext cx="5688631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tonehenge temple of stones crop circles ufo aliens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696" y="1772816"/>
            <a:ext cx="56886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4488" cy="3024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	</a:t>
            </a:r>
            <a:r>
              <a:rPr lang="ru-RU" sz="3600" b="1" dirty="0" smtClean="0"/>
              <a:t>Мегалитические сооружения</a:t>
            </a:r>
          </a:p>
          <a:p>
            <a:pPr>
              <a:buNone/>
            </a:pPr>
            <a:r>
              <a:rPr lang="ru-RU" sz="3600" b="1" dirty="0" smtClean="0"/>
              <a:t>	Христианский храм</a:t>
            </a:r>
          </a:p>
          <a:p>
            <a:pPr lvl="1">
              <a:buNone/>
            </a:pPr>
            <a:r>
              <a:rPr lang="ru-RU" sz="3600" b="1" dirty="0" smtClean="0"/>
              <a:t>Буддийский храм</a:t>
            </a:r>
          </a:p>
          <a:p>
            <a:pPr>
              <a:buNone/>
            </a:pPr>
            <a:r>
              <a:rPr lang="ru-RU" sz="3600" b="1" dirty="0" smtClean="0"/>
              <a:t>	Культовые постройки </a:t>
            </a:r>
            <a:r>
              <a:rPr lang="ru-RU" sz="3600" b="1" dirty="0" smtClean="0"/>
              <a:t>ислама</a:t>
            </a:r>
          </a:p>
          <a:p>
            <a:pPr>
              <a:buNone/>
            </a:pPr>
            <a:r>
              <a:rPr lang="ru-RU" sz="3600" b="1" dirty="0" smtClean="0"/>
              <a:t>	</a:t>
            </a:r>
            <a:r>
              <a:rPr lang="ru-RU" sz="3600" b="1" dirty="0" smtClean="0"/>
              <a:t>Кроссворд</a:t>
            </a:r>
            <a:endParaRPr lang="ru-RU" sz="3600" b="1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Мегалитические сооружения</a:t>
            </a:r>
            <a:endParaRPr lang="ru-RU" sz="4800" b="1" dirty="0">
              <a:ln w="50800"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www.breizh.ru/megalites/images/dolmen_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852936"/>
            <a:ext cx="266429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1317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ДОЛЬМЕНЫ</a:t>
            </a:r>
          </a:p>
        </p:txBody>
      </p:sp>
      <p:pic>
        <p:nvPicPr>
          <p:cNvPr id="6" name="Рисунок 5" descr="http://www.breizh.ru/megalites/images/mengir_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2852936"/>
            <a:ext cx="259228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5157192"/>
            <a:ext cx="1560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КРОМЛЕХИ</a:t>
            </a:r>
            <a:endParaRPr lang="ru-RU" b="1" dirty="0"/>
          </a:p>
        </p:txBody>
      </p:sp>
      <p:pic>
        <p:nvPicPr>
          <p:cNvPr id="8" name="Рисунок 7" descr="http://www.breizh.ru/megalites/images/cromleh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5661248"/>
            <a:ext cx="4231754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524328" y="5445224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МЕНГИРЫ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9957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Мегалитические сооружения - дольмены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860032" y="1772816"/>
            <a:ext cx="3960440" cy="1656184"/>
          </a:xfrm>
        </p:spPr>
        <p:txBody>
          <a:bodyPr anchor="t">
            <a:normAutofit/>
          </a:bodyPr>
          <a:lstStyle/>
          <a:p>
            <a:r>
              <a:rPr lang="ru-RU" u="sng" dirty="0" smtClean="0"/>
              <a:t>Каирн</a:t>
            </a:r>
            <a:r>
              <a:rPr lang="ru-RU" dirty="0" smtClean="0"/>
              <a:t>, это ансамбль галерей и камер, покрытых сверху землей, то есть в данном случае дольмены составляли как бы их скелет. </a:t>
            </a:r>
            <a:endParaRPr lang="ru-RU" dirty="0"/>
          </a:p>
        </p:txBody>
      </p:sp>
      <p:pic>
        <p:nvPicPr>
          <p:cNvPr id="7" name="Содержимое 6" descr="http://www.breizh.ru/megalites/images/kairn.jpg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00808"/>
            <a:ext cx="403244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www.breizh.ru/megalites/images/bar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645024"/>
            <a:ext cx="8352928" cy="304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9957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Мегалитические сооружения - дольмены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2195736" y="1628800"/>
            <a:ext cx="5040560" cy="640080"/>
          </a:xfrm>
        </p:spPr>
        <p:txBody>
          <a:bodyPr/>
          <a:lstStyle/>
          <a:p>
            <a:pPr algn="ctr"/>
            <a:r>
              <a:rPr lang="ru-RU" dirty="0" smtClean="0"/>
              <a:t>Как строились дольмены? </a:t>
            </a:r>
            <a:endParaRPr lang="ru-RU" dirty="0"/>
          </a:p>
        </p:txBody>
      </p:sp>
      <p:pic>
        <p:nvPicPr>
          <p:cNvPr id="2055" name="Рисунок 21" descr="http://www.breizh.ru/megalites/images/build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36912"/>
            <a:ext cx="2569976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Рисунок 22" descr="http://www.breizh.ru/megalites/images/build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636912"/>
            <a:ext cx="221479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Рисунок 23" descr="http://www.breizh.ru/megalites/images/build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2636912"/>
            <a:ext cx="216668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Рисунок 24" descr="http://www.breizh.ru/megalites/images/build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933057"/>
            <a:ext cx="263660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Рисунок 25" descr="http://www.breizh.ru/megalites/images/build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3933056"/>
            <a:ext cx="223224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Рисунок 26" descr="http://www.breizh.ru/megalites/images/build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7" y="3933056"/>
            <a:ext cx="2088233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" name="Рисунок 27" descr="http://www.breizh.ru/megalites/images/build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832" y="5229200"/>
            <a:ext cx="28956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2636912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1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2636912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2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3284984"/>
            <a:ext cx="85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3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4077072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4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91880" y="400506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5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84168" y="393305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9957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Мегалитические сооружения - менгиры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6263680" y="5805264"/>
            <a:ext cx="2628800" cy="7920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err="1" smtClean="0"/>
              <a:t>Карнак</a:t>
            </a:r>
            <a:endParaRPr lang="ru-RU" dirty="0" smtClean="0"/>
          </a:p>
          <a:p>
            <a:pPr algn="ctr"/>
            <a:r>
              <a:rPr lang="ru-RU" dirty="0" smtClean="0"/>
              <a:t> (департамент </a:t>
            </a:r>
            <a:r>
              <a:rPr lang="ru-RU" dirty="0" err="1" smtClean="0"/>
              <a:t>Морбиан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 descr="Карнак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88840"/>
            <a:ext cx="216024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Содержимое 2"/>
          <p:cNvSpPr>
            <a:spLocks noGrp="1"/>
          </p:cNvSpPr>
          <p:nvPr>
            <p:ph sz="quarter" idx="1"/>
          </p:nvPr>
        </p:nvSpPr>
        <p:spPr>
          <a:xfrm>
            <a:off x="2555776" y="1628800"/>
            <a:ext cx="6588224" cy="36004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КАРНАК (Carnac), </a:t>
            </a:r>
            <a:r>
              <a:rPr lang="en-US" b="0" dirty="0" err="1" smtClean="0">
                <a:solidFill>
                  <a:schemeClr val="tx1"/>
                </a:solidFill>
              </a:rPr>
              <a:t>безусловно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является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наиболее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знаменитым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мегалитическим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ансамблем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Бретани</a:t>
            </a:r>
            <a:r>
              <a:rPr lang="en-US" b="0" dirty="0" smtClean="0">
                <a:solidFill>
                  <a:schemeClr val="tx1"/>
                </a:solidFill>
              </a:rPr>
              <a:t> и </a:t>
            </a:r>
            <a:r>
              <a:rPr lang="en-US" b="0" dirty="0" err="1" smtClean="0">
                <a:solidFill>
                  <a:schemeClr val="tx1"/>
                </a:solidFill>
              </a:rPr>
              <a:t>одним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из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двух</a:t>
            </a:r>
            <a:r>
              <a:rPr lang="en-US" b="0" dirty="0" smtClean="0">
                <a:solidFill>
                  <a:schemeClr val="tx1"/>
                </a:solidFill>
              </a:rPr>
              <a:t> (</a:t>
            </a:r>
            <a:r>
              <a:rPr lang="en-US" b="0" dirty="0" err="1" smtClean="0">
                <a:solidFill>
                  <a:schemeClr val="tx1"/>
                </a:solidFill>
              </a:rPr>
              <a:t>наряду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со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Стоунхенджем</a:t>
            </a:r>
            <a:r>
              <a:rPr lang="en-US" b="0" dirty="0" smtClean="0">
                <a:solidFill>
                  <a:schemeClr val="tx1"/>
                </a:solidFill>
              </a:rPr>
              <a:t>) в </a:t>
            </a:r>
            <a:r>
              <a:rPr lang="en-US" b="0" dirty="0" err="1" smtClean="0">
                <a:solidFill>
                  <a:schemeClr val="tx1"/>
                </a:solidFill>
              </a:rPr>
              <a:t>мире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</a:rPr>
              <a:t>Бретань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Первоначально</a:t>
            </a:r>
            <a:r>
              <a:rPr lang="en-US" b="0" dirty="0" smtClean="0">
                <a:solidFill>
                  <a:schemeClr val="tx1"/>
                </a:solidFill>
              </a:rPr>
              <a:t> в </a:t>
            </a:r>
            <a:r>
              <a:rPr lang="en-US" b="0" dirty="0" err="1" smtClean="0">
                <a:solidFill>
                  <a:schemeClr val="tx1"/>
                </a:solidFill>
              </a:rPr>
              <a:t>Карнакском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комплексе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насчитывалось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около</a:t>
            </a:r>
            <a:r>
              <a:rPr lang="en-US" b="0" dirty="0" smtClean="0">
                <a:solidFill>
                  <a:schemeClr val="tx1"/>
                </a:solidFill>
              </a:rPr>
              <a:t> 10 000 (!) </a:t>
            </a:r>
            <a:r>
              <a:rPr lang="en-US" b="0" dirty="0" err="1" smtClean="0">
                <a:solidFill>
                  <a:schemeClr val="tx1"/>
                </a:solidFill>
              </a:rPr>
              <a:t>монументов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разной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величины</a:t>
            </a:r>
            <a:r>
              <a:rPr lang="en-US" b="0" dirty="0" smtClean="0">
                <a:solidFill>
                  <a:schemeClr val="tx1"/>
                </a:solidFill>
              </a:rPr>
              <a:t>. В </a:t>
            </a:r>
            <a:r>
              <a:rPr lang="en-US" b="0" dirty="0" err="1" smtClean="0">
                <a:solidFill>
                  <a:schemeClr val="tx1"/>
                </a:solidFill>
              </a:rPr>
              <a:t>наше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время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их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осталось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приблизительно</a:t>
            </a:r>
            <a:r>
              <a:rPr lang="en-US" b="0" dirty="0" smtClean="0">
                <a:solidFill>
                  <a:schemeClr val="tx1"/>
                </a:solidFill>
              </a:rPr>
              <a:t> 3 000. </a:t>
            </a:r>
            <a:r>
              <a:rPr lang="en-US" b="0" dirty="0" err="1" smtClean="0">
                <a:solidFill>
                  <a:schemeClr val="tx1"/>
                </a:solidFill>
              </a:rPr>
              <a:t>Этот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комплекс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конца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неолита</a:t>
            </a:r>
            <a:r>
              <a:rPr lang="en-US" b="0" dirty="0" smtClean="0">
                <a:solidFill>
                  <a:schemeClr val="tx1"/>
                </a:solidFill>
              </a:rPr>
              <a:t> - </a:t>
            </a:r>
            <a:r>
              <a:rPr lang="en-US" b="0" dirty="0" err="1" smtClean="0">
                <a:solidFill>
                  <a:schemeClr val="tx1"/>
                </a:solidFill>
              </a:rPr>
              <a:t>начала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бронзового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века</a:t>
            </a:r>
            <a:r>
              <a:rPr lang="en-US" b="0" dirty="0" smtClean="0">
                <a:solidFill>
                  <a:schemeClr val="tx1"/>
                </a:solidFill>
              </a:rPr>
              <a:t> (</a:t>
            </a:r>
            <a:r>
              <a:rPr lang="en-US" b="0" dirty="0" err="1" smtClean="0">
                <a:solidFill>
                  <a:schemeClr val="tx1"/>
                </a:solidFill>
              </a:rPr>
              <a:t>кон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</a:rPr>
              <a:t>третьего</a:t>
            </a:r>
            <a:r>
              <a:rPr lang="en-US" b="0" dirty="0" smtClean="0">
                <a:solidFill>
                  <a:schemeClr val="tx1"/>
                </a:solidFill>
              </a:rPr>
              <a:t> - </a:t>
            </a:r>
            <a:r>
              <a:rPr lang="en-US" b="0" dirty="0" err="1" smtClean="0">
                <a:solidFill>
                  <a:schemeClr val="tx1"/>
                </a:solidFill>
              </a:rPr>
              <a:t>второе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тыс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</a:rPr>
              <a:t>до</a:t>
            </a:r>
            <a:r>
              <a:rPr lang="en-US" b="0" dirty="0" smtClean="0">
                <a:solidFill>
                  <a:schemeClr val="tx1"/>
                </a:solidFill>
              </a:rPr>
              <a:t> Р. Х.) </a:t>
            </a:r>
            <a:r>
              <a:rPr lang="en-US" b="0" dirty="0" err="1" smtClean="0">
                <a:solidFill>
                  <a:schemeClr val="tx1"/>
                </a:solidFill>
              </a:rPr>
              <a:t>включает</a:t>
            </a:r>
            <a:r>
              <a:rPr lang="en-US" b="0" dirty="0" smtClean="0">
                <a:solidFill>
                  <a:schemeClr val="tx1"/>
                </a:solidFill>
              </a:rPr>
              <a:t> в </a:t>
            </a:r>
            <a:r>
              <a:rPr lang="en-US" b="0" dirty="0" err="1" smtClean="0">
                <a:solidFill>
                  <a:schemeClr val="tx1"/>
                </a:solidFill>
              </a:rPr>
              <a:t>себя</a:t>
            </a:r>
            <a:r>
              <a:rPr lang="en-US" b="0" dirty="0" smtClean="0">
                <a:solidFill>
                  <a:schemeClr val="tx1"/>
                </a:solidFill>
              </a:rPr>
              <a:t> 3 </a:t>
            </a:r>
            <a:r>
              <a:rPr lang="en-US" b="0" dirty="0" err="1" smtClean="0">
                <a:solidFill>
                  <a:schemeClr val="tx1"/>
                </a:solidFill>
              </a:rPr>
              <a:t>мегалитические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системы</a:t>
            </a:r>
            <a:r>
              <a:rPr lang="en-US" b="0" dirty="0" smtClean="0">
                <a:solidFill>
                  <a:schemeClr val="tx1"/>
                </a:solidFill>
              </a:rPr>
              <a:t>:</a:t>
            </a:r>
            <a:endParaRPr lang="en-US" b="0" i="1" dirty="0" smtClean="0">
              <a:solidFill>
                <a:schemeClr val="tx1"/>
              </a:solidFill>
            </a:endParaRPr>
          </a:p>
          <a:p>
            <a:r>
              <a:rPr lang="ru-RU" b="0" u="sng" dirty="0" err="1" smtClean="0">
                <a:solidFill>
                  <a:schemeClr val="tx1"/>
                </a:solidFill>
              </a:rPr>
              <a:t>Менек</a:t>
            </a:r>
            <a:r>
              <a:rPr lang="ru-RU" b="0" dirty="0" smtClean="0">
                <a:solidFill>
                  <a:schemeClr val="tx1"/>
                </a:solidFill>
              </a:rPr>
              <a:t> - западная часть </a:t>
            </a:r>
            <a:r>
              <a:rPr lang="ru-RU" b="0" dirty="0" err="1" smtClean="0">
                <a:solidFill>
                  <a:schemeClr val="tx1"/>
                </a:solidFill>
              </a:rPr>
              <a:t>карнакского</a:t>
            </a:r>
            <a:r>
              <a:rPr lang="ru-RU" b="0" dirty="0" smtClean="0">
                <a:solidFill>
                  <a:schemeClr val="tx1"/>
                </a:solidFill>
              </a:rPr>
              <a:t> комплекса. Включает в себя 1 099 менгиров в одиннадцати линиях, протяженностью около 1200 метров.</a:t>
            </a:r>
            <a:endParaRPr lang="ru-RU" b="0" i="1" dirty="0" smtClean="0">
              <a:solidFill>
                <a:schemeClr val="tx1"/>
              </a:solidFill>
            </a:endParaRPr>
          </a:p>
          <a:p>
            <a:r>
              <a:rPr lang="ru-RU" b="0" u="sng" dirty="0" err="1" smtClean="0">
                <a:solidFill>
                  <a:schemeClr val="tx1"/>
                </a:solidFill>
              </a:rPr>
              <a:t>Кермарио</a:t>
            </a:r>
            <a:r>
              <a:rPr lang="ru-RU" b="0" u="sng" dirty="0" smtClean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- около 1 000 менгиров в десяти линях длиной в 1 км. В юго-западной части, ансамбль дополнен дольменом.</a:t>
            </a:r>
            <a:endParaRPr lang="ru-RU" b="0" i="1" dirty="0" smtClean="0">
              <a:solidFill>
                <a:schemeClr val="tx1"/>
              </a:solidFill>
            </a:endParaRPr>
          </a:p>
          <a:p>
            <a:r>
              <a:rPr lang="ru-RU" b="0" u="sng" dirty="0" err="1" smtClean="0">
                <a:solidFill>
                  <a:schemeClr val="tx1"/>
                </a:solidFill>
              </a:rPr>
              <a:t>Керлескан</a:t>
            </a:r>
            <a:r>
              <a:rPr lang="ru-RU" b="0" dirty="0" smtClean="0">
                <a:solidFill>
                  <a:schemeClr val="tx1"/>
                </a:solidFill>
              </a:rPr>
              <a:t> - 555 менгиров в тринадцати линиях, протяженность которых составляет 280 метров. На западе эти линии предваряет кромлех их 39 камней. Наиболее высота наиболее крупного менгира в </a:t>
            </a:r>
            <a:r>
              <a:rPr lang="ru-RU" b="0" dirty="0" err="1" smtClean="0">
                <a:solidFill>
                  <a:schemeClr val="tx1"/>
                </a:solidFill>
              </a:rPr>
              <a:t>Керлескан</a:t>
            </a:r>
            <a:r>
              <a:rPr lang="ru-RU" b="0" dirty="0" smtClean="0">
                <a:solidFill>
                  <a:schemeClr val="tx1"/>
                </a:solidFill>
              </a:rPr>
              <a:t>, составляет 6,5 метров.</a:t>
            </a:r>
            <a:endParaRPr lang="ru-RU" b="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http://www.breizh.ru/megalites/images/carnac_01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653136"/>
            <a:ext cx="6096000" cy="2009776"/>
          </a:xfrm>
          <a:prstGeom prst="rect">
            <a:avLst/>
          </a:prstGeom>
          <a:noFill/>
        </p:spPr>
      </p:pic>
      <p:pic>
        <p:nvPicPr>
          <p:cNvPr id="4100" name="Picture 4" descr="http://www.soin2000.ru/french/talaso/KARNAK/images/image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628800"/>
            <a:ext cx="8723004" cy="5040560"/>
          </a:xfrm>
          <a:prstGeom prst="rect">
            <a:avLst/>
          </a:prstGeom>
          <a:noFill/>
        </p:spPr>
      </p:pic>
      <p:pic>
        <p:nvPicPr>
          <p:cNvPr id="4102" name="Picture 6" descr="http://www.mysticspot.ru/wp-content/uploads/carnac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1628800"/>
            <a:ext cx="8712968" cy="504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www.mysticspot.ru/wp-content/uploads/carnac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1628800"/>
            <a:ext cx="871296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Мегалитические сооружения - менгиры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"/>
          </p:nvPr>
        </p:nvSpPr>
        <p:spPr>
          <a:xfrm>
            <a:off x="2195736" y="1628800"/>
            <a:ext cx="5040560" cy="640080"/>
          </a:xfrm>
        </p:spPr>
        <p:txBody>
          <a:bodyPr/>
          <a:lstStyle/>
          <a:p>
            <a:pPr algn="ctr"/>
            <a:r>
              <a:rPr lang="ru-RU" dirty="0" smtClean="0"/>
              <a:t>Как строились менгиры? </a:t>
            </a:r>
            <a:endParaRPr lang="ru-RU" dirty="0"/>
          </a:p>
        </p:txBody>
      </p:sp>
      <p:pic>
        <p:nvPicPr>
          <p:cNvPr id="9" name="Рисунок 8" descr="http://www.breizh.ru/megalites/images/built_m1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36912"/>
            <a:ext cx="381642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breizh.ru/megalites/images/built_m2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2492896"/>
            <a:ext cx="360040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breizh.ru/megalites/images/built_m3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509120"/>
            <a:ext cx="338437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www.breizh.ru/megalites/images/built_m4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4221088"/>
            <a:ext cx="338437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979712" y="3717032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1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717032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2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602128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3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594928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Шаг </a:t>
            </a:r>
            <a:r>
              <a:rPr lang="ru-RU" dirty="0" smtClean="0"/>
              <a:t>4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Мегалитические сооружения - кромлехи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Стонхендж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67544" y="5949280"/>
            <a:ext cx="3312368" cy="6400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Месторасположение Стоунхенджа (желтая точка).</a:t>
            </a:r>
            <a:endParaRPr lang="ru-RU" dirty="0"/>
          </a:p>
        </p:txBody>
      </p:sp>
      <p:pic>
        <p:nvPicPr>
          <p:cNvPr id="12" name="Содержимое 11" descr="http://www.mirf.ru/Articles/6/1204/StonehengeDot.jpg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44824"/>
            <a:ext cx="324036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932040" y="2420888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Великобритания, графство </a:t>
            </a:r>
            <a:r>
              <a:rPr lang="ru-RU" b="1" dirty="0" err="1" smtClean="0"/>
              <a:t>Уилтшир</a:t>
            </a:r>
            <a:r>
              <a:rPr lang="ru-RU" b="1" dirty="0" smtClean="0"/>
              <a:t>, 13 километров от городка Солсбери. Здесь, посреди обычной английской равнины, и находится Стоунхендж — одна из самых известных построек в мире. В нем насчитывается 82 пятитонных мегалита, 30 каменных блоков по 25 тонн каждый, и 5 гигантских </a:t>
            </a:r>
            <a:r>
              <a:rPr lang="ru-RU" b="1" dirty="0" err="1" smtClean="0"/>
              <a:t>трилитов</a:t>
            </a:r>
            <a:r>
              <a:rPr lang="ru-RU" b="1" dirty="0" smtClean="0"/>
              <a:t>, вес которых достигает 50 тонн</a:t>
            </a:r>
            <a:endParaRPr lang="ru-RU" b="1" dirty="0"/>
          </a:p>
        </p:txBody>
      </p:sp>
      <p:pic>
        <p:nvPicPr>
          <p:cNvPr id="14" name="Рисунок 13" descr="http://www.mirf.ru/Articles/6/1204/Plan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44824"/>
            <a:ext cx="453650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932040" y="2132856"/>
            <a:ext cx="3888432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1 — «Алтарь»;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2, 3 — курганы с камнями,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4 — «Плаха»;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5 — «Пяточный камень»;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6 — два камня, ранее стоявшие на курганах, аналогичных 2 и 3;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7, 8, 9 — отвалы земли и ров;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10 — «Авеню» (вход);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11, 12 — два кольца лунок, выкопанных сравнительно «недавно»;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13 — лунки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Обри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5309"/>
                </a:solidFill>
                <a:effectLst/>
                <a:ea typeface="Times New Roman" pitchFamily="18" charset="0"/>
                <a:cs typeface="Arial" pitchFamily="34" charset="0"/>
              </a:rPr>
              <a:t>14 — малый вход.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Мегалитические сооружения - кромлехи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Стонхендж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899592" y="6021288"/>
            <a:ext cx="7416824" cy="548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Внешнее кольцо сарсенов</a:t>
            </a:r>
            <a:endParaRPr lang="ru-RU" b="1" dirty="0"/>
          </a:p>
        </p:txBody>
      </p:sp>
      <p:pic>
        <p:nvPicPr>
          <p:cNvPr id="11" name="Рисунок 10" descr="http://www.mirf.ru/Articles/6/1204/exterior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772816"/>
            <a:ext cx="5940425" cy="413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mirf.ru/Articles/6/1204/interior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772816"/>
            <a:ext cx="5940425" cy="41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8"/>
          <p:cNvSpPr>
            <a:spLocks noGrp="1"/>
          </p:cNvSpPr>
          <p:nvPr>
            <p:ph sz="quarter" idx="2"/>
          </p:nvPr>
        </p:nvSpPr>
        <p:spPr>
          <a:xfrm>
            <a:off x="899592" y="6021288"/>
            <a:ext cx="7416824" cy="548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Внутреннее кольцо из самых крупных сарсенов</a:t>
            </a:r>
            <a:r>
              <a:rPr lang="ru-RU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угая 3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1416</TotalTime>
  <Words>478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I часть</vt:lpstr>
      <vt:lpstr>План</vt:lpstr>
      <vt:lpstr>Мегалитические сооружения</vt:lpstr>
      <vt:lpstr>Мегалитические сооружения - дольмены</vt:lpstr>
      <vt:lpstr>Мегалитические сооружения - дольмены</vt:lpstr>
      <vt:lpstr>Мегалитические сооружения - менгиры</vt:lpstr>
      <vt:lpstr>Мегалитические сооружения - менгиры</vt:lpstr>
      <vt:lpstr>Мегалитические сооружения - кромлехи  Стонхендж</vt:lpstr>
      <vt:lpstr>Мегалитические сооружения - кромлехи  Стонхендж</vt:lpstr>
      <vt:lpstr>Мегалитические сооружения - кромлехи  Стонхендж – Пяточный камень</vt:lpstr>
      <vt:lpstr>Мегалитические сооружения - кромлехи  Стонхендж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храмового зодчества</dc:title>
  <dc:creator>1</dc:creator>
  <cp:lastModifiedBy>1</cp:lastModifiedBy>
  <cp:revision>145</cp:revision>
  <dcterms:created xsi:type="dcterms:W3CDTF">2012-08-11T00:13:24Z</dcterms:created>
  <dcterms:modified xsi:type="dcterms:W3CDTF">2012-12-08T09:56:47Z</dcterms:modified>
</cp:coreProperties>
</file>