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24BA05-3E80-454B-A6D9-D7E22443F850}" type="datetimeFigureOut">
              <a:rPr lang="ru-RU" smtClean="0"/>
              <a:t>18.06.2012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80F218-209F-4F22-B9FC-95C73F807F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err="1" smtClean="0">
                <a:solidFill>
                  <a:srgbClr val="C00000"/>
                </a:solidFill>
              </a:rPr>
              <a:t>Компетентностный</a:t>
            </a:r>
            <a:r>
              <a:rPr lang="ru-RU" sz="3200" dirty="0" smtClean="0">
                <a:solidFill>
                  <a:srgbClr val="C00000"/>
                </a:solidFill>
              </a:rPr>
              <a:t> мониторинг   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как средство диагностики результатов работы программы « Вариативные образовательные траектории школьника», реализуемой в МАОУ , гимназии № 29 </a:t>
            </a:r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310"/>
            <a:ext cx="7772400" cy="5784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793507"/>
          </a:xfrm>
        </p:spPr>
        <p:txBody>
          <a:bodyPr/>
          <a:lstStyle/>
          <a:p>
            <a:pPr indent="228600" algn="just">
              <a:spcAft>
                <a:spcPts val="0"/>
              </a:spcAft>
            </a:pPr>
            <a:endParaRPr lang="ru-RU" b="1" u="sng" dirty="0" smtClean="0">
              <a:solidFill>
                <a:srgbClr val="FF0000"/>
              </a:solidFill>
              <a:ea typeface="Arial Unicode MS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smtClean="0">
                <a:solidFill>
                  <a:srgbClr val="FF0000"/>
                </a:solidFill>
                <a:ea typeface="Arial Unicode MS"/>
              </a:rPr>
              <a:t>Вариативный </a:t>
            </a:r>
            <a:r>
              <a:rPr lang="ru-RU" sz="2800" b="1" u="sng" dirty="0">
                <a:solidFill>
                  <a:srgbClr val="FF0000"/>
                </a:solidFill>
                <a:ea typeface="Arial Unicode MS"/>
              </a:rPr>
              <a:t>образовательный процесс </a:t>
            </a:r>
            <a:endParaRPr lang="ru-RU" sz="2800" b="1" u="sng" dirty="0" smtClean="0">
              <a:solidFill>
                <a:srgbClr val="FF0000"/>
              </a:solidFill>
              <a:ea typeface="Arial Unicode MS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800" dirty="0" smtClean="0">
                <a:ea typeface="Arial Unicode MS"/>
              </a:rPr>
              <a:t>–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ea typeface="Arial Unicode MS"/>
              </a:rPr>
              <a:t>взаимосвязанная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ea typeface="Arial Unicode MS"/>
              </a:rPr>
              <a:t>деятельность участников образовательного процесса по реализации целей образования, осуществляемых в условиях выбора содержания (в рамках государственных стандартов),реализации  средств и способов деятельности и общения.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07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36904" cy="6264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C00000"/>
                </a:solidFill>
                <a:latin typeface="Calibri"/>
                <a:ea typeface="Arial Unicode MS"/>
              </a:rPr>
              <a:t>«Вариативные образовательные траектории школьника</a:t>
            </a:r>
            <a:r>
              <a:rPr lang="ru-RU" sz="2800" b="1" dirty="0" smtClean="0">
                <a:solidFill>
                  <a:srgbClr val="C00000"/>
                </a:solidFill>
                <a:latin typeface="Calibri"/>
                <a:ea typeface="Arial Unicode MS"/>
              </a:rPr>
              <a:t>» включают  :</a:t>
            </a:r>
          </a:p>
          <a:p>
            <a:pPr indent="228600" algn="just"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базу знаний, 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Calibri"/>
              <a:ea typeface="Arial Unicode MS"/>
            </a:endParaRPr>
          </a:p>
          <a:p>
            <a:pPr indent="228600"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умение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школьников творчески использовать знания на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практике</a:t>
            </a:r>
          </a:p>
          <a:p>
            <a:pPr indent="228600"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 самостоятельно «открывать» знания</a:t>
            </a:r>
          </a:p>
          <a:p>
            <a:pPr indent="228600" algn="just">
              <a:spcAft>
                <a:spcPts val="0"/>
              </a:spcAft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добывать знания путем собственного эксперимента, анализа и обобщения</a:t>
            </a:r>
          </a:p>
          <a:p>
            <a:pPr indent="228600"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 развивать способности ребенка до уровня одаренности </a:t>
            </a:r>
          </a:p>
          <a:p>
            <a:pPr indent="228600" algn="just">
              <a:spcAft>
                <a:spcPts val="0"/>
              </a:spcAft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 развитие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Calibri"/>
                <a:ea typeface="Arial Unicode MS"/>
              </a:rPr>
              <a:t>самой одаренности</a:t>
            </a:r>
            <a:endParaRPr lang="ru-RU" sz="2800"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123727" y="5515168"/>
            <a:ext cx="6182073" cy="74072"/>
          </a:xfrm>
        </p:spPr>
        <p:txBody>
          <a:bodyPr>
            <a:normAutofit fontScale="90000"/>
          </a:bodyPr>
          <a:lstStyle/>
          <a:p>
            <a:pPr indent="0" algn="just">
              <a:spcAft>
                <a:spcPts val="0"/>
              </a:spcAft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285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alibri"/>
                <a:ea typeface="Arial Unicode MS"/>
              </a:rPr>
              <a:t>  </a:t>
            </a:r>
          </a:p>
          <a:p>
            <a:pPr marL="109728" indent="0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alibri"/>
                <a:ea typeface="Arial Unicode MS"/>
              </a:rPr>
              <a:t>Диагностика уровня  </a:t>
            </a:r>
            <a:r>
              <a:rPr lang="ru-RU" sz="2800" b="1" i="1" dirty="0" err="1">
                <a:solidFill>
                  <a:srgbClr val="002060"/>
                </a:solidFill>
                <a:latin typeface="Calibri"/>
                <a:ea typeface="Arial Unicode MS"/>
              </a:rPr>
              <a:t>общеучебных</a:t>
            </a:r>
            <a:r>
              <a:rPr lang="ru-RU" sz="2800" b="1" i="1" dirty="0">
                <a:solidFill>
                  <a:srgbClr val="002060"/>
                </a:solidFill>
                <a:latin typeface="Calibri"/>
                <a:ea typeface="Arial Unicode MS"/>
              </a:rPr>
              <a:t> , </a:t>
            </a:r>
            <a:r>
              <a:rPr lang="ru-RU" sz="2800" b="1" i="1" dirty="0" err="1">
                <a:solidFill>
                  <a:srgbClr val="002060"/>
                </a:solidFill>
                <a:latin typeface="Calibri"/>
                <a:ea typeface="Arial Unicode MS"/>
              </a:rPr>
              <a:t>метопредметных</a:t>
            </a:r>
            <a:r>
              <a:rPr lang="ru-RU" sz="2800" b="1" i="1" dirty="0">
                <a:solidFill>
                  <a:srgbClr val="002060"/>
                </a:solidFill>
                <a:latin typeface="Calibri"/>
                <a:ea typeface="Arial Unicode MS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Calibri"/>
                <a:ea typeface="Arial Unicode MS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alibri"/>
                <a:ea typeface="Arial Unicode MS"/>
              </a:rPr>
              <a:t>компетенций </a:t>
            </a:r>
            <a:r>
              <a:rPr lang="ru-RU" sz="2800" b="1" i="1" dirty="0">
                <a:solidFill>
                  <a:srgbClr val="002060"/>
                </a:solidFill>
                <a:latin typeface="Calibri"/>
                <a:ea typeface="Arial Unicode MS"/>
              </a:rPr>
              <a:t>каждого ученика, </a:t>
            </a:r>
            <a:r>
              <a:rPr lang="ru-RU" sz="2800" b="1" i="1" dirty="0" smtClean="0">
                <a:solidFill>
                  <a:srgbClr val="002060"/>
                </a:solidFill>
                <a:latin typeface="Calibri"/>
                <a:ea typeface="Arial Unicode MS"/>
              </a:rPr>
              <a:t>их </a:t>
            </a:r>
            <a:r>
              <a:rPr lang="ru-RU" sz="2800" b="1" i="1" dirty="0">
                <a:solidFill>
                  <a:srgbClr val="002060"/>
                </a:solidFill>
                <a:latin typeface="Calibri"/>
                <a:ea typeface="Arial Unicode MS"/>
              </a:rPr>
              <a:t>понятийный </a:t>
            </a:r>
            <a:r>
              <a:rPr lang="ru-RU" sz="2800" b="1" i="1" dirty="0" smtClean="0">
                <a:solidFill>
                  <a:srgbClr val="002060"/>
                </a:solidFill>
                <a:latin typeface="Calibri"/>
                <a:ea typeface="Arial Unicode MS"/>
              </a:rPr>
              <a:t>уровень, выявление </a:t>
            </a:r>
            <a:r>
              <a:rPr lang="ru-RU" sz="2800" b="1" i="1" dirty="0">
                <a:solidFill>
                  <a:srgbClr val="002060"/>
                </a:solidFill>
                <a:latin typeface="Calibri"/>
                <a:ea typeface="Arial Unicode MS"/>
              </a:rPr>
              <a:t>не стандартно мыслящих детей, </a:t>
            </a:r>
            <a:r>
              <a:rPr lang="ru-RU" sz="2800" b="1" i="1" dirty="0" smtClean="0">
                <a:solidFill>
                  <a:srgbClr val="002060"/>
                </a:solidFill>
                <a:latin typeface="Calibri"/>
                <a:ea typeface="Arial Unicode MS"/>
              </a:rPr>
              <a:t>а также детей с недостаточным  уровнем </a:t>
            </a:r>
            <a:r>
              <a:rPr lang="ru-RU" sz="2800" b="1" i="1" dirty="0" err="1" smtClean="0">
                <a:solidFill>
                  <a:srgbClr val="002060"/>
                </a:solidFill>
                <a:latin typeface="Calibri"/>
                <a:ea typeface="Arial Unicode MS"/>
              </a:rPr>
              <a:t>обученности</a:t>
            </a:r>
            <a:r>
              <a:rPr lang="ru-RU" sz="2800" b="1" i="1" dirty="0" smtClean="0">
                <a:solidFill>
                  <a:srgbClr val="002060"/>
                </a:solidFill>
                <a:latin typeface="Calibri"/>
                <a:ea typeface="Arial Unicode MS"/>
              </a:rPr>
              <a:t>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 dirty="0">
                <a:solidFill>
                  <a:srgbClr val="C00000"/>
                </a:solidFill>
                <a:effectLst/>
                <a:latin typeface="Calibri"/>
                <a:ea typeface="Arial Unicode MS"/>
                <a:cs typeface="+mn-cs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effectLst/>
                <a:latin typeface="Calibri"/>
                <a:ea typeface="Arial Unicode MS"/>
                <a:cs typeface="+mn-cs"/>
              </a:rPr>
              <a:t>            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Calibri"/>
                <a:ea typeface="Arial Unicode MS"/>
                <a:cs typeface="+mn-cs"/>
              </a:rPr>
              <a:t>Основная  цель</a:t>
            </a:r>
            <a:br>
              <a:rPr lang="ru-RU" sz="3200" i="1" dirty="0" smtClean="0">
                <a:solidFill>
                  <a:srgbClr val="C00000"/>
                </a:solidFill>
                <a:effectLst/>
                <a:latin typeface="Calibri"/>
                <a:ea typeface="Arial Unicode MS"/>
                <a:cs typeface="+mn-cs"/>
              </a:rPr>
            </a:br>
            <a:r>
              <a:rPr lang="ru-RU" sz="3200" i="1" dirty="0" err="1" smtClean="0">
                <a:solidFill>
                  <a:srgbClr val="C00000"/>
                </a:solidFill>
                <a:effectLst/>
                <a:latin typeface="Calibri"/>
                <a:ea typeface="Arial Unicode MS"/>
                <a:cs typeface="+mn-cs"/>
              </a:rPr>
              <a:t>компетентностного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Calibri"/>
                <a:ea typeface="Arial Unicode MS"/>
                <a:cs typeface="+mn-cs"/>
              </a:rPr>
              <a:t>  мониторинга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687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6552728"/>
              </a:xfrm>
            </p:spPr>
            <p:txBody>
              <a:bodyPr>
                <a:normAutofit fontScale="40000" lnSpcReduction="20000"/>
              </a:bodyPr>
              <a:lstStyle/>
              <a:p>
                <a:pPr marL="109728" indent="0" algn="just">
                  <a:lnSpc>
                    <a:spcPct val="115000"/>
                  </a:lnSpc>
                  <a:buNone/>
                </a:pPr>
                <a:r>
                  <a:rPr lang="ru-RU" sz="3700" b="1" dirty="0" smtClean="0">
                    <a:latin typeface="Times New Roman"/>
                    <a:ea typeface="Times New Roman"/>
                  </a:rPr>
                  <a:t>А-7 </a:t>
                </a:r>
                <a:r>
                  <a:rPr lang="ru-RU" sz="3700" b="1" dirty="0">
                    <a:latin typeface="Times New Roman"/>
                    <a:ea typeface="Times New Roman"/>
                  </a:rPr>
                  <a:t>(мониторинг №2)</a:t>
                </a:r>
                <a:r>
                  <a:rPr lang="ru-RU" sz="3700" dirty="0">
                    <a:effectLst/>
                    <a:latin typeface="Times New Roman"/>
                    <a:ea typeface="Times New Roman"/>
                  </a:rPr>
                  <a:t>                              </a:t>
                </a: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В -1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buNone/>
                </a:pP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1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.Катет прямоугольного треугольника ,прилежащий к углу равному  60, равен 23. Чему равна гипотенуза?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buNone/>
                </a:pP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2.  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Найди  общий множитель одночленов:    3ху2х   ;   12 </a:t>
                </a:r>
                <a:r>
                  <a:rPr lang="ru-RU" sz="3700" dirty="0" err="1">
                    <a:effectLst/>
                    <a:latin typeface="Calibri"/>
                    <a:ea typeface="Calibri"/>
                    <a:cs typeface="Times New Roman"/>
                  </a:rPr>
                  <a:t>ххуа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  ;  6у2х3ух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buNone/>
                </a:pP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3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.Сколькими способами можно составить расписание на субботу , если в этот день четыре урока  - математика, история, география, биология?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buNone/>
                </a:pP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4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.В классе из 27 учеников , 15 учеников  изучают немецкий, 14 </a:t>
                </a:r>
                <a:r>
                  <a:rPr lang="ru-RU" sz="3700" dirty="0" err="1">
                    <a:effectLst/>
                    <a:latin typeface="Calibri"/>
                    <a:ea typeface="Calibri"/>
                    <a:cs typeface="Times New Roman"/>
                  </a:rPr>
                  <a:t>французкий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, 10 английский. Причем 7 – изучают и </a:t>
                </a:r>
                <a:r>
                  <a:rPr lang="ru-RU" sz="3700" dirty="0" err="1">
                    <a:effectLst/>
                    <a:latin typeface="Calibri"/>
                    <a:ea typeface="Calibri"/>
                    <a:cs typeface="Times New Roman"/>
                  </a:rPr>
                  <a:t>французкий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 и немецкий, а 3 –английский и немецкий, 4 –</a:t>
                </a:r>
                <a:r>
                  <a:rPr lang="ru-RU" sz="3700" dirty="0" err="1">
                    <a:effectLst/>
                    <a:latin typeface="Calibri"/>
                    <a:ea typeface="Calibri"/>
                    <a:cs typeface="Times New Roman"/>
                  </a:rPr>
                  <a:t>французкий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 и английский и один ученик изучает все три языка. Сколько детей не изучает ни один язык?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buNone/>
                </a:pP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5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.Внешний угол  равнобедренного треугольника 120  .Найди углы треугольника.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buNone/>
                </a:pP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6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.Наименьший  угол прямоугольного треугольника  АВС равен 40. Найди углы А, В, С, если </a:t>
                </a:r>
                <a:r>
                  <a:rPr lang="ru-RU" sz="3700" dirty="0" smtClean="0">
                    <a:effectLst/>
                    <a:latin typeface="Calibri"/>
                    <a:ea typeface="Calibri"/>
                    <a:cs typeface="Times New Roman"/>
                  </a:rPr>
                  <a:t>АВ  </a:t>
                </a:r>
                <a14:m>
                  <m:oMath xmlns:m="http://schemas.openxmlformats.org/officeDocument/2006/math">
                    <m:r>
                      <a:rPr lang="ru-RU" sz="3700" i="1">
                        <a:effectLst/>
                        <a:latin typeface="Cambria Math"/>
                        <a:ea typeface="Times New Roman"/>
                      </a:rPr>
                      <m:t>&gt;</m:t>
                    </m:r>
                  </m:oMath>
                </a14:m>
                <a:r>
                  <a:rPr lang="ru-RU" sz="3700" dirty="0">
                    <a:effectLst/>
                    <a:latin typeface="Calibri"/>
                    <a:ea typeface="Times New Roman"/>
                    <a:cs typeface="Times New Roman"/>
                  </a:rPr>
                  <a:t>АС</a:t>
                </a:r>
                <a14:m>
                  <m:oMath xmlns:m="http://schemas.openxmlformats.org/officeDocument/2006/math">
                    <m:r>
                      <a:rPr lang="ru-RU" sz="3700" i="1">
                        <a:effectLst/>
                        <a:latin typeface="Cambria Math"/>
                        <a:ea typeface="Times New Roman"/>
                      </a:rPr>
                      <m:t>&gt;</m:t>
                    </m:r>
                  </m:oMath>
                </a14:m>
                <a:r>
                  <a:rPr lang="ru-RU" sz="3700" dirty="0">
                    <a:effectLst/>
                    <a:latin typeface="Calibri"/>
                    <a:ea typeface="Times New Roman"/>
                    <a:cs typeface="Times New Roman"/>
                  </a:rPr>
                  <a:t>ВС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buNone/>
                </a:pPr>
                <a:r>
                  <a:rPr lang="ru-RU" sz="3700" b="1" dirty="0">
                    <a:effectLst/>
                    <a:latin typeface="Calibri"/>
                    <a:ea typeface="Times New Roman"/>
                    <a:cs typeface="Times New Roman"/>
                  </a:rPr>
                  <a:t>7</a:t>
                </a:r>
                <a:r>
                  <a:rPr lang="ru-RU" sz="3700" dirty="0">
                    <a:effectLst/>
                    <a:latin typeface="Calibri"/>
                    <a:ea typeface="Times New Roman"/>
                    <a:cs typeface="Times New Roman"/>
                  </a:rPr>
                  <a:t>.Сколько нужно купить пачек бумаги ( по 200 листов) , если офис будет работать 6 дней, расходуя в день по 135 листов.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ru-RU" sz="3700" b="1" dirty="0">
                    <a:effectLst/>
                    <a:latin typeface="Calibri"/>
                    <a:ea typeface="Times New Roman"/>
                    <a:cs typeface="Times New Roman"/>
                  </a:rPr>
                  <a:t>8. </a:t>
                </a:r>
                <a:r>
                  <a:rPr lang="ru-RU" sz="3700" dirty="0">
                    <a:effectLst/>
                    <a:latin typeface="Calibri"/>
                    <a:ea typeface="Times New Roman"/>
                    <a:cs typeface="Times New Roman"/>
                  </a:rPr>
                  <a:t>Добавь выражение вместо *, чтобы получилось верное равенство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700" i="1">
                            <a:effectLst/>
                            <a:latin typeface="Cambria Math"/>
                            <a:ea typeface="Times New Roman"/>
                          </a:rPr>
                        </m:ctrlPr>
                      </m:sSupPr>
                      <m:e>
                        <m:r>
                          <a:rPr lang="ru-RU" sz="3700" i="1">
                            <a:effectLst/>
                            <a:latin typeface="Cambria Math"/>
                            <a:ea typeface="Times New Roman"/>
                          </a:rPr>
                          <m:t>( 3а – ∗)</m:t>
                        </m:r>
                      </m:e>
                      <m:sup>
                        <m:r>
                          <a:rPr lang="ru-RU" sz="3700" i="1">
                            <a:effectLst/>
                            <a:latin typeface="Cambria Math"/>
                            <a:ea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700" dirty="0">
                    <a:effectLst/>
                    <a:latin typeface="Calibri"/>
                    <a:ea typeface="Times New Roman"/>
                    <a:cs typeface="Times New Roman"/>
                  </a:rPr>
                  <a:t> = *  - 6ав   +  * 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 algn="just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ru-RU" sz="3700" b="1" dirty="0">
                    <a:effectLst/>
                    <a:latin typeface="Calibri"/>
                    <a:ea typeface="Times New Roman"/>
                    <a:cs typeface="Times New Roman"/>
                  </a:rPr>
                  <a:t>9</a:t>
                </a:r>
                <a:r>
                  <a:rPr lang="ru-RU" sz="3700" dirty="0">
                    <a:effectLst/>
                    <a:latin typeface="Calibri"/>
                    <a:ea typeface="Times New Roman"/>
                    <a:cs typeface="Times New Roman"/>
                  </a:rPr>
                  <a:t>.Шариковая ручка стоит 20 рублей. Какое наибольшее число таких ручек можно будет купить на 500 рублей после повышения цены на 10%?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>
                  <a:lnSpc>
                    <a:spcPct val="115000"/>
                  </a:lnSpc>
                  <a:buNone/>
                </a:pP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. Павел Иванович купил американский автомобиль, спидометр которого показывает скорость в милях в час. Американская миля равна 1609 м. Какова скорость автомобиля в километрах в час, если спидометр показывает 65 миль в час? Ответ округлите до целого числа.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pPr marL="109728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ru-RU" sz="3700" b="1" dirty="0">
                    <a:effectLst/>
                    <a:latin typeface="Calibri"/>
                    <a:ea typeface="Calibri"/>
                    <a:cs typeface="Times New Roman"/>
                  </a:rPr>
                  <a:t>11</a:t>
                </a:r>
                <a:r>
                  <a:rPr lang="ru-RU" sz="3700" dirty="0">
                    <a:effectLst/>
                    <a:latin typeface="Calibri"/>
                    <a:ea typeface="Calibri"/>
                    <a:cs typeface="Times New Roman"/>
                  </a:rPr>
                  <a:t>. Тетрадь стоит 40 рублей. Какое наибольшее число таких тетрадей можно будет купить на 550 рублей после понижения цены на 15%?</a:t>
                </a:r>
                <a:endParaRPr lang="ru-RU" sz="3700" dirty="0">
                  <a:effectLst/>
                  <a:latin typeface="Times New Roman"/>
                  <a:ea typeface="Times New Roman"/>
                </a:endParaRPr>
              </a:p>
              <a:p>
                <a:endParaRPr lang="ru-RU" sz="34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6552728"/>
              </a:xfrm>
              <a:blipFill rotWithShape="1">
                <a:blip r:embed="rId2"/>
                <a:stretch>
                  <a:fillRect t="-372" r="-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0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6632"/>
                <a:ext cx="8229600" cy="6624736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latin typeface="Calibri"/>
                    <a:ea typeface="Calibri"/>
                    <a:cs typeface="Times New Roman"/>
                  </a:rPr>
                  <a:t>А</a:t>
                </a: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- 7 ( мониторинг № 1)                                               1 вариант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 marL="109728" indent="0">
                  <a:lnSpc>
                    <a:spcPct val="115000"/>
                  </a:lnSpc>
                  <a:buNone/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r>
                  <a:rPr lang="ru-RU" sz="1600" b="1" dirty="0" smtClean="0">
                    <a:effectLst/>
                    <a:latin typeface="Calibri"/>
                    <a:ea typeface="Calibri"/>
                    <a:cs typeface="Times New Roman"/>
                  </a:rPr>
                  <a:t>    1   </a:t>
                </a:r>
                <a:r>
                  <a:rPr lang="ru-RU" sz="1600" u="sng" dirty="0">
                    <a:effectLst/>
                    <a:latin typeface="Calibri"/>
                    <a:ea typeface="Calibri"/>
                    <a:cs typeface="Times New Roman"/>
                  </a:rPr>
                  <a:t>Реши уравнение: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 5Х = 5( х-2)                                         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2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 </a:t>
                </a:r>
                <a:r>
                  <a:rPr lang="ru-RU" sz="1600" u="sng" dirty="0">
                    <a:effectLst/>
                    <a:latin typeface="Calibri"/>
                    <a:ea typeface="Calibri"/>
                    <a:cs typeface="Times New Roman"/>
                  </a:rPr>
                  <a:t>Найди корни уравнения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: ( Х – 2)( х+5)(Х-8)=0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3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.Автомобиль первые 3 часа двигался со скоростью 80 Км/ч, остальные 5 ч со скоростью 120 Км/ч. Найдите среднюю скорость движения автомобиля на всем пути. 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4.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Укажите функцию, график которой параллелен  графику функции  у =3 х+ 5, и  проходит через точку А ( 0; -2).                          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 </a:t>
                </a: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5</a:t>
                </a:r>
                <a:r>
                  <a:rPr lang="ru-RU" sz="1600" u="sng" dirty="0">
                    <a:effectLst/>
                    <a:latin typeface="Calibri"/>
                    <a:ea typeface="Calibri"/>
                    <a:cs typeface="Times New Roman"/>
                  </a:rPr>
                  <a:t>.    Реши уравнение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: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</a:rPr>
                          <m:t>1</m:t>
                        </m:r>
                      </m:num>
                      <m:den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 Х = 6                                  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6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 Курс  доллара составляет 30 рублей. Сколько рублей составляет 1 цент, если 1$ = 100 центов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7</a:t>
                </a:r>
                <a:r>
                  <a:rPr lang="ru-RU" sz="1600" u="sng" dirty="0">
                    <a:effectLst/>
                    <a:latin typeface="Calibri"/>
                    <a:ea typeface="Calibri"/>
                    <a:cs typeface="Times New Roman"/>
                  </a:rPr>
                  <a:t>. Найди все целые пары решений уравнения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  : Х * У = 5                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8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.Отрезки АВ и ДС пересекаются в т. О, причем СО=ДО,  </a:t>
                </a:r>
                <a:r>
                  <a:rPr lang="ru-RU" sz="1600" dirty="0">
                    <a:effectLst/>
                    <a:latin typeface="Cambria Math"/>
                    <a:ea typeface="Calibri"/>
                    <a:cs typeface="Cambria Math"/>
                  </a:rPr>
                  <a:t>∠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 АСО= </a:t>
                </a:r>
                <a:r>
                  <a:rPr lang="ru-RU" sz="1600" dirty="0">
                    <a:effectLst/>
                    <a:latin typeface="Cambria Math"/>
                    <a:ea typeface="Calibri"/>
                    <a:cs typeface="Cambria Math"/>
                  </a:rPr>
                  <a:t>∠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ВДО.   Могут  ли  треугольники АСО и ВДО быть равными? Если да ,то по какому признаку.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9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.Когда в треугольники высота равна медиане ?                            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 </a:t>
                </a: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10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   Укажи медиану ряда  чисел : 2;8;5;4;11; 6 ; 5;3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11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 В летнем лагере 236 детей и 26 воспитателей. В автобус помещается не более 48 пассажиров. Сколько автобусов требуется, чтобы перевезти всех из лагеря в город?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12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   Укажи взаимное расположение прямых   у= 5   и  х =- 4.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13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  Укажите  область определения функции  у =</a:t>
                </a:r>
                <a14:m>
                  <m:oMath xmlns:m="http://schemas.openxmlformats.org/officeDocument/2006/math">
                    <m:r>
                      <a:rPr lang="ru-RU" sz="1600" i="1">
                        <a:effectLst/>
                        <a:latin typeface="Cambria Math"/>
                        <a:ea typeface="Times New Roman"/>
                      </a:rPr>
                      <m:t> </m:t>
                    </m:r>
                    <m:f>
                      <m:fPr>
                        <m:ctrlPr>
                          <a:rPr lang="ru-RU" sz="1600" i="1">
                            <a:effectLst/>
                            <a:latin typeface="Cambria Math"/>
                            <a:ea typeface="Times New Roman"/>
                          </a:rPr>
                        </m:ctrlPr>
                      </m:fPr>
                      <m:num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</a:rPr>
                          <m:t>34</m:t>
                        </m:r>
                      </m:num>
                      <m:den>
                        <m:r>
                          <a:rPr lang="ru-RU" sz="1600" i="1">
                            <a:effectLst/>
                            <a:latin typeface="Cambria Math"/>
                            <a:ea typeface="Times New Roman"/>
                          </a:rPr>
                          <m:t> х−5</m:t>
                        </m:r>
                      </m:den>
                    </m:f>
                  </m:oMath>
                </a14:m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               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  </a:t>
                </a: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14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. Луч КМ  делит развернутый угол НКВ на два угла , а если провести биссектрису КР угла МКВ,  то угол МКР =40 градусов. Чему равен угол НКМ. </a:t>
                </a: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 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ru-RU" sz="1600" b="1" dirty="0">
                    <a:effectLst/>
                    <a:latin typeface="Calibri"/>
                    <a:ea typeface="Calibri"/>
                    <a:cs typeface="Times New Roman"/>
                  </a:rPr>
                  <a:t>15.</a:t>
                </a: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Укажи точку пересечения прямой у= - 4Х – 3 с осью ОХ.</a:t>
                </a:r>
                <a:endParaRPr lang="ru-RU" sz="1600" dirty="0">
                  <a:effectLst/>
                  <a:latin typeface="Times New Roman"/>
                  <a:ea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1600" dirty="0">
                    <a:effectLst/>
                    <a:latin typeface="Calibri"/>
                    <a:ea typeface="Calibri"/>
                    <a:cs typeface="Times New Roman"/>
                  </a:rPr>
                  <a:t> </a:t>
                </a:r>
                <a:endParaRPr lang="ru-RU" sz="1600" dirty="0">
                  <a:effectLst/>
                </a:endParaRPr>
              </a:p>
              <a:p>
                <a:endParaRPr lang="ru-RU" sz="16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6632"/>
                <a:ext cx="8229600" cy="6624736"/>
              </a:xfrm>
              <a:blipFill rotWithShape="1">
                <a:blip r:embed="rId2"/>
                <a:stretch>
                  <a:fillRect b="-144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69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</TotalTime>
  <Words>407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Компетентностный мониторинг     как средство диагностики результатов работы программы « Вариативные образовательные траектории школьника», реализуемой в МАОУ , гимназии № 29   </vt:lpstr>
      <vt:lpstr>Презентация PowerPoint</vt:lpstr>
      <vt:lpstr>Презентация PowerPoint</vt:lpstr>
      <vt:lpstr>              Основная  цель компетентностного  мониторинга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19</cp:revision>
  <dcterms:created xsi:type="dcterms:W3CDTF">2011-12-22T12:54:23Z</dcterms:created>
  <dcterms:modified xsi:type="dcterms:W3CDTF">2012-06-18T15:50:54Z</dcterms:modified>
</cp:coreProperties>
</file>