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4" r:id="rId1"/>
  </p:sldMasterIdLst>
  <p:sldIdLst>
    <p:sldId id="256" r:id="rId2"/>
    <p:sldId id="263" r:id="rId3"/>
    <p:sldId id="264" r:id="rId4"/>
    <p:sldId id="257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9E64CA-A9F5-4D73-A58B-4AE0855849FB}" type="doc">
      <dgm:prSet loTypeId="urn:microsoft.com/office/officeart/2005/8/layout/hierarchy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1FE4773-49A3-4D20-8F36-12B0134D63A5}">
      <dgm:prSet phldrT="[Текст]" custT="1"/>
      <dgm:spPr/>
      <dgm:t>
        <a:bodyPr/>
        <a:lstStyle/>
        <a:p>
          <a:r>
            <a:rPr lang="ru-RU" sz="2800" b="1" dirty="0" smtClean="0"/>
            <a:t>Агенты   социализации</a:t>
          </a:r>
          <a:r>
            <a:rPr lang="ru-RU" sz="2500" dirty="0" smtClean="0"/>
            <a:t>  – люди и  учреждения,  ответственные  за  обучение культурным нормам и усвоение социальных ролей.</a:t>
          </a:r>
          <a:endParaRPr lang="ru-RU" sz="2500" dirty="0"/>
        </a:p>
      </dgm:t>
    </dgm:pt>
    <dgm:pt modelId="{15B592DB-708C-4EF5-BAED-51D1973F98AA}" type="parTrans" cxnId="{64D87EAE-A9BC-474F-80E9-8F032F939ED9}">
      <dgm:prSet/>
      <dgm:spPr/>
      <dgm:t>
        <a:bodyPr/>
        <a:lstStyle/>
        <a:p>
          <a:endParaRPr lang="ru-RU"/>
        </a:p>
      </dgm:t>
    </dgm:pt>
    <dgm:pt modelId="{ABECF0D7-09BA-4F95-8C1D-4BC75FA53D7C}" type="sibTrans" cxnId="{64D87EAE-A9BC-474F-80E9-8F032F939ED9}">
      <dgm:prSet/>
      <dgm:spPr/>
      <dgm:t>
        <a:bodyPr/>
        <a:lstStyle/>
        <a:p>
          <a:endParaRPr lang="ru-RU"/>
        </a:p>
      </dgm:t>
    </dgm:pt>
    <dgm:pt modelId="{2E11F2E4-3AC5-4504-96F6-00C7CB6DE1AB}">
      <dgm:prSet phldrT="[Текст]" custT="1"/>
      <dgm:spPr/>
      <dgm:t>
        <a:bodyPr/>
        <a:lstStyle/>
        <a:p>
          <a:pPr algn="l"/>
          <a:r>
            <a:rPr lang="ru-RU" sz="2400" b="1" u="sng" dirty="0" smtClean="0"/>
            <a:t>агенты  первичной   </a:t>
          </a:r>
          <a:r>
            <a:rPr lang="ru-RU" sz="2400" b="1" u="sng" dirty="0" err="1" smtClean="0"/>
            <a:t>со-циализации</a:t>
          </a:r>
          <a:r>
            <a:rPr lang="ru-RU" sz="2400" dirty="0" smtClean="0"/>
            <a:t>   –  родители, близких  и  дальние родственники,  няня,  друзья  семьи,  сверстники,  учителя,  тренеры,   врачи…</a:t>
          </a:r>
          <a:endParaRPr lang="ru-RU" sz="2400" dirty="0"/>
        </a:p>
      </dgm:t>
    </dgm:pt>
    <dgm:pt modelId="{246B43BE-2BAF-4A3E-A967-EB2B22F006ED}" type="parTrans" cxnId="{6A5CBBCB-2638-4278-A7CA-ED68EF4CB64D}">
      <dgm:prSet/>
      <dgm:spPr/>
      <dgm:t>
        <a:bodyPr/>
        <a:lstStyle/>
        <a:p>
          <a:endParaRPr lang="ru-RU"/>
        </a:p>
      </dgm:t>
    </dgm:pt>
    <dgm:pt modelId="{187E6350-2BAA-4213-8F31-7789025A38D8}" type="sibTrans" cxnId="{6A5CBBCB-2638-4278-A7CA-ED68EF4CB64D}">
      <dgm:prSet/>
      <dgm:spPr/>
      <dgm:t>
        <a:bodyPr/>
        <a:lstStyle/>
        <a:p>
          <a:endParaRPr lang="ru-RU"/>
        </a:p>
      </dgm:t>
    </dgm:pt>
    <dgm:pt modelId="{B7026CFB-FE2F-4D23-BAEF-68E08C02FF7F}">
      <dgm:prSet phldrT="[Текст]" custT="1"/>
      <dgm:spPr/>
      <dgm:t>
        <a:bodyPr/>
        <a:lstStyle/>
        <a:p>
          <a:pPr algn="l"/>
          <a:r>
            <a:rPr lang="ru-RU" sz="2200" b="1" u="sng" dirty="0" smtClean="0"/>
            <a:t>агенты    вторичной    </a:t>
          </a:r>
          <a:r>
            <a:rPr lang="ru-RU" sz="2200" b="1" u="sng" dirty="0" err="1" smtClean="0"/>
            <a:t>со-циализации</a:t>
          </a:r>
          <a:r>
            <a:rPr lang="ru-RU" sz="2200" dirty="0" smtClean="0"/>
            <a:t>   –  представители администрации школы, университета, предприятия, армии, полиции, церкви, государства, партий, суда, сотрудников телевидения, радио, печати и т.д.</a:t>
          </a:r>
          <a:endParaRPr lang="ru-RU" sz="2200" dirty="0"/>
        </a:p>
      </dgm:t>
    </dgm:pt>
    <dgm:pt modelId="{7A779CD7-7A6D-4C88-9C08-21720605FDC3}" type="parTrans" cxnId="{EDB0B98D-2617-4782-9160-387C41774671}">
      <dgm:prSet/>
      <dgm:spPr/>
      <dgm:t>
        <a:bodyPr/>
        <a:lstStyle/>
        <a:p>
          <a:endParaRPr lang="ru-RU"/>
        </a:p>
      </dgm:t>
    </dgm:pt>
    <dgm:pt modelId="{F542ADA6-0D96-404F-94CE-873EBAED2585}" type="sibTrans" cxnId="{EDB0B98D-2617-4782-9160-387C41774671}">
      <dgm:prSet/>
      <dgm:spPr/>
      <dgm:t>
        <a:bodyPr/>
        <a:lstStyle/>
        <a:p>
          <a:endParaRPr lang="ru-RU"/>
        </a:p>
      </dgm:t>
    </dgm:pt>
    <dgm:pt modelId="{F487EAE9-5A9A-419D-86DA-672E657B8065}" type="pres">
      <dgm:prSet presAssocID="{B49E64CA-A9F5-4D73-A58B-4AE0855849F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FCF4424-A3C1-47A6-83AB-DDB990D9108C}" type="pres">
      <dgm:prSet presAssocID="{81FE4773-49A3-4D20-8F36-12B0134D63A5}" presName="vertOne" presStyleCnt="0"/>
      <dgm:spPr/>
    </dgm:pt>
    <dgm:pt modelId="{393997F0-513B-46B6-B4F6-7174474C999E}" type="pres">
      <dgm:prSet presAssocID="{81FE4773-49A3-4D20-8F36-12B0134D63A5}" presName="txOne" presStyleLbl="node0" presStyleIdx="0" presStyleCnt="1" custScaleY="3696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728F1EE-19E4-4548-A80C-6DB6B725FAB1}" type="pres">
      <dgm:prSet presAssocID="{81FE4773-49A3-4D20-8F36-12B0134D63A5}" presName="parTransOne" presStyleCnt="0"/>
      <dgm:spPr/>
    </dgm:pt>
    <dgm:pt modelId="{FE38DDA9-63B1-4949-AC5F-8312B0DE34DA}" type="pres">
      <dgm:prSet presAssocID="{81FE4773-49A3-4D20-8F36-12B0134D63A5}" presName="horzOne" presStyleCnt="0"/>
      <dgm:spPr/>
    </dgm:pt>
    <dgm:pt modelId="{D16D3863-6596-43E9-A0FB-6E058BB880DB}" type="pres">
      <dgm:prSet presAssocID="{2E11F2E4-3AC5-4504-96F6-00C7CB6DE1AB}" presName="vertTwo" presStyleCnt="0"/>
      <dgm:spPr/>
    </dgm:pt>
    <dgm:pt modelId="{4DEE59A4-10D6-4A64-8EE9-601CAB852180}" type="pres">
      <dgm:prSet presAssocID="{2E11F2E4-3AC5-4504-96F6-00C7CB6DE1AB}" presName="txTwo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6CE5F28-9C2E-4C5A-B036-A1CE53F0763E}" type="pres">
      <dgm:prSet presAssocID="{2E11F2E4-3AC5-4504-96F6-00C7CB6DE1AB}" presName="horzTwo" presStyleCnt="0"/>
      <dgm:spPr/>
    </dgm:pt>
    <dgm:pt modelId="{4181DF16-CC79-46D3-BA93-C5880B178E1F}" type="pres">
      <dgm:prSet presAssocID="{187E6350-2BAA-4213-8F31-7789025A38D8}" presName="sibSpaceTwo" presStyleCnt="0"/>
      <dgm:spPr/>
    </dgm:pt>
    <dgm:pt modelId="{604AB85F-BDF8-40D3-9E81-04205AC6FCD4}" type="pres">
      <dgm:prSet presAssocID="{B7026CFB-FE2F-4D23-BAEF-68E08C02FF7F}" presName="vertTwo" presStyleCnt="0"/>
      <dgm:spPr/>
    </dgm:pt>
    <dgm:pt modelId="{40A1B1C5-D5EF-4CDF-A7F7-55D14B6EF37F}" type="pres">
      <dgm:prSet presAssocID="{B7026CFB-FE2F-4D23-BAEF-68E08C02FF7F}" presName="txTwo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FCDAD40-2594-4232-9DF8-71E5C8C19F10}" type="pres">
      <dgm:prSet presAssocID="{B7026CFB-FE2F-4D23-BAEF-68E08C02FF7F}" presName="horzTwo" presStyleCnt="0"/>
      <dgm:spPr/>
    </dgm:pt>
  </dgm:ptLst>
  <dgm:cxnLst>
    <dgm:cxn modelId="{EDB0B98D-2617-4782-9160-387C41774671}" srcId="{81FE4773-49A3-4D20-8F36-12B0134D63A5}" destId="{B7026CFB-FE2F-4D23-BAEF-68E08C02FF7F}" srcOrd="1" destOrd="0" parTransId="{7A779CD7-7A6D-4C88-9C08-21720605FDC3}" sibTransId="{F542ADA6-0D96-404F-94CE-873EBAED2585}"/>
    <dgm:cxn modelId="{6A5CBBCB-2638-4278-A7CA-ED68EF4CB64D}" srcId="{81FE4773-49A3-4D20-8F36-12B0134D63A5}" destId="{2E11F2E4-3AC5-4504-96F6-00C7CB6DE1AB}" srcOrd="0" destOrd="0" parTransId="{246B43BE-2BAF-4A3E-A967-EB2B22F006ED}" sibTransId="{187E6350-2BAA-4213-8F31-7789025A38D8}"/>
    <dgm:cxn modelId="{016004DC-3B15-4C58-AA2E-4BD385BA94D2}" type="presOf" srcId="{81FE4773-49A3-4D20-8F36-12B0134D63A5}" destId="{393997F0-513B-46B6-B4F6-7174474C999E}" srcOrd="0" destOrd="0" presId="urn:microsoft.com/office/officeart/2005/8/layout/hierarchy4"/>
    <dgm:cxn modelId="{9EEBE3B4-EB96-400E-97AC-8C33CDCF1CD2}" type="presOf" srcId="{B7026CFB-FE2F-4D23-BAEF-68E08C02FF7F}" destId="{40A1B1C5-D5EF-4CDF-A7F7-55D14B6EF37F}" srcOrd="0" destOrd="0" presId="urn:microsoft.com/office/officeart/2005/8/layout/hierarchy4"/>
    <dgm:cxn modelId="{633B8FB7-59CF-418D-ACFD-5383A52C15F5}" type="presOf" srcId="{2E11F2E4-3AC5-4504-96F6-00C7CB6DE1AB}" destId="{4DEE59A4-10D6-4A64-8EE9-601CAB852180}" srcOrd="0" destOrd="0" presId="urn:microsoft.com/office/officeart/2005/8/layout/hierarchy4"/>
    <dgm:cxn modelId="{64D87EAE-A9BC-474F-80E9-8F032F939ED9}" srcId="{B49E64CA-A9F5-4D73-A58B-4AE0855849FB}" destId="{81FE4773-49A3-4D20-8F36-12B0134D63A5}" srcOrd="0" destOrd="0" parTransId="{15B592DB-708C-4EF5-BAED-51D1973F98AA}" sibTransId="{ABECF0D7-09BA-4F95-8C1D-4BC75FA53D7C}"/>
    <dgm:cxn modelId="{4010F2E6-3D84-4AAE-A234-D0A1815572D7}" type="presOf" srcId="{B49E64CA-A9F5-4D73-A58B-4AE0855849FB}" destId="{F487EAE9-5A9A-419D-86DA-672E657B8065}" srcOrd="0" destOrd="0" presId="urn:microsoft.com/office/officeart/2005/8/layout/hierarchy4"/>
    <dgm:cxn modelId="{D60C62DF-591D-4DC1-B61B-2B7F3B2D8F01}" type="presParOf" srcId="{F487EAE9-5A9A-419D-86DA-672E657B8065}" destId="{1FCF4424-A3C1-47A6-83AB-DDB990D9108C}" srcOrd="0" destOrd="0" presId="urn:microsoft.com/office/officeart/2005/8/layout/hierarchy4"/>
    <dgm:cxn modelId="{50255CAE-9FA5-434D-8EDE-AD4F414DC410}" type="presParOf" srcId="{1FCF4424-A3C1-47A6-83AB-DDB990D9108C}" destId="{393997F0-513B-46B6-B4F6-7174474C999E}" srcOrd="0" destOrd="0" presId="urn:microsoft.com/office/officeart/2005/8/layout/hierarchy4"/>
    <dgm:cxn modelId="{B3EBEBB8-7C9B-40E5-80CD-348C3D92C93D}" type="presParOf" srcId="{1FCF4424-A3C1-47A6-83AB-DDB990D9108C}" destId="{C728F1EE-19E4-4548-A80C-6DB6B725FAB1}" srcOrd="1" destOrd="0" presId="urn:microsoft.com/office/officeart/2005/8/layout/hierarchy4"/>
    <dgm:cxn modelId="{FE948D90-13BC-4260-AAC3-6807A3282AF5}" type="presParOf" srcId="{1FCF4424-A3C1-47A6-83AB-DDB990D9108C}" destId="{FE38DDA9-63B1-4949-AC5F-8312B0DE34DA}" srcOrd="2" destOrd="0" presId="urn:microsoft.com/office/officeart/2005/8/layout/hierarchy4"/>
    <dgm:cxn modelId="{4AFD49D9-2996-4C68-BF9B-A51A53927320}" type="presParOf" srcId="{FE38DDA9-63B1-4949-AC5F-8312B0DE34DA}" destId="{D16D3863-6596-43E9-A0FB-6E058BB880DB}" srcOrd="0" destOrd="0" presId="urn:microsoft.com/office/officeart/2005/8/layout/hierarchy4"/>
    <dgm:cxn modelId="{271DF0C1-C3E2-4208-A0A8-5AA65990CA87}" type="presParOf" srcId="{D16D3863-6596-43E9-A0FB-6E058BB880DB}" destId="{4DEE59A4-10D6-4A64-8EE9-601CAB852180}" srcOrd="0" destOrd="0" presId="urn:microsoft.com/office/officeart/2005/8/layout/hierarchy4"/>
    <dgm:cxn modelId="{EB5888EF-C772-4A70-8697-8B66ED0A0820}" type="presParOf" srcId="{D16D3863-6596-43E9-A0FB-6E058BB880DB}" destId="{76CE5F28-9C2E-4C5A-B036-A1CE53F0763E}" srcOrd="1" destOrd="0" presId="urn:microsoft.com/office/officeart/2005/8/layout/hierarchy4"/>
    <dgm:cxn modelId="{544A2D4A-3467-438A-AF31-71C623CADFE5}" type="presParOf" srcId="{FE38DDA9-63B1-4949-AC5F-8312B0DE34DA}" destId="{4181DF16-CC79-46D3-BA93-C5880B178E1F}" srcOrd="1" destOrd="0" presId="urn:microsoft.com/office/officeart/2005/8/layout/hierarchy4"/>
    <dgm:cxn modelId="{25C54DBA-4D9F-4292-9A06-625D472E64EE}" type="presParOf" srcId="{FE38DDA9-63B1-4949-AC5F-8312B0DE34DA}" destId="{604AB85F-BDF8-40D3-9E81-04205AC6FCD4}" srcOrd="2" destOrd="0" presId="urn:microsoft.com/office/officeart/2005/8/layout/hierarchy4"/>
    <dgm:cxn modelId="{AB61610A-5DDF-4EE0-8992-0913AB722C0F}" type="presParOf" srcId="{604AB85F-BDF8-40D3-9E81-04205AC6FCD4}" destId="{40A1B1C5-D5EF-4CDF-A7F7-55D14B6EF37F}" srcOrd="0" destOrd="0" presId="urn:microsoft.com/office/officeart/2005/8/layout/hierarchy4"/>
    <dgm:cxn modelId="{2D8F9C1D-8FDC-4BCF-86D9-6150331FEBCB}" type="presParOf" srcId="{604AB85F-BDF8-40D3-9E81-04205AC6FCD4}" destId="{1FCDAD40-2594-4232-9DF8-71E5C8C19F10}" srcOrd="1" destOrd="0" presId="urn:microsoft.com/office/officeart/2005/8/layout/hierarchy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B15759-8064-444E-9C09-746774C097E0}" type="datetimeFigureOut">
              <a:rPr lang="ru-RU" smtClean="0"/>
              <a:pPr/>
              <a:t>04.10.2012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461BF57-099A-475E-AA75-9CB00A85CE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28860" y="1428736"/>
            <a:ext cx="6477000" cy="1828800"/>
          </a:xfrm>
        </p:spPr>
        <p:txBody>
          <a:bodyPr/>
          <a:lstStyle/>
          <a:p>
            <a:r>
              <a:rPr lang="ru-RU" dirty="0" smtClean="0"/>
              <a:t>Агенты социализации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714380"/>
          </a:xfrm>
        </p:spPr>
        <p:txBody>
          <a:bodyPr/>
          <a:lstStyle/>
          <a:p>
            <a:pPr algn="r"/>
            <a:r>
              <a:rPr lang="ru-RU" b="1" dirty="0" smtClean="0"/>
              <a:t>СОЦИАЛИЗАЦИЯ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572560" cy="514113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u="sng" dirty="0" smtClean="0"/>
              <a:t>СОЦИАЛИЗАЦИЯ </a:t>
            </a:r>
            <a:r>
              <a:rPr lang="ru-RU" dirty="0" smtClean="0"/>
              <a:t>- процесс, в ходе которого человеческое существо с определенными биологическими задатками приобретает качества, необходимые ему для жизнедеятельности в обществе. Она имеет две </a:t>
            </a:r>
            <a:r>
              <a:rPr lang="ru-RU" b="1" dirty="0" smtClean="0"/>
              <a:t>составляющие</a:t>
            </a:r>
            <a:r>
              <a:rPr lang="ru-RU" dirty="0" smtClean="0"/>
              <a:t>, отражает </a:t>
            </a:r>
            <a:r>
              <a:rPr lang="ru-RU" b="1" dirty="0" smtClean="0"/>
              <a:t>два параллельных процесса</a:t>
            </a:r>
            <a:r>
              <a:rPr lang="ru-RU" dirty="0" smtClean="0"/>
              <a:t>: </a:t>
            </a:r>
          </a:p>
          <a:p>
            <a:endParaRPr lang="ru-RU" dirty="0" smtClean="0"/>
          </a:p>
          <a:p>
            <a:r>
              <a:rPr lang="ru-RU" dirty="0" smtClean="0"/>
              <a:t>процесс приспособления (адаптации) человека как биологического существа к жизни в обществе (усвоения социальных норм и культурных ценностей того общества, к которому он принадлежит, включения в социальную практику); это происходит преимущественно в ранний период жизни человека - в детстве, отрочестве, юности; </a:t>
            </a:r>
          </a:p>
          <a:p>
            <a:endParaRPr lang="ru-RU" dirty="0" smtClean="0"/>
          </a:p>
          <a:p>
            <a:r>
              <a:rPr lang="ru-RU" dirty="0" smtClean="0"/>
              <a:t>процесс формирования личности - развитие и </a:t>
            </a:r>
            <a:r>
              <a:rPr lang="ru-RU" dirty="0" err="1" smtClean="0"/>
              <a:t>самоизменение</a:t>
            </a:r>
            <a:r>
              <a:rPr lang="ru-RU" dirty="0" smtClean="0"/>
              <a:t> человека в процессе освоения и воспроизводства культуры, которое происходит на всех возрастных этапах.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Социализация включает: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социальные механизмы - обучение, освоение социальных ролей, взросление, адаптацию</a:t>
            </a:r>
          </a:p>
          <a:p>
            <a:endParaRPr lang="ru-RU" dirty="0" smtClean="0"/>
          </a:p>
          <a:p>
            <a:r>
              <a:rPr lang="ru-RU" dirty="0" smtClean="0"/>
              <a:t>психологические механизмы социализации - идентификация, подражание, внушение, социальная </a:t>
            </a:r>
            <a:r>
              <a:rPr lang="ru-RU" dirty="0" err="1" smtClean="0"/>
              <a:t>конформность</a:t>
            </a:r>
            <a:r>
              <a:rPr lang="ru-RU" dirty="0" smtClean="0"/>
              <a:t>, стыд, чувство вины, раскаяние.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357166"/>
            <a:ext cx="7772400" cy="428628"/>
          </a:xfrm>
        </p:spPr>
        <p:txBody>
          <a:bodyPr/>
          <a:lstStyle/>
          <a:p>
            <a:pPr algn="r"/>
            <a:r>
              <a:rPr lang="ru-RU" dirty="0" smtClean="0"/>
              <a:t>Агенты социализации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142984"/>
          <a:ext cx="7772400" cy="5213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42844" y="1"/>
          <a:ext cx="8858312" cy="6785350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499064"/>
                <a:gridCol w="4359248"/>
              </a:tblGrid>
              <a:tr h="8937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первичная социализация, </a:t>
                      </a:r>
                      <a:r>
                        <a:rPr lang="ru-RU" sz="2400" b="1" dirty="0"/>
                        <a:t>агенты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/>
                        <a:t>вторичная социализация, </a:t>
                      </a:r>
                      <a:r>
                        <a:rPr lang="ru-RU" sz="2400" b="1" dirty="0"/>
                        <a:t>агенты</a:t>
                      </a:r>
                      <a:endParaRPr lang="ru-RU" sz="2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</a:tr>
              <a:tr h="32071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осуществляют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927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Те, кто связан тесными личными отношениями – </a:t>
                      </a:r>
                      <a:r>
                        <a:rPr lang="ru-RU" sz="2400" u="sng" dirty="0"/>
                        <a:t>первичная </a:t>
                      </a:r>
                      <a:r>
                        <a:rPr lang="ru-RU" sz="2400" u="sng" dirty="0" smtClean="0"/>
                        <a:t>группа</a:t>
                      </a:r>
                      <a:r>
                        <a:rPr lang="ru-RU" sz="1800" u="sng" baseline="0" dirty="0" smtClean="0"/>
                        <a:t> </a:t>
                      </a:r>
                      <a:r>
                        <a:rPr lang="ru-RU" sz="2000" i="1" dirty="0" smtClean="0"/>
                        <a:t>(учитель</a:t>
                      </a:r>
                      <a:r>
                        <a:rPr lang="ru-RU" sz="2000" i="1" dirty="0"/>
                        <a:t>)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Те, кто связан формально-деловыми отношениями – </a:t>
                      </a:r>
                      <a:r>
                        <a:rPr lang="ru-RU" sz="2400" u="sng" dirty="0"/>
                        <a:t>вторичная группа</a:t>
                      </a:r>
                      <a:r>
                        <a:rPr lang="ru-RU" sz="2400" dirty="0"/>
                        <a:t> </a:t>
                      </a:r>
                      <a:r>
                        <a:rPr lang="ru-RU" sz="2000" i="1" dirty="0"/>
                        <a:t>(учитель, </a:t>
                      </a:r>
                      <a:r>
                        <a:rPr lang="ru-RU" sz="2000" i="1" dirty="0" err="1" smtClean="0"/>
                        <a:t>полиц</a:t>
                      </a:r>
                      <a:r>
                        <a:rPr lang="ru-RU" sz="2000" i="1" dirty="0" smtClean="0"/>
                        <a:t>.)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</a:tr>
              <a:tr h="35719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влияют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299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Универсально, выполняют разные функции </a:t>
                      </a:r>
                      <a:r>
                        <a:rPr lang="ru-RU" sz="2000" i="1" dirty="0"/>
                        <a:t>(отец – добытчик средств, опекун, учитель, друг…)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Узко, выполняют 1-2 функции </a:t>
                      </a:r>
                      <a:r>
                        <a:rPr lang="ru-RU" sz="2000" i="1" dirty="0"/>
                        <a:t>(школа, церковь, предприятие)</a:t>
                      </a:r>
                      <a:endParaRPr lang="ru-RU" sz="18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</a:tr>
              <a:tr h="33067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latin typeface="Times New Roman"/>
                          <a:ea typeface="Calibri"/>
                          <a:cs typeface="Times New Roman"/>
                        </a:rPr>
                        <a:t>сфера отношений</a:t>
                      </a:r>
                      <a:endParaRPr lang="ru-RU" sz="2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</a:tr>
              <a:tr h="1787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Первичные социальные группы – это сфера личностных отношений, </a:t>
                      </a:r>
                      <a:r>
                        <a:rPr lang="ru-RU" sz="2400" dirty="0" smtClean="0"/>
                        <a:t>т.е.</a:t>
                      </a:r>
                      <a:r>
                        <a:rPr lang="ru-RU" sz="2400" baseline="0" dirty="0" smtClean="0"/>
                        <a:t> </a:t>
                      </a:r>
                      <a:r>
                        <a:rPr lang="ru-RU" sz="2400" b="1" dirty="0" smtClean="0"/>
                        <a:t>неформальных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/>
                        <a:t>Вторичные социальные группы – это сфера деловых отношений, </a:t>
                      </a:r>
                      <a:r>
                        <a:rPr lang="ru-RU" sz="2400" dirty="0" smtClean="0"/>
                        <a:t>т. е. </a:t>
                      </a:r>
                      <a:r>
                        <a:rPr lang="ru-RU" sz="2400" b="1" dirty="0"/>
                        <a:t>формальных </a:t>
                      </a:r>
                      <a:r>
                        <a:rPr lang="ru-RU" sz="2400" dirty="0"/>
                        <a:t>контактов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912" marR="59912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Рисунок 21" descr="http://www.gumer.info/bibliotek_Buks/Sociolog/kravch/11_clip_image00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949" y="266700"/>
            <a:ext cx="8470189" cy="616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642910" y="571480"/>
            <a:ext cx="8215370" cy="578408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Итак, ценность первичных и вторичных групп, неформальных и формальных отношений, а стало быть, ценность  агентов  первичной и вторичной   социализации  не исчезает ни на одном этапе жизненного цикла, но она то усиливается, то ослабевает. </a:t>
            </a:r>
          </a:p>
          <a:p>
            <a:pPr>
              <a:buNone/>
            </a:pPr>
            <a:r>
              <a:rPr lang="ru-RU" sz="2400" i="1" u="sng" dirty="0" smtClean="0">
                <a:latin typeface="Times New Roman" pitchFamily="18" charset="0"/>
                <a:cs typeface="Times New Roman" pitchFamily="18" charset="0"/>
              </a:rPr>
              <a:t>Например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: когда бизнесмен создает собственное предприятие, то в соратники он привлекает людей проверенных, тех, на кого можно положиться и кому стоит доверять.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Кто они?  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Агенты  первичной  социализации  – родственники, друзья, знакомые. 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- А в кого нередко превращаются агенты вторичной социализации , то есть начальники и коллеги?</a:t>
            </a:r>
          </a:p>
          <a:p>
            <a:pPr>
              <a:buNone/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В  агентов  первичной  социализации  – друзей и знакомых. </a:t>
            </a:r>
          </a:p>
          <a:p>
            <a:pPr>
              <a:buNone/>
            </a:pPr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Таков  закон или принцип  социализации  – кругооборот вещей в природе, закон взаимопревращения.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0" dur="770" decel="100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4" dur="77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116</TotalTime>
  <Words>260</Words>
  <Application>Microsoft Office PowerPoint</Application>
  <PresentationFormat>Экран (4:3)</PresentationFormat>
  <Paragraphs>33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Метро</vt:lpstr>
      <vt:lpstr>Агенты социализации</vt:lpstr>
      <vt:lpstr>СОЦИАЛИЗАЦИЯ</vt:lpstr>
      <vt:lpstr>Социализация включает:</vt:lpstr>
      <vt:lpstr>Агенты социализации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Агенты социализации</dc:title>
  <dc:creator>Ольга</dc:creator>
  <cp:lastModifiedBy>Ольга</cp:lastModifiedBy>
  <cp:revision>16</cp:revision>
  <dcterms:created xsi:type="dcterms:W3CDTF">2011-10-27T17:26:03Z</dcterms:created>
  <dcterms:modified xsi:type="dcterms:W3CDTF">2012-10-04T18:10:03Z</dcterms:modified>
</cp:coreProperties>
</file>