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7" r:id="rId2"/>
    <p:sldId id="258" r:id="rId3"/>
    <p:sldId id="259" r:id="rId4"/>
    <p:sldId id="260" r:id="rId5"/>
    <p:sldId id="261" r:id="rId6"/>
    <p:sldId id="262" r:id="rId7"/>
    <p:sldId id="264" r:id="rId8"/>
    <p:sldId id="265" r:id="rId9"/>
    <p:sldId id="266" r:id="rId10"/>
    <p:sldId id="268" r:id="rId11"/>
    <p:sldId id="270" r:id="rId12"/>
    <p:sldId id="271" r:id="rId13"/>
    <p:sldId id="272" r:id="rId14"/>
    <p:sldId id="273"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88" autoAdjust="0"/>
  </p:normalViewPr>
  <p:slideViewPr>
    <p:cSldViewPr>
      <p:cViewPr varScale="1">
        <p:scale>
          <a:sx n="53" d="100"/>
          <a:sy n="53" d="100"/>
        </p:scale>
        <p:origin x="-1171"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6CE2F-29BA-477F-9DE0-A6DD4FD22AAE}" type="datetimeFigureOut">
              <a:rPr lang="ru-RU" smtClean="0"/>
              <a:t>07.10.2012</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9939AA-B800-42ED-9EAC-79F14A969928}" type="slidenum">
              <a:rPr lang="ru-RU" smtClean="0"/>
              <a:t>‹#›</a:t>
            </a:fld>
            <a:endParaRPr lang="ru-RU" dirty="0"/>
          </a:p>
        </p:txBody>
      </p:sp>
    </p:spTree>
    <p:extLst>
      <p:ext uri="{BB962C8B-B14F-4D97-AF65-F5344CB8AC3E}">
        <p14:creationId xmlns:p14="http://schemas.microsoft.com/office/powerpoint/2010/main" val="2653158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9939AA-B800-42ED-9EAC-79F14A969928}" type="slidenum">
              <a:rPr lang="ru-RU" smtClean="0"/>
              <a:t>2</a:t>
            </a:fld>
            <a:endParaRPr lang="ru-RU" dirty="0"/>
          </a:p>
        </p:txBody>
      </p:sp>
    </p:spTree>
    <p:extLst>
      <p:ext uri="{BB962C8B-B14F-4D97-AF65-F5344CB8AC3E}">
        <p14:creationId xmlns:p14="http://schemas.microsoft.com/office/powerpoint/2010/main" val="1408445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9939AA-B800-42ED-9EAC-79F14A969928}" type="slidenum">
              <a:rPr lang="ru-RU" smtClean="0"/>
              <a:t>3</a:t>
            </a:fld>
            <a:endParaRPr lang="ru-RU" dirty="0"/>
          </a:p>
        </p:txBody>
      </p:sp>
    </p:spTree>
    <p:extLst>
      <p:ext uri="{BB962C8B-B14F-4D97-AF65-F5344CB8AC3E}">
        <p14:creationId xmlns:p14="http://schemas.microsoft.com/office/powerpoint/2010/main" val="1040181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2DE643A4-1A47-49F4-9AAB-95E79867EB54}" type="slidenum">
              <a:rPr lang="ru-RU" smtClean="0"/>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DE643A4-1A47-49F4-9AAB-95E79867EB54}"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dirty="0"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34B620-181F-49DE-8976-0D0A91F438FD}" type="datetimeFigureOut">
              <a:rPr lang="ru-RU" smtClean="0"/>
              <a:t>07.10.2012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2DE643A4-1A47-49F4-9AAB-95E79867EB54}"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934B620-181F-49DE-8976-0D0A91F438FD}" type="datetimeFigureOut">
              <a:rPr lang="ru-RU" smtClean="0"/>
              <a:t>07.10.2012</a:t>
            </a:fld>
            <a:endParaRPr lang="ru-RU"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DE643A4-1A47-49F4-9AAB-95E79867EB54}"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628800"/>
            <a:ext cx="8229600" cy="3240360"/>
          </a:xfrm>
        </p:spPr>
        <p:txBody>
          <a:bodyPr>
            <a:normAutofit/>
          </a:bodyPr>
          <a:lstStyle/>
          <a:p>
            <a:r>
              <a:rPr lang="ru-RU" sz="4800" b="1" dirty="0" smtClean="0">
                <a:latin typeface="Times New Roman" pitchFamily="18" charset="0"/>
                <a:cs typeface="Times New Roman" pitchFamily="18" charset="0"/>
              </a:rPr>
              <a:t>ЕГЭ задание с-8</a:t>
            </a:r>
            <a:endParaRPr lang="ru-RU"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577707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6375608"/>
          </a:xfrm>
        </p:spPr>
        <p:txBody>
          <a:bodyPr/>
          <a:lstStyle/>
          <a:p>
            <a:r>
              <a:rPr lang="ru-RU" b="1" dirty="0" smtClean="0"/>
              <a:t>             Общий </a:t>
            </a:r>
            <a:r>
              <a:rPr lang="ru-RU" b="1" dirty="0"/>
              <a:t>алгоритм </a:t>
            </a:r>
            <a:r>
              <a:rPr lang="ru-RU" b="1" dirty="0" smtClean="0"/>
              <a:t/>
            </a:r>
            <a:br>
              <a:rPr lang="ru-RU" b="1" dirty="0" smtClean="0"/>
            </a:br>
            <a:r>
              <a:rPr lang="ru-RU" dirty="0" smtClean="0"/>
              <a:t>составления </a:t>
            </a:r>
            <a:r>
              <a:rPr lang="ru-RU" dirty="0"/>
              <a:t>развернутого плана к «узкой </a:t>
            </a:r>
            <a:r>
              <a:rPr lang="ru-RU" dirty="0" err="1"/>
              <a:t>однообъектной</a:t>
            </a:r>
            <a:r>
              <a:rPr lang="ru-RU" dirty="0"/>
              <a:t>» теме:</a:t>
            </a:r>
            <a:br>
              <a:rPr lang="ru-RU" dirty="0"/>
            </a:br>
            <a:r>
              <a:rPr lang="ru-RU" dirty="0" smtClean="0"/>
              <a:t/>
            </a:r>
            <a:br>
              <a:rPr lang="ru-RU" dirty="0" smtClean="0"/>
            </a:br>
            <a:r>
              <a:rPr lang="ru-RU" dirty="0" smtClean="0"/>
              <a:t>1</a:t>
            </a:r>
            <a:r>
              <a:rPr lang="ru-RU" dirty="0"/>
              <a:t>. Понятие (определение) объекта.</a:t>
            </a:r>
            <a:br>
              <a:rPr lang="ru-RU" dirty="0"/>
            </a:br>
            <a:r>
              <a:rPr lang="ru-RU" dirty="0"/>
              <a:t>2. свойства объекта.</a:t>
            </a:r>
            <a:br>
              <a:rPr lang="ru-RU" dirty="0"/>
            </a:br>
            <a:r>
              <a:rPr lang="ru-RU" dirty="0"/>
              <a:t>3. причины возникновения объекта.</a:t>
            </a:r>
            <a:br>
              <a:rPr lang="ru-RU" dirty="0"/>
            </a:br>
            <a:r>
              <a:rPr lang="ru-RU" dirty="0"/>
              <a:t>4. </a:t>
            </a:r>
            <a:r>
              <a:rPr lang="ru-RU" sz="2400" dirty="0"/>
              <a:t>Типология(виды, классификация, формы, стили, разновидности) объекта (с подпунктами).</a:t>
            </a:r>
            <a:br>
              <a:rPr lang="ru-RU" sz="2400" dirty="0"/>
            </a:br>
            <a:r>
              <a:rPr lang="ru-RU" dirty="0"/>
              <a:t>5. структура объекта.</a:t>
            </a:r>
            <a:br>
              <a:rPr lang="ru-RU" dirty="0"/>
            </a:br>
            <a:r>
              <a:rPr lang="ru-RU" dirty="0"/>
              <a:t>6. </a:t>
            </a:r>
            <a:r>
              <a:rPr lang="ru-RU" dirty="0" smtClean="0"/>
              <a:t>проблемы развития объекта </a:t>
            </a:r>
            <a:r>
              <a:rPr lang="ru-RU" sz="2400" dirty="0" smtClean="0"/>
              <a:t>(тенденции развития, специфика развит особенности развития ,пути преодоления…).  </a:t>
            </a:r>
            <a:endParaRPr lang="ru-RU" sz="2400" dirty="0"/>
          </a:p>
        </p:txBody>
      </p:sp>
    </p:spTree>
    <p:extLst>
      <p:ext uri="{BB962C8B-B14F-4D97-AF65-F5344CB8AC3E}">
        <p14:creationId xmlns:p14="http://schemas.microsoft.com/office/powerpoint/2010/main" val="1929431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65760"/>
            <a:ext cx="8568952" cy="6231592"/>
          </a:xfrm>
        </p:spPr>
        <p:txBody>
          <a:bodyPr/>
          <a:lstStyle/>
          <a:p>
            <a:r>
              <a:rPr lang="ru-RU" b="1" dirty="0"/>
              <a:t> </a:t>
            </a:r>
            <a:r>
              <a:rPr lang="ru-RU" b="1" dirty="0" smtClean="0"/>
              <a:t>                       Третья </a:t>
            </a:r>
            <a:r>
              <a:rPr lang="ru-RU" b="1" dirty="0"/>
              <a:t>группа</a:t>
            </a:r>
            <a:br>
              <a:rPr lang="ru-RU" b="1" dirty="0"/>
            </a:br>
            <a:r>
              <a:rPr lang="ru-RU" b="1" dirty="0"/>
              <a:t>                   </a:t>
            </a:r>
            <a:r>
              <a:rPr lang="ru-RU" dirty="0"/>
              <a:t>(многообъектные темы)</a:t>
            </a:r>
            <a:br>
              <a:rPr lang="ru-RU" dirty="0"/>
            </a:br>
            <a:r>
              <a:rPr lang="ru-RU" dirty="0"/>
              <a:t/>
            </a:r>
            <a:br>
              <a:rPr lang="ru-RU" dirty="0"/>
            </a:br>
            <a:r>
              <a:rPr lang="ru-RU" dirty="0"/>
              <a:t>например: «Экономическая свобода и социальная ответственность).</a:t>
            </a:r>
            <a:br>
              <a:rPr lang="ru-RU" dirty="0"/>
            </a:br>
            <a:r>
              <a:rPr lang="ru-RU" dirty="0"/>
              <a:t/>
            </a:r>
            <a:br>
              <a:rPr lang="ru-RU" dirty="0"/>
            </a:br>
            <a:r>
              <a:rPr lang="ru-RU" dirty="0"/>
              <a:t>Один из вариантов плана может быть таким:</a:t>
            </a:r>
          </a:p>
        </p:txBody>
      </p:sp>
    </p:spTree>
    <p:extLst>
      <p:ext uri="{BB962C8B-B14F-4D97-AF65-F5344CB8AC3E}">
        <p14:creationId xmlns:p14="http://schemas.microsoft.com/office/powerpoint/2010/main" val="1624779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40960" cy="6624736"/>
          </a:xfrm>
        </p:spPr>
        <p:txBody>
          <a:bodyPr/>
          <a:lstStyle/>
          <a:p>
            <a:r>
              <a:rPr lang="ru-RU" dirty="0" smtClean="0"/>
              <a:t>1. понятия:</a:t>
            </a:r>
            <a:br>
              <a:rPr lang="ru-RU" dirty="0" smtClean="0"/>
            </a:br>
            <a:r>
              <a:rPr lang="ru-RU" sz="2400" dirty="0" smtClean="0"/>
              <a:t>а) Экономическая свобода;</a:t>
            </a:r>
            <a:br>
              <a:rPr lang="ru-RU" sz="2400" dirty="0" smtClean="0"/>
            </a:br>
            <a:r>
              <a:rPr lang="ru-RU" sz="2400" dirty="0" smtClean="0"/>
              <a:t>б) Социальная ответственность</a:t>
            </a:r>
            <a:br>
              <a:rPr lang="ru-RU" sz="2400" dirty="0" smtClean="0"/>
            </a:br>
            <a:r>
              <a:rPr lang="ru-RU" dirty="0" smtClean="0"/>
              <a:t>2. формы экономической свободы:</a:t>
            </a:r>
            <a:r>
              <a:rPr lang="ru-RU" dirty="0"/>
              <a:t/>
            </a:r>
            <a:br>
              <a:rPr lang="ru-RU" dirty="0"/>
            </a:br>
            <a:r>
              <a:rPr lang="ru-RU" sz="2400" dirty="0" smtClean="0"/>
              <a:t>а) предпринимательство;</a:t>
            </a:r>
            <a:br>
              <a:rPr lang="ru-RU" sz="2400" dirty="0" smtClean="0"/>
            </a:br>
            <a:r>
              <a:rPr lang="ru-RU" sz="2400" dirty="0" smtClean="0"/>
              <a:t>б) бизнес</a:t>
            </a:r>
            <a:r>
              <a:rPr lang="ru-RU" dirty="0" smtClean="0"/>
              <a:t>.</a:t>
            </a:r>
            <a:br>
              <a:rPr lang="ru-RU" dirty="0" smtClean="0"/>
            </a:br>
            <a:r>
              <a:rPr lang="ru-RU" dirty="0" smtClean="0"/>
              <a:t>3. механизм реализации </a:t>
            </a:r>
            <a:r>
              <a:rPr lang="ru-RU" dirty="0" err="1" smtClean="0"/>
              <a:t>экоомической</a:t>
            </a:r>
            <a:r>
              <a:rPr lang="ru-RU" dirty="0" smtClean="0"/>
              <a:t> свободы и социальной ответственности в различных типах общества:</a:t>
            </a:r>
            <a:br>
              <a:rPr lang="ru-RU" dirty="0" smtClean="0"/>
            </a:br>
            <a:r>
              <a:rPr lang="ru-RU" sz="2400" dirty="0" smtClean="0"/>
              <a:t>а) традиционное общество;</a:t>
            </a:r>
            <a:br>
              <a:rPr lang="ru-RU" sz="2400" dirty="0" smtClean="0"/>
            </a:br>
            <a:r>
              <a:rPr lang="ru-RU" sz="2400" dirty="0" smtClean="0"/>
              <a:t>б) индустриальное общество;</a:t>
            </a:r>
            <a:br>
              <a:rPr lang="ru-RU" sz="2400" dirty="0" smtClean="0"/>
            </a:br>
            <a:r>
              <a:rPr lang="ru-RU" sz="2400" dirty="0" smtClean="0"/>
              <a:t>в) постиндустриальное общество.</a:t>
            </a:r>
            <a:br>
              <a:rPr lang="ru-RU" sz="2400" dirty="0" smtClean="0"/>
            </a:br>
            <a:r>
              <a:rPr lang="ru-RU" dirty="0" smtClean="0"/>
              <a:t/>
            </a:r>
            <a:br>
              <a:rPr lang="ru-RU" dirty="0" smtClean="0"/>
            </a:br>
            <a:endParaRPr lang="ru-RU" dirty="0"/>
          </a:p>
        </p:txBody>
      </p:sp>
    </p:spTree>
    <p:extLst>
      <p:ext uri="{BB962C8B-B14F-4D97-AF65-F5344CB8AC3E}">
        <p14:creationId xmlns:p14="http://schemas.microsoft.com/office/powerpoint/2010/main" val="1932811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65760"/>
            <a:ext cx="8712968" cy="6303600"/>
          </a:xfrm>
        </p:spPr>
        <p:txBody>
          <a:bodyPr/>
          <a:lstStyle/>
          <a:p>
            <a:r>
              <a:rPr lang="ru-RU" dirty="0" smtClean="0"/>
              <a:t>4. Проблемы взаимосвязи экономической свободы и социальной ответственности.</a:t>
            </a:r>
            <a:br>
              <a:rPr lang="ru-RU" dirty="0" smtClean="0"/>
            </a:br>
            <a:r>
              <a:rPr lang="ru-RU" dirty="0" smtClean="0"/>
              <a:t/>
            </a:r>
            <a:br>
              <a:rPr lang="ru-RU" dirty="0" smtClean="0"/>
            </a:br>
            <a:r>
              <a:rPr lang="ru-RU" dirty="0" smtClean="0"/>
              <a:t>5. проблемы развития экономической свободы и социальной ответственности в современной </a:t>
            </a:r>
            <a:r>
              <a:rPr lang="ru-RU" dirty="0" err="1" smtClean="0"/>
              <a:t>россии</a:t>
            </a:r>
            <a:r>
              <a:rPr lang="ru-RU" dirty="0" smtClean="0"/>
              <a:t>. </a:t>
            </a:r>
            <a:endParaRPr lang="ru-RU" dirty="0"/>
          </a:p>
        </p:txBody>
      </p:sp>
    </p:spTree>
    <p:extLst>
      <p:ext uri="{BB962C8B-B14F-4D97-AF65-F5344CB8AC3E}">
        <p14:creationId xmlns:p14="http://schemas.microsoft.com/office/powerpoint/2010/main" val="33251520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6624736"/>
          </a:xfrm>
        </p:spPr>
        <p:txBody>
          <a:bodyPr/>
          <a:lstStyle/>
          <a:p>
            <a:r>
              <a:rPr lang="ru-RU" b="1" dirty="0" smtClean="0"/>
              <a:t>                       </a:t>
            </a:r>
            <a:br>
              <a:rPr lang="ru-RU" b="1" dirty="0" smtClean="0"/>
            </a:br>
            <a:r>
              <a:rPr lang="ru-RU" b="1" dirty="0"/>
              <a:t> </a:t>
            </a:r>
            <a:r>
              <a:rPr lang="ru-RU" b="1" dirty="0" smtClean="0"/>
              <a:t>                   Общий алгоритм</a:t>
            </a:r>
            <a:br>
              <a:rPr lang="ru-RU" b="1" dirty="0" smtClean="0"/>
            </a:br>
            <a:r>
              <a:rPr lang="ru-RU" sz="2400" dirty="0" smtClean="0"/>
              <a:t>составления развёрнутого плана к предложенной «</a:t>
            </a:r>
            <a:r>
              <a:rPr lang="ru-RU" sz="2400" dirty="0" err="1" smtClean="0"/>
              <a:t>многообъектной</a:t>
            </a:r>
            <a:r>
              <a:rPr lang="ru-RU" sz="2400" dirty="0" smtClean="0"/>
              <a:t>» теме:</a:t>
            </a:r>
            <a:br>
              <a:rPr lang="ru-RU" sz="2400" dirty="0" smtClean="0"/>
            </a:br>
            <a:r>
              <a:rPr lang="ru-RU" sz="2400" dirty="0" smtClean="0"/>
              <a:t/>
            </a:r>
            <a:br>
              <a:rPr lang="ru-RU" sz="2400" dirty="0" smtClean="0"/>
            </a:br>
            <a:r>
              <a:rPr lang="ru-RU" sz="2400" dirty="0" smtClean="0"/>
              <a:t>1. понятие (определение) объекта №1.</a:t>
            </a:r>
            <a:br>
              <a:rPr lang="ru-RU" sz="2400" dirty="0" smtClean="0"/>
            </a:br>
            <a:r>
              <a:rPr lang="ru-RU" sz="2400" dirty="0" smtClean="0"/>
              <a:t>2. понятие (определение) объекта №2…</a:t>
            </a:r>
            <a:br>
              <a:rPr lang="ru-RU" sz="2400" dirty="0" smtClean="0"/>
            </a:br>
            <a:r>
              <a:rPr lang="ru-RU" sz="2400" dirty="0" smtClean="0"/>
              <a:t>3. свойства (структура) объектов (с подпунктами).</a:t>
            </a:r>
            <a:br>
              <a:rPr lang="ru-RU" sz="2400" dirty="0" smtClean="0"/>
            </a:br>
            <a:r>
              <a:rPr lang="ru-RU" sz="2400" dirty="0" smtClean="0"/>
              <a:t>4. причины взаимодействия (взаимозависимости, взаимоисключения)объектов (с подпунктами по причинам).</a:t>
            </a:r>
            <a:br>
              <a:rPr lang="ru-RU" sz="2400" dirty="0" smtClean="0"/>
            </a:br>
            <a:r>
              <a:rPr lang="ru-RU" sz="2400" dirty="0" smtClean="0"/>
              <a:t>5. взаимодействие объектов.</a:t>
            </a:r>
            <a:br>
              <a:rPr lang="ru-RU" sz="2400" dirty="0" smtClean="0"/>
            </a:br>
            <a:r>
              <a:rPr lang="ru-RU" sz="2400" dirty="0" smtClean="0"/>
              <a:t>6. проблемы развития объектов (</a:t>
            </a:r>
            <a:r>
              <a:rPr lang="ru-RU" sz="2400" dirty="0"/>
              <a:t>тенденции развития, специфика развит особенности развития ,пути преодоления…). </a:t>
            </a:r>
          </a:p>
        </p:txBody>
      </p:sp>
    </p:spTree>
    <p:extLst>
      <p:ext uri="{BB962C8B-B14F-4D97-AF65-F5344CB8AC3E}">
        <p14:creationId xmlns:p14="http://schemas.microsoft.com/office/powerpoint/2010/main" val="3071908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5400" b="1" dirty="0"/>
              <a:t> </a:t>
            </a:r>
            <a:r>
              <a:rPr lang="ru-RU" sz="5400" b="1" dirty="0" smtClean="0"/>
              <a:t>          </a:t>
            </a:r>
            <a:r>
              <a:rPr lang="ru-RU" sz="4000" b="1" dirty="0" smtClean="0"/>
              <a:t>Первая </a:t>
            </a:r>
            <a:r>
              <a:rPr lang="ru-RU" sz="4000" b="1" dirty="0" smtClean="0"/>
              <a:t>группа</a:t>
            </a:r>
            <a:br>
              <a:rPr lang="ru-RU" sz="4000" b="1" dirty="0" smtClean="0"/>
            </a:br>
            <a:r>
              <a:rPr lang="ru-RU" sz="3600" dirty="0" smtClean="0">
                <a:latin typeface="Times New Roman" pitchFamily="18" charset="0"/>
                <a:cs typeface="Times New Roman" pitchFamily="18" charset="0"/>
              </a:rPr>
              <a:t>(</a:t>
            </a:r>
            <a:r>
              <a:rPr lang="ru-RU" sz="3600" dirty="0" smtClean="0">
                <a:latin typeface="Times New Roman" pitchFamily="18" charset="0"/>
                <a:cs typeface="Times New Roman" pitchFamily="18" charset="0"/>
              </a:rPr>
              <a:t>широкие однообъектные темы)</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например</a:t>
            </a:r>
            <a:r>
              <a:rPr lang="ru-RU" sz="3600" dirty="0" smtClean="0">
                <a:latin typeface="Times New Roman" pitchFamily="18" charset="0"/>
                <a:cs typeface="Times New Roman" pitchFamily="18" charset="0"/>
              </a:rPr>
              <a:t>: «Деятельность как способ существования людей»</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4400" dirty="0" smtClean="0">
                <a:latin typeface="Times New Roman" pitchFamily="18" charset="0"/>
                <a:cs typeface="Times New Roman" pitchFamily="18" charset="0"/>
              </a:rPr>
              <a:t>задание </a:t>
            </a:r>
            <a:r>
              <a:rPr lang="ru-RU" sz="4400" dirty="0" smtClean="0">
                <a:latin typeface="Times New Roman" pitchFamily="18" charset="0"/>
                <a:cs typeface="Times New Roman" pitchFamily="18" charset="0"/>
              </a:rPr>
              <a:t>осуществляется при помощи серии вопросов, например:</a:t>
            </a:r>
            <a:br>
              <a:rPr lang="ru-RU" sz="4400" dirty="0" smtClean="0">
                <a:latin typeface="Times New Roman" pitchFamily="18" charset="0"/>
                <a:cs typeface="Times New Roman" pitchFamily="18" charset="0"/>
              </a:rPr>
            </a:br>
            <a:endParaRPr lang="ru-RU" sz="4400" dirty="0"/>
          </a:p>
        </p:txBody>
      </p:sp>
    </p:spTree>
    <p:extLst>
      <p:ext uri="{BB962C8B-B14F-4D97-AF65-F5344CB8AC3E}">
        <p14:creationId xmlns:p14="http://schemas.microsoft.com/office/powerpoint/2010/main" val="3162929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6120680"/>
          </a:xfrm>
        </p:spPr>
        <p:txBody>
          <a:bodyPr>
            <a:noAutofit/>
          </a:bodyPr>
          <a:lstStyle/>
          <a:p>
            <a:r>
              <a:rPr lang="ru-RU" sz="4400" b="1" dirty="0" smtClean="0">
                <a:latin typeface="Times New Roman" pitchFamily="18" charset="0"/>
                <a:cs typeface="Times New Roman" pitchFamily="18" charset="0"/>
              </a:rPr>
              <a:t>1) к какой </a:t>
            </a:r>
            <a:r>
              <a:rPr lang="ru-RU" sz="4000" b="1" dirty="0" smtClean="0">
                <a:latin typeface="Times New Roman" pitchFamily="18" charset="0"/>
                <a:cs typeface="Times New Roman" pitchFamily="18" charset="0"/>
              </a:rPr>
              <a:t>содержательной линии относится данная тема?</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2) Какое место занимает данная тема  в разделе курса?</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3) какой круг  вопросов охватывает тема?</a:t>
            </a:r>
            <a:br>
              <a:rPr lang="ru-RU" sz="4000" b="1" dirty="0" smtClean="0">
                <a:latin typeface="Times New Roman" pitchFamily="18" charset="0"/>
                <a:cs typeface="Times New Roman" pitchFamily="18" charset="0"/>
              </a:rPr>
            </a:br>
            <a:endParaRPr lang="ru-RU"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834221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008" y="-243408"/>
            <a:ext cx="8928992" cy="6583362"/>
          </a:xfrm>
        </p:spPr>
        <p:txBody>
          <a:bodyPr>
            <a:normAutofit fontScale="90000"/>
          </a:bodyPr>
          <a:lstStyle/>
          <a:p>
            <a:r>
              <a:rPr lang="ru-RU" sz="4400" dirty="0" smtClean="0"/>
              <a:t/>
            </a:r>
            <a:br>
              <a:rPr lang="ru-RU" sz="4400" dirty="0" smtClean="0"/>
            </a:br>
            <a:r>
              <a:rPr lang="ru-RU" sz="4400" dirty="0" smtClean="0"/>
              <a:t>Следующим шагом является отбор позиций, соответствующих единому основанию, и выстраивание формулировок в их логическом соподчинении. В результате сложный план по данной теме   может приобрести следующий вид: </a:t>
            </a:r>
            <a:endParaRPr lang="ru-RU" sz="4400" dirty="0"/>
          </a:p>
        </p:txBody>
      </p:sp>
    </p:spTree>
    <p:extLst>
      <p:ext uri="{BB962C8B-B14F-4D97-AF65-F5344CB8AC3E}">
        <p14:creationId xmlns:p14="http://schemas.microsoft.com/office/powerpoint/2010/main" val="3248874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Autofit/>
          </a:bodyPr>
          <a:lstStyle/>
          <a:p>
            <a:pPr algn="l"/>
            <a:r>
              <a:rPr lang="ru-RU" sz="3200" dirty="0" smtClean="0">
                <a:latin typeface="Times New Roman" pitchFamily="18" charset="0"/>
                <a:cs typeface="Times New Roman" pitchFamily="18" charset="0"/>
              </a:rPr>
              <a:t>1. Понятие деятельности.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2. Отличия деятельности человека от поведения животных.</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3. Структура деятельности: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а) цель;</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б) средства;</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в) действия;</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г) результат.</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4. Основные виды деятельности: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а) практическая;</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б) духовная.</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5. Роль деятельности в жизни общества и человека.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2977407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1640" y="116632"/>
            <a:ext cx="8928992" cy="6741368"/>
          </a:xfrm>
        </p:spPr>
        <p:txBody>
          <a:bodyPr>
            <a:normAutofit fontScale="90000"/>
          </a:bodyPr>
          <a:lstStyle/>
          <a:p>
            <a:pPr algn="l"/>
            <a:r>
              <a:rPr lang="ru-RU" sz="2700" b="1" dirty="0" smtClean="0">
                <a:latin typeface="Times New Roman" pitchFamily="18" charset="0"/>
                <a:cs typeface="Times New Roman" pitchFamily="18" charset="0"/>
              </a:rPr>
              <a:t>                               Общий алгоритм</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a:t>
            </a:r>
            <a:r>
              <a:rPr lang="ru-RU" sz="2700" dirty="0" smtClean="0">
                <a:latin typeface="Times New Roman" pitchFamily="18" charset="0"/>
                <a:cs typeface="Times New Roman" pitchFamily="18" charset="0"/>
              </a:rPr>
              <a:t>составления развёрнутого плана к «широкой </a:t>
            </a:r>
            <a:r>
              <a:rPr lang="ru-RU" sz="2700" dirty="0" smtClean="0">
                <a:latin typeface="Times New Roman" pitchFamily="18" charset="0"/>
                <a:cs typeface="Times New Roman" pitchFamily="18" charset="0"/>
              </a:rPr>
              <a:t>однообъектной</a:t>
            </a:r>
            <a:r>
              <a:rPr lang="ru-RU" sz="2700" dirty="0" smtClean="0">
                <a:latin typeface="Times New Roman" pitchFamily="18" charset="0"/>
                <a:cs typeface="Times New Roman" pitchFamily="18" charset="0"/>
              </a:rPr>
              <a:t> теме</a:t>
            </a:r>
            <a:r>
              <a:rPr lang="ru-RU" sz="2700" b="1" dirty="0" smtClean="0">
                <a:latin typeface="Times New Roman" pitchFamily="18" charset="0"/>
                <a:cs typeface="Times New Roman" pitchFamily="18" charset="0"/>
              </a:rPr>
              <a:t>»</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1.Понятие </a:t>
            </a:r>
            <a:r>
              <a:rPr lang="ru-RU" sz="2700" dirty="0" smtClean="0">
                <a:latin typeface="Times New Roman" pitchFamily="18" charset="0"/>
                <a:cs typeface="Times New Roman" pitchFamily="18" charset="0"/>
              </a:rPr>
              <a:t>(определение) объекта.</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основные признаки (особенности, свойства, черты) объекта (с подпунктами).</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3. Типология (виды, классификация, нормы, стили, разновидности) объекта.</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4. Главные (основные) функции объекта с подпунктами.</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5. Проблемы развития объекта (тенденции развития…, специфика развития…).</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6. Политика в отношении объекта в современной России (мире, Европе).</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Очевидно, что такую схему можно применять практически </a:t>
            </a:r>
            <a:r>
              <a:rPr lang="ru-RU" sz="2700" b="1" dirty="0" smtClean="0">
                <a:latin typeface="Times New Roman" pitchFamily="18" charset="0"/>
                <a:cs typeface="Times New Roman" pitchFamily="18" charset="0"/>
              </a:rPr>
              <a:t>к любой </a:t>
            </a:r>
            <a:r>
              <a:rPr lang="ru-RU" sz="2700" b="1" dirty="0" smtClean="0">
                <a:latin typeface="Times New Roman" pitchFamily="18" charset="0"/>
                <a:cs typeface="Times New Roman" pitchFamily="18" charset="0"/>
              </a:rPr>
              <a:t>теме первого типа </a:t>
            </a: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4222132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65760"/>
            <a:ext cx="8928992" cy="6375608"/>
          </a:xfrm>
        </p:spPr>
        <p:txBody>
          <a:bodyPr/>
          <a:lstStyle/>
          <a:p>
            <a:r>
              <a:rPr lang="ru-RU" sz="3200" b="1" dirty="0" smtClean="0"/>
              <a:t>                          Вторая группа </a:t>
            </a:r>
            <a:br>
              <a:rPr lang="ru-RU" sz="3200" b="1" dirty="0" smtClean="0"/>
            </a:br>
            <a:r>
              <a:rPr lang="ru-RU" sz="2400" dirty="0" smtClean="0"/>
              <a:t>(«узкие однообъектные» темы).</a:t>
            </a:r>
            <a:br>
              <a:rPr lang="ru-RU" sz="2400" dirty="0" smtClean="0"/>
            </a:br>
            <a:r>
              <a:rPr lang="ru-RU" sz="2400" dirty="0" smtClean="0"/>
              <a:t/>
            </a:r>
            <a:br>
              <a:rPr lang="ru-RU" sz="2400" dirty="0" smtClean="0"/>
            </a:br>
            <a:r>
              <a:rPr lang="ru-RU" sz="2400" dirty="0" smtClean="0"/>
              <a:t>Например: «Трудовые правоотношения».</a:t>
            </a:r>
            <a:br>
              <a:rPr lang="ru-RU" sz="2400" dirty="0" smtClean="0"/>
            </a:br>
            <a:r>
              <a:rPr lang="ru-RU" sz="2400" dirty="0" smtClean="0"/>
              <a:t/>
            </a:r>
            <a:br>
              <a:rPr lang="ru-RU" sz="2400" dirty="0" smtClean="0"/>
            </a:br>
            <a:r>
              <a:rPr lang="ru-RU" sz="2400" dirty="0">
                <a:latin typeface="Times New Roman" pitchFamily="18" charset="0"/>
                <a:cs typeface="Times New Roman" pitchFamily="18" charset="0"/>
              </a:rPr>
              <a:t>задание осуществляется при помощи серии вопросов, например</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t>1) в какую более общую тему может входить данная тема;</a:t>
            </a:r>
            <a:br>
              <a:rPr lang="ru-RU" sz="2400" dirty="0" smtClean="0"/>
            </a:br>
            <a:r>
              <a:rPr lang="ru-RU" sz="2400" dirty="0" smtClean="0"/>
              <a:t>2) какое место данная тема занимает в этой более общей теме;</a:t>
            </a:r>
            <a:br>
              <a:rPr lang="ru-RU" sz="2400" dirty="0" smtClean="0"/>
            </a:br>
            <a:r>
              <a:rPr lang="ru-RU" sz="2400" dirty="0" smtClean="0"/>
              <a:t>3) какой круг вопросов охватывает тема (понятие трудовых отношений, правовой статус работника и работодателя, социальное партнёрство в сфере труда, трудоустройство и занятость).</a:t>
            </a:r>
            <a:endParaRPr lang="ru-RU" sz="2400" dirty="0"/>
          </a:p>
        </p:txBody>
      </p:sp>
    </p:spTree>
    <p:extLst>
      <p:ext uri="{BB962C8B-B14F-4D97-AF65-F5344CB8AC3E}">
        <p14:creationId xmlns:p14="http://schemas.microsoft.com/office/powerpoint/2010/main" val="3285611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6624736"/>
          </a:xfrm>
        </p:spPr>
        <p:txBody>
          <a:bodyPr/>
          <a:lstStyle/>
          <a:p>
            <a:r>
              <a:rPr lang="ru-RU" sz="4000" dirty="0"/>
              <a:t>Следующим шагом является отбор позиций, соответствующих единому основанию, и выстраивание формулировок в их логическом соподчинении. В результате сложный план по данной теме   может приобрести следующий вид:</a:t>
            </a:r>
          </a:p>
        </p:txBody>
      </p:sp>
    </p:spTree>
    <p:extLst>
      <p:ext uri="{BB962C8B-B14F-4D97-AF65-F5344CB8AC3E}">
        <p14:creationId xmlns:p14="http://schemas.microsoft.com/office/powerpoint/2010/main" val="3107230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65760"/>
            <a:ext cx="8352928" cy="6375608"/>
          </a:xfrm>
        </p:spPr>
        <p:txBody>
          <a:bodyPr/>
          <a:lstStyle/>
          <a:p>
            <a:r>
              <a:rPr lang="ru-RU" sz="3200" dirty="0" smtClean="0"/>
              <a:t>1. Понятие трудовых правовых отношений. </a:t>
            </a:r>
            <a:br>
              <a:rPr lang="ru-RU" sz="3200" dirty="0" smtClean="0"/>
            </a:br>
            <a:r>
              <a:rPr lang="ru-RU" sz="3200" dirty="0" smtClean="0"/>
              <a:t>2. Участники трудовых правоотношений:</a:t>
            </a:r>
            <a:br>
              <a:rPr lang="ru-RU" sz="3200" dirty="0" smtClean="0"/>
            </a:br>
            <a:r>
              <a:rPr lang="ru-RU" sz="2400" dirty="0" smtClean="0"/>
              <a:t>а) права и обязанности работников;</a:t>
            </a:r>
            <a:br>
              <a:rPr lang="ru-RU" sz="2400" dirty="0" smtClean="0"/>
            </a:br>
            <a:r>
              <a:rPr lang="ru-RU" sz="2400" dirty="0" smtClean="0"/>
              <a:t>б) права и обязанности работодателей.</a:t>
            </a:r>
            <a:br>
              <a:rPr lang="ru-RU" sz="2400" dirty="0" smtClean="0"/>
            </a:br>
            <a:r>
              <a:rPr lang="ru-RU" sz="3200" dirty="0" smtClean="0"/>
              <a:t>3) Трудовой договор:</a:t>
            </a:r>
            <a:br>
              <a:rPr lang="ru-RU" sz="3200" dirty="0" smtClean="0"/>
            </a:br>
            <a:r>
              <a:rPr lang="ru-RU" sz="2400" dirty="0" smtClean="0"/>
              <a:t>а) содержание трудового договора;</a:t>
            </a:r>
            <a:br>
              <a:rPr lang="ru-RU" sz="2400" dirty="0" smtClean="0"/>
            </a:br>
            <a:r>
              <a:rPr lang="ru-RU" sz="2400" dirty="0" smtClean="0"/>
              <a:t>б)порядок заключени;</a:t>
            </a:r>
            <a:br>
              <a:rPr lang="ru-RU" sz="2400" dirty="0" smtClean="0"/>
            </a:br>
            <a:r>
              <a:rPr lang="ru-RU" sz="2400" dirty="0" smtClean="0"/>
              <a:t>в) порядок расторжения трудового договора.</a:t>
            </a:r>
            <a:br>
              <a:rPr lang="ru-RU" sz="2400" dirty="0" smtClean="0"/>
            </a:br>
            <a:r>
              <a:rPr lang="ru-RU" sz="3200" dirty="0" smtClean="0"/>
              <a:t>4. Рабочее время и время отдыха.</a:t>
            </a:r>
            <a:br>
              <a:rPr lang="ru-RU" sz="3200" dirty="0" smtClean="0"/>
            </a:br>
            <a:r>
              <a:rPr lang="ru-RU" sz="3200" dirty="0" smtClean="0"/>
              <a:t>5. Заработная плата.</a:t>
            </a:r>
            <a:br>
              <a:rPr lang="ru-RU" sz="3200" dirty="0" smtClean="0"/>
            </a:br>
            <a:r>
              <a:rPr lang="ru-RU" sz="3200" dirty="0" smtClean="0"/>
              <a:t>6. Дисциплина труда.</a:t>
            </a:r>
            <a:br>
              <a:rPr lang="ru-RU" sz="3200" dirty="0" smtClean="0"/>
            </a:br>
            <a:endParaRPr lang="ru-RU" sz="3200" dirty="0"/>
          </a:p>
        </p:txBody>
      </p:sp>
    </p:spTree>
    <p:extLst>
      <p:ext uri="{BB962C8B-B14F-4D97-AF65-F5344CB8AC3E}">
        <p14:creationId xmlns:p14="http://schemas.microsoft.com/office/powerpoint/2010/main" val="39266393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260</TotalTime>
  <Words>87</Words>
  <Application>Microsoft Office PowerPoint</Application>
  <PresentationFormat>Экран (4:3)</PresentationFormat>
  <Paragraphs>16</Paragraphs>
  <Slides>14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Углы</vt:lpstr>
      <vt:lpstr>ЕГЭ задание с-8</vt:lpstr>
      <vt:lpstr>           Первая группа (широкие однообъектные темы)  например: «Деятельность как способ существования людей»  задание осуществляется при помощи серии вопросов, например: </vt:lpstr>
      <vt:lpstr>1) к какой содержательной линии относится данная тема? 2) Какое место занимает данная тема  в разделе курса? 3) какой круг  вопросов охватывает тема? </vt:lpstr>
      <vt:lpstr> Следующим шагом является отбор позиций, соответствующих единому основанию, и выстраивание формулировок в их логическом соподчинении. В результате сложный план по данной теме   может приобрести следующий вид: </vt:lpstr>
      <vt:lpstr>1. Понятие деятельности. 2. Отличия деятельности человека от поведения животных. 3. Структура деятельности: а) цель; б) средства; в) действия; г) результат. 4. Основные виды деятельности: а) практическая; б) духовная. 5. Роль деятельности в жизни общества и человека.  </vt:lpstr>
      <vt:lpstr>                               Общий алгоритм  составления развёрнутого плана к «широкой однообъектной теме»  1.Понятие (определение) объекта. 2. основные признаки (особенности, свойства, черты) объекта (с подпунктами). 3. Типология (виды, классификация, нормы, стили, разновидности) объекта. 4. Главные (основные) функции объекта с подпунктами. 5. Проблемы развития объекта (тенденции развития…, специфика развития…). 6. Политика в отношении объекта в современной России (мире, Европе). Очевидно, что такую схему можно применять практически к любой теме первого типа   </vt:lpstr>
      <vt:lpstr>                          Вторая группа  («узкие однообъектные» темы).  Например: «Трудовые правоотношения».  задание осуществляется при помощи серии вопросов, например:  1) в какую более общую тему может входить данная тема; 2) какое место данная тема занимает в этой более общей теме; 3) какой круг вопросов охватывает тема (понятие трудовых отношений, правовой статус работника и работодателя, социальное партнёрство в сфере труда, трудоустройство и занятость).</vt:lpstr>
      <vt:lpstr>Следующим шагом является отбор позиций, соответствующих единому основанию, и выстраивание формулировок в их логическом соподчинении. В результате сложный план по данной теме   может приобрести следующий вид:</vt:lpstr>
      <vt:lpstr>1. Понятие трудовых правовых отношений.  2. Участники трудовых правоотношений: а) права и обязанности работников; б) права и обязанности работодателей. 3) Трудовой договор: а) содержание трудового договора; б)порядок заключени; в) порядок расторжения трудового договора. 4. Рабочее время и время отдыха. 5. Заработная плата. 6. Дисциплина труда. </vt:lpstr>
      <vt:lpstr>             Общий алгоритм  составления развернутого плана к «узкой однообъектной» теме:  1. Понятие (определение) объекта. 2. свойства объекта. 3. причины возникновения объекта. 4. Типология(виды, классификация, формы, стили, разновидности) объекта (с подпунктами). 5. структура объекта. 6. проблемы развития объекта (тенденции развития, специфика развит особенности развития ,пути преодоления…).  </vt:lpstr>
      <vt:lpstr>                        Третья группа                    (многообъектные темы)  например: «Экономическая свобода и социальная ответственность).  Один из вариантов плана может быть таким:</vt:lpstr>
      <vt:lpstr>1. понятия: а) Экономическая свобода; б) Социальная ответственность 2. формы экономической свободы: а) предпринимательство; б) бизнес. 3. механизм реализации экоомической свободы и социальной ответственности в различных типах общества: а) традиционное общество; б) индустриальное общество; в) постиндустриальное общество.  </vt:lpstr>
      <vt:lpstr>4. Проблемы взаимосвязи экономической свободы и социальной ответственности.  5. проблемы развития экономической свободы и социальной ответственности в современной россии. </vt:lpstr>
      <vt:lpstr>                                            Общий алгоритм составления развёрнутого плана к предложенной «многообъектной» теме:  1. понятие (определение) объекта №1. 2. понятие (определение) объекта №2… 3. свойства (структура) объектов (с подпунктами). 4. причины взаимодействия (взаимозависимости, взаимоисключения)объектов (с подпунктами по причинам). 5. взаимодействие объектов. 6. проблемы развития объектов (тенденции развития, специфика развит особенности развития ,пути преодоления…).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задание с-8</dc:title>
  <dc:creator>USER</dc:creator>
  <cp:lastModifiedBy>USER</cp:lastModifiedBy>
  <cp:revision>24</cp:revision>
  <dcterms:created xsi:type="dcterms:W3CDTF">2012-10-06T09:56:23Z</dcterms:created>
  <dcterms:modified xsi:type="dcterms:W3CDTF">2012-10-07T03:19:08Z</dcterms:modified>
</cp:coreProperties>
</file>