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sldIdLst>
    <p:sldId id="256" r:id="rId2"/>
    <p:sldId id="277" r:id="rId3"/>
    <p:sldId id="278" r:id="rId4"/>
    <p:sldId id="257" r:id="rId5"/>
    <p:sldId id="258" r:id="rId6"/>
    <p:sldId id="259" r:id="rId7"/>
    <p:sldId id="260" r:id="rId8"/>
    <p:sldId id="27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47" d="100"/>
          <a:sy n="47" d="100"/>
        </p:scale>
        <p:origin x="-672" y="34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38100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914400" y="3941763"/>
            <a:ext cx="38100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A259D7E-00A2-4878-9DBC-FC833C0804D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8C90A17-84E6-4D5D-8D9B-35C97E040D6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892A8F4-20F4-4D7D-9CCF-E06AFB00B86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fld id="{85E73F2C-7083-49D3-99C8-34A30B8DEB6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906" name="Object 2"/>
          <p:cNvGraphicFramePr>
            <a:graphicFrameLocks noChangeAspect="1"/>
          </p:cNvGraphicFramePr>
          <p:nvPr/>
        </p:nvGraphicFramePr>
        <p:xfrm>
          <a:off x="0" y="152400"/>
          <a:ext cx="9144000" cy="6289675"/>
        </p:xfrm>
        <a:graphic>
          <a:graphicData uri="http://schemas.openxmlformats.org/presentationml/2006/ole">
            <p:oleObj spid="_x0000_s1026" name="Слайд" r:id="rId3" imgW="3733920" imgH="2800440" progId="PowerPoint.Slide.8">
              <p:embed/>
            </p:oleObj>
          </a:graphicData>
        </a:graphic>
      </p:graphicFrame>
      <p:sp>
        <p:nvSpPr>
          <p:cNvPr id="123907" name="Text Box 3"/>
          <p:cNvSpPr txBox="1">
            <a:spLocks noChangeArrowheads="1"/>
          </p:cNvSpPr>
          <p:nvPr/>
        </p:nvSpPr>
        <p:spPr bwMode="auto">
          <a:xfrm>
            <a:off x="611188" y="2852738"/>
            <a:ext cx="79105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ru-RU" sz="3200" b="1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23908" name="Picture 4" descr="National Emblem Of Russ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846263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11" name="WordArt 7"/>
          <p:cNvSpPr>
            <a:spLocks noChangeArrowheads="1" noChangeShapeType="1" noTextEdit="1"/>
          </p:cNvSpPr>
          <p:nvPr/>
        </p:nvSpPr>
        <p:spPr bwMode="auto">
          <a:xfrm>
            <a:off x="539750" y="2565400"/>
            <a:ext cx="82804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88"/>
              </a:avLst>
            </a:prstTxWarp>
          </a:bodyPr>
          <a:lstStyle/>
          <a:p>
            <a:pPr algn="ctr"/>
            <a:r>
              <a:rPr lang="ru-RU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Российский парламентаризм</a:t>
            </a:r>
            <a:endParaRPr lang="ru-RU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Парламентаризм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3141663"/>
            <a:ext cx="7694613" cy="2879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000"/>
              <a:t>Принцип организации и осуществления государственной власти, который выражается в обязательном формировании высшего представительного органа государства – парламента;</a:t>
            </a:r>
          </a:p>
          <a:p>
            <a:pPr>
              <a:lnSpc>
                <a:spcPct val="90000"/>
              </a:lnSpc>
            </a:pPr>
            <a:r>
              <a:rPr lang="ru-RU" sz="2000"/>
              <a:t>Система государственного правления, характеризующаяся чётким распределением законодательной и исполнительной функций при формальном верховенстве парламента по отношению к другим государственным органам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Общество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000"/>
              <a:t>Общество - это прежде всего определенный тип взаимоотношений между людьми. </a:t>
            </a:r>
          </a:p>
          <a:p>
            <a:pPr>
              <a:lnSpc>
                <a:spcPct val="90000"/>
              </a:lnSpc>
            </a:pPr>
            <a:r>
              <a:rPr lang="ru-RU" sz="2000"/>
              <a:t>Чем выше защищенность общества и личности от произвола государственной власти, тем эффективнее развивается само общество. </a:t>
            </a:r>
          </a:p>
          <a:p>
            <a:pPr>
              <a:lnSpc>
                <a:spcPct val="90000"/>
              </a:lnSpc>
            </a:pPr>
            <a:r>
              <a:rPr lang="ru-RU" sz="2000" b="1"/>
              <a:t>Гражданское общество формируется в процессе борьбы с властью</a:t>
            </a:r>
            <a:r>
              <a:rPr lang="ru-RU" sz="2000"/>
              <a:t>, первоначально требуя признания своих прав, затем добиваясь участия в управлении государством и, наконец, превращая государственную власть в надежный инструмент регулирования общественных отношений.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800"/>
              <a:t>Боярская Дума? Парламент? Сенат!!!</a:t>
            </a:r>
          </a:p>
        </p:txBody>
      </p:sp>
      <p:graphicFrame>
        <p:nvGraphicFramePr>
          <p:cNvPr id="5125" name="Object 5"/>
          <p:cNvGraphicFramePr>
            <a:graphicFrameLocks noChangeAspect="1"/>
          </p:cNvGraphicFramePr>
          <p:nvPr>
            <p:ph sz="quarter" idx="1"/>
          </p:nvPr>
        </p:nvGraphicFramePr>
        <p:xfrm>
          <a:off x="684213" y="1700213"/>
          <a:ext cx="3394075" cy="4681537"/>
        </p:xfrm>
        <a:graphic>
          <a:graphicData uri="http://schemas.openxmlformats.org/presentationml/2006/ole">
            <p:oleObj spid="_x0000_s2050" name="Фотография Photo Editor" r:id="rId3" imgW="2762636" imgH="3809524" progId="">
              <p:embed/>
            </p:oleObj>
          </a:graphicData>
        </a:graphic>
      </p:graphicFrame>
      <p:sp>
        <p:nvSpPr>
          <p:cNvPr id="5126" name="Rectangle 6"/>
          <p:cNvSpPr>
            <a:spLocks noGrp="1" noChangeArrowheads="1"/>
          </p:cNvSpPr>
          <p:nvPr>
            <p:ph type="body" sz="half" idx="3"/>
          </p:nvPr>
        </p:nvSpPr>
        <p:spPr>
          <a:xfrm>
            <a:off x="4460875" y="1773238"/>
            <a:ext cx="4225925" cy="43576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/>
              <a:t>Любознательность заставила Петра </a:t>
            </a:r>
            <a:r>
              <a:rPr lang="en-US" sz="2400"/>
              <a:t>I </a:t>
            </a:r>
            <a:r>
              <a:rPr lang="ru-RU" sz="2400"/>
              <a:t>предпринять поездку в Англию</a:t>
            </a:r>
            <a:r>
              <a:rPr lang="en-US" sz="2400"/>
              <a:t> (1697 </a:t>
            </a:r>
            <a:r>
              <a:rPr lang="ru-RU" sz="2400"/>
              <a:t>г.).      Там он более двух месяцев изучал теорию кораблестроения, был в арсенале, обсерватории, театре, </a:t>
            </a:r>
            <a:r>
              <a:rPr lang="ru-RU" sz="2400" b="1"/>
              <a:t>парламенте</a:t>
            </a:r>
            <a:r>
              <a:rPr lang="ru-RU" sz="2400"/>
              <a:t>…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Англия Х</a:t>
            </a:r>
            <a:r>
              <a:rPr lang="en-US"/>
              <a:t>VII</a:t>
            </a:r>
            <a:r>
              <a:rPr lang="ru-RU"/>
              <a:t>в</a:t>
            </a:r>
          </a:p>
        </p:txBody>
      </p:sp>
      <p:pic>
        <p:nvPicPr>
          <p:cNvPr id="230420" name="Picture 2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1600200"/>
            <a:ext cx="3225800" cy="4205288"/>
          </a:xfrm>
        </p:spPr>
      </p:pic>
      <p:sp>
        <p:nvSpPr>
          <p:cNvPr id="23040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872038" y="1600200"/>
            <a:ext cx="3814762" cy="45307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/>
              <a:t>Английская революция Х</a:t>
            </a:r>
            <a:r>
              <a:rPr lang="en-US" sz="2000"/>
              <a:t>VII</a:t>
            </a:r>
            <a:r>
              <a:rPr lang="ru-RU" sz="2000"/>
              <a:t>в. (1640-1660 гг.) положила начало формирования гражданского общества. В политическом строе в наибольшей степени проявлялись черты правового государства. Только парламент имел право издавать законы, вводить налоги, утверждать бюджет. Возникшая в Великобритании… парламентская монархия вызывала восторг у Монтескье и Вольтера. </a:t>
            </a:r>
          </a:p>
        </p:txBody>
      </p:sp>
      <p:graphicFrame>
        <p:nvGraphicFramePr>
          <p:cNvPr id="230419" name="Group 19"/>
          <p:cNvGraphicFramePr>
            <a:graphicFrameLocks noGrp="1"/>
          </p:cNvGraphicFramePr>
          <p:nvPr/>
        </p:nvGraphicFramePr>
        <p:xfrm>
          <a:off x="1692275" y="5949950"/>
          <a:ext cx="1936750" cy="502920"/>
        </p:xfrm>
        <a:graphic>
          <a:graphicData uri="http://schemas.openxmlformats.org/drawingml/2006/table">
            <a:tbl>
              <a:tblPr/>
              <a:tblGrid>
                <a:gridCol w="193675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Елизавета 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на открытии сессии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парламента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0418" name="Rectangle 18"/>
          <p:cNvSpPr>
            <a:spLocks noChangeArrowheads="1"/>
          </p:cNvSpPr>
          <p:nvPr/>
        </p:nvSpPr>
        <p:spPr bwMode="auto">
          <a:xfrm>
            <a:off x="4179888" y="3548063"/>
            <a:ext cx="184150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100"/>
              <a:t/>
            </a:r>
            <a:br>
              <a:rPr lang="ru-RU" sz="1100"/>
            </a:br>
            <a:endParaRPr lang="ru-RU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800"/>
              <a:t>Боярская Дума? Парламент? Сенат!!!</a:t>
            </a:r>
          </a:p>
        </p:txBody>
      </p:sp>
      <p:graphicFrame>
        <p:nvGraphicFramePr>
          <p:cNvPr id="234499" name="Object 3"/>
          <p:cNvGraphicFramePr>
            <a:graphicFrameLocks noChangeAspect="1"/>
          </p:cNvGraphicFramePr>
          <p:nvPr>
            <p:ph sz="quarter" idx="1"/>
          </p:nvPr>
        </p:nvGraphicFramePr>
        <p:xfrm>
          <a:off x="827088" y="1773238"/>
          <a:ext cx="3394075" cy="4681537"/>
        </p:xfrm>
        <a:graphic>
          <a:graphicData uri="http://schemas.openxmlformats.org/presentationml/2006/ole">
            <p:oleObj spid="_x0000_s3074" name="Фотография Photo Editor" r:id="rId3" imgW="2762636" imgH="3809524" progId="">
              <p:embed/>
            </p:oleObj>
          </a:graphicData>
        </a:graphic>
      </p:graphicFrame>
      <p:sp>
        <p:nvSpPr>
          <p:cNvPr id="234500" name="Rectangle 4"/>
          <p:cNvSpPr>
            <a:spLocks noGrp="1" noChangeArrowheads="1"/>
          </p:cNvSpPr>
          <p:nvPr>
            <p:ph type="body" sz="half" idx="3"/>
          </p:nvPr>
        </p:nvSpPr>
        <p:spPr>
          <a:xfrm>
            <a:off x="4460875" y="1773238"/>
            <a:ext cx="4225925" cy="4357687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sz="2000"/>
              <a:t>Приступив к преобразованиям, Пётр</a:t>
            </a:r>
            <a:r>
              <a:rPr lang="en-US" sz="2000"/>
              <a:t> I</a:t>
            </a:r>
            <a:r>
              <a:rPr lang="ru-RU" sz="2000"/>
              <a:t> использовал господствовавшие в Европе идеи «регулярного» государства, в котором абсолютная власть монарха путём строгой регламентации всех сторон общественной и частной жизни должна была привести подданных к «общему благу».</a:t>
            </a:r>
          </a:p>
          <a:p>
            <a:pPr>
              <a:lnSpc>
                <a:spcPct val="80000"/>
              </a:lnSpc>
            </a:pPr>
            <a:endParaRPr lang="ru-RU" sz="2000"/>
          </a:p>
          <a:p>
            <a:pPr>
              <a:lnSpc>
                <a:spcPct val="80000"/>
              </a:lnSpc>
            </a:pPr>
            <a:r>
              <a:rPr lang="ru-RU" sz="2000"/>
              <a:t>Объявляя полицию «душой гражданства», которая рождает «добрые порядки», Пётр</a:t>
            </a:r>
            <a:r>
              <a:rPr lang="en-US" sz="2000"/>
              <a:t> I</a:t>
            </a:r>
            <a:r>
              <a:rPr lang="ru-RU" sz="2000"/>
              <a:t> рассчитывал с её помощью загасить социальные конфликты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Екатерина </a:t>
            </a:r>
            <a:r>
              <a:rPr lang="en-US"/>
              <a:t>II</a:t>
            </a:r>
            <a:endParaRPr lang="ru-RU"/>
          </a:p>
        </p:txBody>
      </p:sp>
      <p:graphicFrame>
        <p:nvGraphicFramePr>
          <p:cNvPr id="13317" name="Object 5"/>
          <p:cNvGraphicFramePr>
            <a:graphicFrameLocks noChangeAspect="1"/>
          </p:cNvGraphicFramePr>
          <p:nvPr>
            <p:ph sz="quarter" idx="1"/>
          </p:nvPr>
        </p:nvGraphicFramePr>
        <p:xfrm>
          <a:off x="755650" y="1663700"/>
          <a:ext cx="3705225" cy="4824413"/>
        </p:xfrm>
        <a:graphic>
          <a:graphicData uri="http://schemas.openxmlformats.org/presentationml/2006/ole">
            <p:oleObj spid="_x0000_s4098" name="Фотография Photo Editor" r:id="rId3" imgW="3657143" imgH="4761905" progId="">
              <p:embed/>
            </p:oleObj>
          </a:graphicData>
        </a:graphic>
      </p:graphicFrame>
      <p:sp>
        <p:nvSpPr>
          <p:cNvPr id="13318" name="Rectangle 6"/>
          <p:cNvSpPr>
            <a:spLocks noGrp="1" noChangeArrowheads="1"/>
          </p:cNvSpPr>
          <p:nvPr>
            <p:ph type="body" sz="half" idx="3"/>
          </p:nvPr>
        </p:nvSpPr>
        <p:spPr>
          <a:xfrm>
            <a:off x="4787900" y="2060575"/>
            <a:ext cx="4356100" cy="4516438"/>
          </a:xfrm>
        </p:spPr>
        <p:txBody>
          <a:bodyPr/>
          <a:lstStyle/>
          <a:p>
            <a:r>
              <a:rPr lang="ru-RU" sz="2400"/>
              <a:t>Императрица состоявшая в переписке с Дидро и Вольтером, хотела «…всякого согражданина… видеть охраняемого законами, которые не утесняли бы его благосостояния»</a:t>
            </a: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4500563" y="3284538"/>
            <a:ext cx="41767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800"/>
              <a:t>       </a:t>
            </a:r>
            <a:endParaRPr lang="ru-RU" sz="1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643446"/>
            <a:ext cx="7772400" cy="71438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                                          Автор презентации :   Гуля Н.В.</a:t>
            </a:r>
            <a:endParaRPr lang="ru-RU" sz="2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85783" y="1234440"/>
          <a:ext cx="7715306" cy="2447550"/>
        </p:xfrm>
        <a:graphic>
          <a:graphicData uri="http://schemas.openxmlformats.org/drawingml/2006/table">
            <a:tbl>
              <a:tblPr/>
              <a:tblGrid>
                <a:gridCol w="1071573"/>
                <a:gridCol w="6643733"/>
              </a:tblGrid>
              <a:tr h="333757">
                <a:tc>
                  <a:txBody>
                    <a:bodyPr/>
                    <a:lstStyle/>
                    <a:p>
                      <a:pPr algn="ctr"/>
                      <a:r>
                        <a:rPr lang="ru-RU" sz="900"/>
                        <a:t>1.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/>
                        <a:t>Аврех А.Я. П.А. Столыпин и судьбы реформ в России. - М.: Политиздат, 1991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3757"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3.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/>
                        <a:t>Бабин В.Г. История российского парламентаризма. –Спб.,1995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6261">
                <a:tc>
                  <a:txBody>
                    <a:bodyPr/>
                    <a:lstStyle/>
                    <a:p>
                      <a:pPr algn="ctr"/>
                      <a:r>
                        <a:rPr lang="ru-RU" sz="900"/>
                        <a:t>4.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/>
                        <a:t>Бадаев А. Как трудящиеся выбирали в царскую Думу и как выбирают по великой сталинской конституции. – М.: ОГИЗ, 1939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3757"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6.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/>
                        <a:t>Бородин А.П. Реформа Госовета 1906 г.//Вопросы истории.1999.№4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5009">
                <a:tc>
                  <a:txBody>
                    <a:bodyPr/>
                    <a:lstStyle/>
                    <a:p>
                      <a:pPr algn="ctr"/>
                      <a:r>
                        <a:rPr lang="ru-RU" sz="900"/>
                        <a:t>7.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/>
                        <a:t>Василевский Е.Г. Идейная борьба вокруг столыпинской аграрной реформы. – М.: Соцэкгиз, 1960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5009">
                <a:tc>
                  <a:txBody>
                    <a:bodyPr/>
                    <a:lstStyle/>
                    <a:p>
                      <a:pPr algn="ctr"/>
                      <a:r>
                        <a:rPr lang="ru-RU" sz="900"/>
                        <a:t>8.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/>
                        <a:t>Ганелин Р.Ш. Российское самодержавие в 1905 году: реформы и революция. СПб., 1991.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85852" y="3643314"/>
          <a:ext cx="6096000" cy="548640"/>
        </p:xfrm>
        <a:graphic>
          <a:graphicData uri="http://schemas.openxmlformats.org/drawingml/2006/table">
            <a:tbl>
              <a:tblPr/>
              <a:tblGrid>
                <a:gridCol w="25400"/>
                <a:gridCol w="6070600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http://www.democracy.ru/library/publications/voter/special/el_history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56</TotalTime>
  <Words>422</Words>
  <PresentationFormat>Экран (4:3)</PresentationFormat>
  <Paragraphs>37</Paragraphs>
  <Slides>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Поток</vt:lpstr>
      <vt:lpstr>Слайд</vt:lpstr>
      <vt:lpstr>Фотография Photo Editor</vt:lpstr>
      <vt:lpstr>Слайд 1</vt:lpstr>
      <vt:lpstr>Парламентаризм</vt:lpstr>
      <vt:lpstr>Общество</vt:lpstr>
      <vt:lpstr>Боярская Дума? Парламент? Сенат!!!</vt:lpstr>
      <vt:lpstr>Англия ХVIIв</vt:lpstr>
      <vt:lpstr>Боярская Дума? Парламент? Сенат!!!</vt:lpstr>
      <vt:lpstr>Екатерина II</vt:lpstr>
      <vt:lpstr>                                          Автор презентации :   Гуля Н.В.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8</cp:revision>
  <dcterms:created xsi:type="dcterms:W3CDTF">2012-11-27T13:13:53Z</dcterms:created>
  <dcterms:modified xsi:type="dcterms:W3CDTF">2012-11-28T09:44:12Z</dcterms:modified>
</cp:coreProperties>
</file>