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0" r:id="rId5"/>
    <p:sldId id="262" r:id="rId6"/>
    <p:sldId id="263" r:id="rId7"/>
    <p:sldId id="266" r:id="rId8"/>
    <p:sldId id="267" r:id="rId9"/>
    <p:sldId id="265" r:id="rId10"/>
    <p:sldId id="26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DD031E3-E002-4285-AC05-DF1E23301D00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31E3-E002-4285-AC05-DF1E23301D00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DD031E3-E002-4285-AC05-DF1E23301D00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31E3-E002-4285-AC05-DF1E23301D00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31E3-E002-4285-AC05-DF1E23301D00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DD031E3-E002-4285-AC05-DF1E23301D00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DD031E3-E002-4285-AC05-DF1E23301D00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31E3-E002-4285-AC05-DF1E23301D00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31E3-E002-4285-AC05-DF1E23301D00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31E3-E002-4285-AC05-DF1E23301D00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DD031E3-E002-4285-AC05-DF1E23301D00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D031E3-E002-4285-AC05-DF1E23301D00}" type="datetimeFigureOut">
              <a:rPr lang="ru-RU" smtClean="0"/>
              <a:t>27.12.2012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CED9C2-BBD0-46B0-BF55-5AD367DAF6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enc_pictures/2986/%D0%A1%D0%BA%D0%BE%D0%BF%D0%B0%D1%81" TargetMode="External"/><Relationship Id="rId2" Type="http://schemas.openxmlformats.org/officeDocument/2006/relationships/hyperlink" Target="http://www.sabelskaya.com/2011/04/grecheskaya-klassika-1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://www.google.ru/imgres?start=105&amp;hl=ru&amp;newwindow=1&amp;sa=X&amp;tbo=d&amp;biw=1280&amp;bih=915&amp;tbm=isch&amp;tbnid=kGQbLUcNJBPpVM:&amp;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676456" cy="18288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92D050"/>
                </a:solidFill>
                <a:latin typeface="Century" pitchFamily="18" charset="0"/>
              </a:rPr>
              <a:t>Скульптура древней </a:t>
            </a:r>
            <a:r>
              <a:rPr lang="ru-RU" sz="3600" dirty="0" err="1" smtClean="0">
                <a:solidFill>
                  <a:srgbClr val="92D050"/>
                </a:solidFill>
                <a:latin typeface="Century" pitchFamily="18" charset="0"/>
              </a:rPr>
              <a:t>греции</a:t>
            </a:r>
            <a:r>
              <a:rPr lang="ru-RU" sz="3600" dirty="0" smtClean="0">
                <a:solidFill>
                  <a:srgbClr val="92D050"/>
                </a:solidFill>
                <a:latin typeface="Century" pitchFamily="18" charset="0"/>
              </a:rPr>
              <a:t> от архаики до поздней классики</a:t>
            </a:r>
            <a:endParaRPr lang="ru-RU" sz="3600" dirty="0">
              <a:solidFill>
                <a:srgbClr val="92D050"/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Презентацию подготовила Бекасова И.А., учитель ИЗО и МХК МБОУ СОШ №1, г. Чехов Московская обл.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3832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600199" y="5486400"/>
            <a:ext cx="7517341" cy="1326976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rgbClr val="C00000"/>
                </a:solidFill>
                <a:latin typeface="Century Schoolbook" pitchFamily="18" charset="0"/>
              </a:rPr>
              <a:t>Скопас</a:t>
            </a:r>
            <a:r>
              <a:rPr lang="ru-RU" sz="2000" dirty="0">
                <a:solidFill>
                  <a:srgbClr val="C00000"/>
                </a:solidFill>
                <a:latin typeface="Century Schoolbook" pitchFamily="18" charset="0"/>
              </a:rPr>
              <a:t> ( </a:t>
            </a:r>
            <a:r>
              <a:rPr lang="ru-RU" sz="2000" dirty="0" err="1">
                <a:solidFill>
                  <a:srgbClr val="C00000"/>
                </a:solidFill>
                <a:latin typeface="Century Schoolbook" pitchFamily="18" charset="0"/>
              </a:rPr>
              <a:t>ок</a:t>
            </a:r>
            <a:r>
              <a:rPr lang="ru-RU" sz="2000" dirty="0">
                <a:solidFill>
                  <a:srgbClr val="C00000"/>
                </a:solidFill>
                <a:latin typeface="Century Schoolbook" pitchFamily="18" charset="0"/>
              </a:rPr>
              <a:t>. 395 до н. э., </a:t>
            </a:r>
            <a:r>
              <a:rPr lang="ru-RU" sz="2000" dirty="0" err="1">
                <a:solidFill>
                  <a:srgbClr val="C00000"/>
                </a:solidFill>
                <a:latin typeface="Century Schoolbook" pitchFamily="18" charset="0"/>
              </a:rPr>
              <a:t>Парос</a:t>
            </a:r>
            <a:r>
              <a:rPr lang="ru-RU" sz="2000" dirty="0">
                <a:solidFill>
                  <a:srgbClr val="C00000"/>
                </a:solidFill>
                <a:latin typeface="Century Schoolbook" pitchFamily="18" charset="0"/>
              </a:rPr>
              <a:t> — 350 до н. э.) — древнегреческий скульптор и архитектор эпохи поздней классики, представитель новоаттической школы.</a:t>
            </a:r>
          </a:p>
          <a:p>
            <a:endParaRPr lang="ru-RU" sz="20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19671" y="4653136"/>
            <a:ext cx="7497869" cy="64807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"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Амазономахия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". Фрагмент фриза Галикарнасского мавзолея. Мрамор. Около 350 до 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н.э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"/>
            <a:ext cx="7569876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7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3444" y="188640"/>
            <a:ext cx="4665315" cy="2164902"/>
          </a:xfrm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  <a:latin typeface="Century Schoolbook" pitchFamily="18" charset="0"/>
              </a:rPr>
              <a:t>  Источники</a:t>
            </a:r>
            <a:endParaRPr lang="ru-RU" dirty="0">
              <a:solidFill>
                <a:srgbClr val="92D050"/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   Спасибо за внимание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49752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www.sabelskaya.com/2011/04/grecheskaya-klassika-1.html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http://dic.academic.ru/dic.nsf/enc_pictures/2986/%</a:t>
            </a:r>
            <a:r>
              <a:rPr lang="en-US" dirty="0" smtClean="0">
                <a:hlinkClick r:id="rId3"/>
              </a:rPr>
              <a:t>D0%A1%D0%BA%D0%BE%D0%BF%D0%B0%D1%81</a:t>
            </a:r>
            <a:endParaRPr lang="ru-RU" dirty="0" smtClean="0"/>
          </a:p>
          <a:p>
            <a:r>
              <a:rPr lang="en-US" dirty="0">
                <a:hlinkClick r:id="rId4"/>
              </a:rPr>
              <a:t>http://www.google.ru/imgres?start=105&amp;hl=ru&amp;newwindow=1&amp;sa=X&amp;tbo=d&amp;biw=1280&amp;bih=915&amp;tbm=isch&amp;tbnid=kGQbLUcNJBPpVM:&amp;</a:t>
            </a:r>
            <a:r>
              <a:rPr lang="en-US" dirty="0" smtClean="0">
                <a:hlinkClick r:id="rId4"/>
              </a:rPr>
              <a:t>i</a:t>
            </a:r>
            <a:endParaRPr lang="ru-RU" dirty="0" smtClean="0"/>
          </a:p>
          <a:p>
            <a:r>
              <a:rPr lang="en-US" dirty="0"/>
              <a:t>ww.google.ru/</a:t>
            </a:r>
            <a:r>
              <a:rPr lang="en-US" dirty="0" err="1"/>
              <a:t>imgres?hl</a:t>
            </a:r>
            <a:r>
              <a:rPr lang="en-US" dirty="0"/>
              <a:t>=</a:t>
            </a:r>
            <a:r>
              <a:rPr lang="en-US" dirty="0" err="1"/>
              <a:t>ru&amp;newwindow</a:t>
            </a:r>
            <a:r>
              <a:rPr lang="en-US" dirty="0"/>
              <a:t>=1&amp;tbo=</a:t>
            </a:r>
            <a:r>
              <a:rPr lang="en-US" dirty="0" err="1"/>
              <a:t>d&amp;biw</a:t>
            </a:r>
            <a:r>
              <a:rPr lang="en-US" dirty="0"/>
              <a:t>=1280&amp;bih=863&amp;tbm=</a:t>
            </a:r>
            <a:r>
              <a:rPr lang="en-US" dirty="0" err="1"/>
              <a:t>isch&amp;tbnid</a:t>
            </a:r>
            <a:r>
              <a:rPr lang="en-US" dirty="0"/>
              <a:t>=hefuJACV81yZCM:&amp;</a:t>
            </a:r>
            <a:r>
              <a:rPr lang="en-US" dirty="0" err="1"/>
              <a:t>imgrefurl</a:t>
            </a:r>
            <a:r>
              <a:rPr lang="en-US" dirty="0"/>
              <a:t>=http://ww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9719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05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5373216"/>
            <a:ext cx="7488832" cy="1484784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sz="3600" dirty="0"/>
              <a:t>Антропоморфизм – (</a:t>
            </a:r>
            <a:r>
              <a:rPr lang="ru-RU" sz="3600" i="1" dirty="0"/>
              <a:t>от греч. </a:t>
            </a:r>
            <a:r>
              <a:rPr lang="ru-RU" sz="3600" i="1" dirty="0" err="1"/>
              <a:t>Anthropos</a:t>
            </a:r>
            <a:r>
              <a:rPr lang="ru-RU" sz="3600" i="1" dirty="0"/>
              <a:t> – человек и </a:t>
            </a:r>
            <a:r>
              <a:rPr lang="ru-RU" sz="3600" i="1" dirty="0" err="1"/>
              <a:t>morphe</a:t>
            </a:r>
            <a:r>
              <a:rPr lang="ru-RU" sz="3600" i="1" dirty="0"/>
              <a:t> – вид, образ</a:t>
            </a:r>
            <a:r>
              <a:rPr lang="ru-RU" sz="3600" dirty="0"/>
              <a:t>) – стремление наделять человеческими свойствами растения, животных, силы природы, богов.</a:t>
            </a:r>
          </a:p>
          <a:p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16632"/>
            <a:ext cx="72430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C00000"/>
                </a:solidFill>
              </a:rPr>
              <a:t>Помимо рельефа, ставшего неотъемлемой частью архитектуры, антропоморфизм греков наиболее полно проявился в монументальной скульптуре.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C00000"/>
                </a:solidFill>
              </a:rPr>
              <a:t>Её отличает естественная, жизненная пластика, доносящая до зрителя радостное мироощущение греческих ваятелей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   </a:t>
            </a:r>
            <a:r>
              <a:rPr lang="ru-RU" dirty="0" err="1"/>
              <a:t>Курос</a:t>
            </a:r>
            <a:r>
              <a:rPr lang="ru-RU" dirty="0"/>
              <a:t> из Аттики. Мрамор. </a:t>
            </a:r>
            <a:r>
              <a:rPr lang="ru-RU" dirty="0" smtClean="0"/>
              <a:t>Около </a:t>
            </a:r>
            <a:r>
              <a:rPr lang="ru-RU" dirty="0"/>
              <a:t>520 г. до н.э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2459711" cy="58103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44008" y="548679"/>
            <a:ext cx="3582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92D050"/>
                </a:solidFill>
                <a:latin typeface="Century Schoolbook" pitchFamily="18" charset="0"/>
              </a:rPr>
              <a:t>Курос</a:t>
            </a:r>
            <a:r>
              <a:rPr lang="ru-RU" sz="2400" dirty="0" smtClean="0">
                <a:solidFill>
                  <a:srgbClr val="92D050"/>
                </a:solidFill>
                <a:latin typeface="Century Schoolbook" pitchFamily="18" charset="0"/>
              </a:rPr>
              <a:t> – обнаженный шагающий юноша трактовался как образец силы, доблести физического здоровья.</a:t>
            </a:r>
            <a:endParaRPr lang="ru-RU" sz="2400" dirty="0">
              <a:solidFill>
                <a:srgbClr val="92D050"/>
              </a:solidFill>
              <a:latin typeface="Century Schoolboo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16530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Архаика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36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75856" y="6237311"/>
            <a:ext cx="5791944" cy="498525"/>
          </a:xfrm>
        </p:spPr>
        <p:txBody>
          <a:bodyPr>
            <a:normAutofit fontScale="40000" lnSpcReduction="20000"/>
          </a:bodyPr>
          <a:lstStyle/>
          <a:p>
            <a:r>
              <a:rPr lang="ru-RU" sz="6000" dirty="0"/>
              <a:t>Кора в </a:t>
            </a:r>
            <a:r>
              <a:rPr lang="ru-RU" sz="6000" dirty="0" err="1" smtClean="0"/>
              <a:t>пеплосе</a:t>
            </a:r>
            <a:r>
              <a:rPr lang="ru-RU" sz="6000" dirty="0" smtClean="0"/>
              <a:t>. Мрамор 530г</a:t>
            </a:r>
            <a:r>
              <a:rPr lang="ru-RU" sz="6000" dirty="0"/>
              <a:t>. </a:t>
            </a:r>
            <a:r>
              <a:rPr lang="ru-RU" sz="6000" dirty="0" smtClean="0"/>
              <a:t>до </a:t>
            </a:r>
            <a:r>
              <a:rPr lang="ru-RU" sz="6000" dirty="0"/>
              <a:t>н.э.</a:t>
            </a:r>
          </a:p>
          <a:p>
            <a:endParaRPr lang="ru-RU" sz="6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0" y="33231"/>
            <a:ext cx="2506600" cy="67413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95936" y="692696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92D050"/>
                </a:solidFill>
                <a:latin typeface="Century" pitchFamily="18" charset="0"/>
              </a:rPr>
              <a:t>Кора – юная девушка, задрапированная в длинную одежду, с устремленным вперед взором и “архаической” улыбкой.</a:t>
            </a:r>
            <a:endParaRPr lang="ru-RU" sz="2800" dirty="0">
              <a:solidFill>
                <a:srgbClr val="92D050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6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47864" y="6309320"/>
            <a:ext cx="5719936" cy="42651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Кора с Афинского </a:t>
            </a:r>
            <a:r>
              <a:rPr lang="ru-RU" dirty="0" smtClean="0"/>
              <a:t>Акрополя 520 </a:t>
            </a:r>
            <a:r>
              <a:rPr lang="ru-RU" dirty="0"/>
              <a:t>г. до н. э.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5250"/>
            <a:ext cx="219075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3888" y="1124744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92D050"/>
                </a:solidFill>
                <a:latin typeface="Century Schoolbook" pitchFamily="18" charset="0"/>
              </a:rPr>
              <a:t>КОРА́, КОРЕ́СИЯ, КО́РИЯ (от греч. </a:t>
            </a:r>
            <a:r>
              <a:rPr lang="ru-RU" sz="2400" dirty="0" err="1" smtClean="0">
                <a:solidFill>
                  <a:srgbClr val="92D050"/>
                </a:solidFill>
                <a:latin typeface="Century Schoolbook" pitchFamily="18" charset="0"/>
              </a:rPr>
              <a:t>Kore</a:t>
            </a:r>
            <a:r>
              <a:rPr lang="ru-RU" sz="2400" dirty="0" smtClean="0">
                <a:solidFill>
                  <a:srgbClr val="92D050"/>
                </a:solidFill>
                <a:latin typeface="Century Schoolbook" pitchFamily="18" charset="0"/>
              </a:rPr>
              <a:t>, </a:t>
            </a:r>
            <a:r>
              <a:rPr lang="ru-RU" sz="2400" dirty="0" err="1" smtClean="0">
                <a:solidFill>
                  <a:srgbClr val="92D050"/>
                </a:solidFill>
                <a:latin typeface="Century Schoolbook" pitchFamily="18" charset="0"/>
              </a:rPr>
              <a:t>Kora</a:t>
            </a:r>
            <a:r>
              <a:rPr lang="ru-RU" sz="2400" dirty="0" smtClean="0">
                <a:solidFill>
                  <a:srgbClr val="92D050"/>
                </a:solidFill>
                <a:latin typeface="Century Schoolbook" pitchFamily="18" charset="0"/>
              </a:rPr>
              <a:t> — "девушка"). </a:t>
            </a:r>
            <a:r>
              <a:rPr lang="ru-RU" sz="2400" dirty="0" err="1" smtClean="0">
                <a:solidFill>
                  <a:srgbClr val="92D050"/>
                </a:solidFill>
                <a:latin typeface="Century Schoolbook" pitchFamily="18" charset="0"/>
              </a:rPr>
              <a:t>Кория</a:t>
            </a:r>
            <a:r>
              <a:rPr lang="ru-RU" sz="2400" dirty="0" smtClean="0">
                <a:solidFill>
                  <a:srgbClr val="92D050"/>
                </a:solidFill>
                <a:latin typeface="Century Schoolbook" pitchFamily="18" charset="0"/>
              </a:rPr>
              <a:t>, а затем Кора — один из эпитетов древнегреческой богини Афины. </a:t>
            </a:r>
          </a:p>
          <a:p>
            <a:r>
              <a:rPr lang="ru-RU" sz="2400" dirty="0" smtClean="0">
                <a:solidFill>
                  <a:srgbClr val="92D050"/>
                </a:solidFill>
                <a:latin typeface="Century Schoolbook" pitchFamily="18" charset="0"/>
              </a:rPr>
              <a:t>В древнегреческой мифологии — также одно из имен богини подземного царства Персефоны.</a:t>
            </a:r>
            <a:endParaRPr lang="ru-RU" sz="2400" dirty="0">
              <a:solidFill>
                <a:srgbClr val="92D05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0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6050037"/>
            <a:ext cx="5359896" cy="6858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Поликлет</a:t>
            </a:r>
            <a:r>
              <a:rPr lang="ru-RU" dirty="0" smtClean="0"/>
              <a:t>. </a:t>
            </a:r>
            <a:r>
              <a:rPr lang="ru-RU" dirty="0" err="1" smtClean="0"/>
              <a:t>Дорифор</a:t>
            </a:r>
            <a:r>
              <a:rPr lang="ru-RU" dirty="0" smtClean="0"/>
              <a:t>. Начало </a:t>
            </a:r>
            <a:r>
              <a:rPr lang="en-US" dirty="0" smtClean="0"/>
              <a:t>V</a:t>
            </a:r>
            <a:r>
              <a:rPr lang="ru-RU" dirty="0" smtClean="0"/>
              <a:t>в. до н. э.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995"/>
            <a:ext cx="3637281" cy="6597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476672"/>
            <a:ext cx="489654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92D050"/>
                </a:solidFill>
                <a:latin typeface="Century Schoolbook" pitchFamily="18" charset="0"/>
              </a:rPr>
              <a:t>Предельного реализма и ощущения скрытого движения в состоянии покоя достиг </a:t>
            </a:r>
            <a:r>
              <a:rPr lang="ru-RU" sz="2000" dirty="0" err="1" smtClean="0">
                <a:solidFill>
                  <a:srgbClr val="92D050"/>
                </a:solidFill>
                <a:latin typeface="Century Schoolbook" pitchFamily="18" charset="0"/>
              </a:rPr>
              <a:t>Поликлет</a:t>
            </a:r>
            <a:r>
              <a:rPr lang="ru-RU" sz="2000" dirty="0" smtClean="0">
                <a:solidFill>
                  <a:srgbClr val="92D050"/>
                </a:solidFill>
                <a:latin typeface="Century Schoolbook" pitchFamily="18" charset="0"/>
              </a:rPr>
              <a:t> (вторая половина </a:t>
            </a:r>
            <a:r>
              <a:rPr lang="en-US" sz="2000" dirty="0" smtClean="0">
                <a:solidFill>
                  <a:srgbClr val="92D050"/>
                </a:solidFill>
                <a:latin typeface="Century Schoolbook" pitchFamily="18" charset="0"/>
              </a:rPr>
              <a:t>V</a:t>
            </a:r>
            <a:r>
              <a:rPr lang="ru-RU" sz="2000" dirty="0" smtClean="0">
                <a:solidFill>
                  <a:srgbClr val="92D050"/>
                </a:solidFill>
                <a:latin typeface="Century Schoolbook" pitchFamily="18" charset="0"/>
              </a:rPr>
              <a:t> в. До н.э. ) преодолев архаическую манеру распределять массу телу статуи равномерно на обе ноги.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92D050"/>
                </a:solidFill>
                <a:latin typeface="Century Schoolbook" pitchFamily="18" charset="0"/>
              </a:rPr>
              <a:t>Он воспроизвел естественную спонтанную позу человека и осязаемую, трепетную форму его тела.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07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entury Schoolbook" pitchFamily="18" charset="0"/>
              </a:rPr>
              <a:t>          </a:t>
            </a:r>
            <a:r>
              <a:rPr lang="ru-RU" dirty="0" smtClean="0">
                <a:solidFill>
                  <a:srgbClr val="C00000"/>
                </a:solidFill>
                <a:latin typeface="Century Schoolbook" pitchFamily="18" charset="0"/>
              </a:rPr>
              <a:t>Канон </a:t>
            </a:r>
            <a:r>
              <a:rPr lang="ru-RU" dirty="0" err="1" smtClean="0">
                <a:solidFill>
                  <a:srgbClr val="C00000"/>
                </a:solidFill>
                <a:latin typeface="Century Schoolbook" pitchFamily="18" charset="0"/>
              </a:rPr>
              <a:t>Поликлета</a:t>
            </a:r>
            <a:endParaRPr lang="ru-RU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Поликле́т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Ста́рший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— древнегреческий скульптор и теоретик искусства, работавший в Аргосе во 2-й половине V века до нашей эры. </a:t>
            </a:r>
            <a:endParaRPr lang="ru-RU" sz="24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Самое 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знаменитое произведение </a:t>
            </a:r>
            <a:r>
              <a:rPr lang="ru-RU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Поликлета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— «</a:t>
            </a:r>
            <a:r>
              <a:rPr lang="ru-RU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Дорифор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» (Копьеносец) (450—440 до н. э.). Считалось, что фигура создана на основе положений пифагореизма, поэтому в древности статую </a:t>
            </a:r>
            <a:r>
              <a:rPr lang="ru-RU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Дорифора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часто называли «каноном </a:t>
            </a:r>
            <a:r>
              <a:rPr lang="ru-RU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Поликлета</a:t>
            </a:r>
            <a:r>
              <a:rPr lang="ru-RU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». Здесь 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в основе ритмической композиции лежит принцип перекрестной неравномерности движения тела (правая сторона, то есть опорная нога и опущенная вдоль тела рука, статичны и напряжены, левая, то есть оставшаяся сзади нога и рука с копьем, расслаблены, но в движении). Формы этой статуи повторяются в большинстве произведений скульптора и его школы.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5"/>
            <a:ext cx="22860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9" y="1988839"/>
            <a:ext cx="1993670" cy="361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19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Статуя Зевса в Олимпии. Около 448 г. до н.э.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492874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92D050"/>
                </a:solidFill>
                <a:latin typeface="Century Schoolbook" pitchFamily="18" charset="0"/>
              </a:rPr>
              <a:t>Фидий </a:t>
            </a:r>
            <a:r>
              <a:rPr lang="ru-RU" sz="2000" dirty="0">
                <a:solidFill>
                  <a:srgbClr val="92D050"/>
                </a:solidFill>
                <a:latin typeface="Century Schoolbook" pitchFamily="18" charset="0"/>
              </a:rPr>
              <a:t>выполнил 13-метровую статую Зевса в Олимпии. Глаза бога, были из драгоценных камней, лицо, руки и тело - были выложены пластинками слоновой кости на деревянной основе, сандалии,  плащ, борода, волосы и оливковые ветви на волосах - из </a:t>
            </a:r>
            <a:r>
              <a:rPr lang="ru-RU" sz="2000" dirty="0" smtClean="0">
                <a:solidFill>
                  <a:srgbClr val="92D050"/>
                </a:solidFill>
                <a:latin typeface="Century Schoolbook" pitchFamily="18" charset="0"/>
              </a:rPr>
              <a:t>золота. </a:t>
            </a:r>
            <a:r>
              <a:rPr lang="ru-RU" sz="2000" dirty="0">
                <a:solidFill>
                  <a:srgbClr val="92D050"/>
                </a:solidFill>
                <a:latin typeface="Century Schoolbook" pitchFamily="18" charset="0"/>
              </a:rPr>
              <a:t>Зевс сидел на троне и держал в руках скипетр и фигурку богини победы. С</a:t>
            </a:r>
            <a:r>
              <a:rPr lang="ru-RU" sz="2000" dirty="0" smtClean="0">
                <a:solidFill>
                  <a:srgbClr val="92D050"/>
                </a:solidFill>
                <a:latin typeface="Century Schoolbook" pitchFamily="18" charset="0"/>
              </a:rPr>
              <a:t>кульптура </a:t>
            </a:r>
            <a:r>
              <a:rPr lang="ru-RU" sz="2000" dirty="0">
                <a:solidFill>
                  <a:srgbClr val="92D050"/>
                </a:solidFill>
                <a:latin typeface="Century Schoolbook" pitchFamily="18" charset="0"/>
              </a:rPr>
              <a:t>погибла в 5 в. н.э</a:t>
            </a:r>
            <a:r>
              <a:rPr lang="ru-RU" sz="2000" dirty="0" smtClean="0">
                <a:solidFill>
                  <a:srgbClr val="92D050"/>
                </a:solidFill>
                <a:latin typeface="Century Schoolbook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srgbClr val="92D050"/>
              </a:solidFill>
              <a:latin typeface="Century Schoolbook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92D050"/>
                </a:solidFill>
                <a:latin typeface="Century Schoolbook" pitchFamily="18" charset="0"/>
              </a:rPr>
              <a:t>Фидий (490 </a:t>
            </a:r>
            <a:r>
              <a:rPr lang="ru-RU" sz="2000" dirty="0">
                <a:solidFill>
                  <a:srgbClr val="92D050"/>
                </a:solidFill>
                <a:latin typeface="Century Schoolbook" pitchFamily="18" charset="0"/>
              </a:rPr>
              <a:t>до н. э. — </a:t>
            </a:r>
            <a:r>
              <a:rPr lang="ru-RU" sz="2000" dirty="0" smtClean="0">
                <a:solidFill>
                  <a:srgbClr val="92D050"/>
                </a:solidFill>
                <a:latin typeface="Century Schoolbook" pitchFamily="18" charset="0"/>
              </a:rPr>
              <a:t>430 </a:t>
            </a:r>
            <a:r>
              <a:rPr lang="ru-RU" sz="2000" dirty="0">
                <a:solidFill>
                  <a:srgbClr val="92D050"/>
                </a:solidFill>
                <a:latin typeface="Century Schoolbook" pitchFamily="18" charset="0"/>
              </a:rPr>
              <a:t>до н. э.) — древнегреческий скульптор и архитектор, один из величайших художников периода высокой классики. Личный друг Перикла.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srgbClr val="92D050"/>
              </a:solidFill>
              <a:latin typeface="Century Schoolbook" pitchFamily="18" charset="0"/>
            </a:endParaRPr>
          </a:p>
          <a:p>
            <a:endParaRPr lang="ru-RU" sz="2000" dirty="0">
              <a:solidFill>
                <a:srgbClr val="92D050"/>
              </a:solidFill>
              <a:latin typeface="Century Schoolbook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46" y="188640"/>
            <a:ext cx="3985509" cy="5760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0828" y="6153369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Классика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065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066052" cy="5040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84" y="3748042"/>
            <a:ext cx="3799080" cy="28493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62924" y="33265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92D050"/>
                </a:solidFill>
                <a:latin typeface="Century Schoolbook" pitchFamily="18" charset="0"/>
              </a:rPr>
              <a:t>Статуя танцующей Менады. Римская копия с греческого оригинала </a:t>
            </a:r>
            <a:r>
              <a:rPr lang="ru-RU" sz="2400" dirty="0" err="1" smtClean="0">
                <a:solidFill>
                  <a:srgbClr val="92D050"/>
                </a:solidFill>
                <a:latin typeface="Century Schoolbook" pitchFamily="18" charset="0"/>
              </a:rPr>
              <a:t>Скопаса</a:t>
            </a:r>
            <a:r>
              <a:rPr lang="ru-RU" sz="2400" dirty="0" smtClean="0">
                <a:solidFill>
                  <a:srgbClr val="92D050"/>
                </a:solidFill>
                <a:latin typeface="Century Schoolbook" pitchFamily="18" charset="0"/>
              </a:rPr>
              <a:t>. Ок. 350 г. до н. э.</a:t>
            </a:r>
          </a:p>
          <a:p>
            <a:r>
              <a:rPr lang="ru-RU" sz="2400" dirty="0" err="1" smtClean="0">
                <a:solidFill>
                  <a:srgbClr val="92D050"/>
                </a:solidFill>
                <a:latin typeface="Century Schoolbook" pitchFamily="18" charset="0"/>
              </a:rPr>
              <a:t>Скопас</a:t>
            </a:r>
            <a:r>
              <a:rPr lang="ru-RU" sz="2400" dirty="0" smtClean="0">
                <a:solidFill>
                  <a:srgbClr val="92D050"/>
                </a:solidFill>
                <a:latin typeface="Century Schoolbook" pitchFamily="18" charset="0"/>
              </a:rPr>
              <a:t> (380-330 гг. до н.э.) изобразил безумную спутницу бога вина Диониса Менаду.</a:t>
            </a:r>
            <a:endParaRPr lang="ru-RU" sz="2400" dirty="0">
              <a:solidFill>
                <a:srgbClr val="92D050"/>
              </a:solidFill>
              <a:latin typeface="Century Schoolboo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926" y="613029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Классика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5605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161</TotalTime>
  <Words>608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Скульптура древней греции от архаики до поздней классики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Канон Поликлета</vt:lpstr>
      <vt:lpstr>Презентация PowerPoint</vt:lpstr>
      <vt:lpstr>Презентация PowerPoint</vt:lpstr>
      <vt:lpstr>"Амазономахия". Фрагмент фриза Галикарнасского мавзолея. Мрамор. Около 350 до н.э.</vt:lpstr>
      <vt:lpstr> 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Скульптура древней греции от архаики до поздней классики</dc:title>
  <dc:creator>user</dc:creator>
  <cp:lastModifiedBy>user</cp:lastModifiedBy>
  <cp:revision>17</cp:revision>
  <dcterms:created xsi:type="dcterms:W3CDTF">2012-12-27T04:29:13Z</dcterms:created>
  <dcterms:modified xsi:type="dcterms:W3CDTF">2012-12-27T11:45:32Z</dcterms:modified>
</cp:coreProperties>
</file>