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5" r:id="rId9"/>
    <p:sldId id="266" r:id="rId10"/>
    <p:sldId id="261" r:id="rId11"/>
    <p:sldId id="262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94" r:id="rId33"/>
    <p:sldId id="288" r:id="rId34"/>
    <p:sldId id="295" r:id="rId35"/>
    <p:sldId id="289" r:id="rId36"/>
    <p:sldId id="290" r:id="rId37"/>
    <p:sldId id="291" r:id="rId38"/>
    <p:sldId id="292" r:id="rId39"/>
    <p:sldId id="293" r:id="rId40"/>
    <p:sldId id="296" r:id="rId41"/>
    <p:sldId id="297" r:id="rId42"/>
    <p:sldId id="298" r:id="rId43"/>
    <p:sldId id="299" r:id="rId44"/>
    <p:sldId id="300" r:id="rId45"/>
    <p:sldId id="301" r:id="rId4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82796" autoAdjust="0"/>
  </p:normalViewPr>
  <p:slideViewPr>
    <p:cSldViewPr>
      <p:cViewPr>
        <p:scale>
          <a:sx n="75" d="100"/>
          <a:sy n="75" d="100"/>
        </p:scale>
        <p:origin x="-1236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E1E88-ED19-4022-9B77-1C57DA0EA0B5}" type="datetimeFigureOut">
              <a:rPr lang="ru-RU" smtClean="0"/>
              <a:pPr/>
              <a:t>22.08.2013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2F30633-AEC9-4781-A64F-A9399076C3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E1E88-ED19-4022-9B77-1C57DA0EA0B5}" type="datetimeFigureOut">
              <a:rPr lang="ru-RU" smtClean="0"/>
              <a:pPr/>
              <a:t>22.08.2013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30633-AEC9-4781-A64F-A9399076C3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E1E88-ED19-4022-9B77-1C57DA0EA0B5}" type="datetimeFigureOut">
              <a:rPr lang="ru-RU" smtClean="0"/>
              <a:pPr/>
              <a:t>22.08.2013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30633-AEC9-4781-A64F-A9399076C3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E1E88-ED19-4022-9B77-1C57DA0EA0B5}" type="datetimeFigureOut">
              <a:rPr lang="ru-RU" smtClean="0"/>
              <a:pPr/>
              <a:t>22.08.2013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2F30633-AEC9-4781-A64F-A9399076C3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E1E88-ED19-4022-9B77-1C57DA0EA0B5}" type="datetimeFigureOut">
              <a:rPr lang="ru-RU" smtClean="0"/>
              <a:pPr/>
              <a:t>22.08.2013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30633-AEC9-4781-A64F-A9399076C3B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E1E88-ED19-4022-9B77-1C57DA0EA0B5}" type="datetimeFigureOut">
              <a:rPr lang="ru-RU" smtClean="0"/>
              <a:pPr/>
              <a:t>22.08.2013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30633-AEC9-4781-A64F-A9399076C3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E1E88-ED19-4022-9B77-1C57DA0EA0B5}" type="datetimeFigureOut">
              <a:rPr lang="ru-RU" smtClean="0"/>
              <a:pPr/>
              <a:t>22.08.2013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C2F30633-AEC9-4781-A64F-A9399076C3B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E1E88-ED19-4022-9B77-1C57DA0EA0B5}" type="datetimeFigureOut">
              <a:rPr lang="ru-RU" smtClean="0"/>
              <a:pPr/>
              <a:t>22.08.2013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30633-AEC9-4781-A64F-A9399076C3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E1E88-ED19-4022-9B77-1C57DA0EA0B5}" type="datetimeFigureOut">
              <a:rPr lang="ru-RU" smtClean="0"/>
              <a:pPr/>
              <a:t>22.08.2013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30633-AEC9-4781-A64F-A9399076C3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E1E88-ED19-4022-9B77-1C57DA0EA0B5}" type="datetimeFigureOut">
              <a:rPr lang="ru-RU" smtClean="0"/>
              <a:pPr/>
              <a:t>22.08.2013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30633-AEC9-4781-A64F-A9399076C3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E1E88-ED19-4022-9B77-1C57DA0EA0B5}" type="datetimeFigureOut">
              <a:rPr lang="ru-RU" smtClean="0"/>
              <a:pPr/>
              <a:t>22.08.2013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30633-AEC9-4781-A64F-A9399076C3B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CAE1E88-ED19-4022-9B77-1C57DA0EA0B5}" type="datetimeFigureOut">
              <a:rPr lang="ru-RU" smtClean="0"/>
              <a:pPr/>
              <a:t>22.08.2013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2F30633-AEC9-4781-A64F-A9399076C3B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hool.edu.ru/click.asp?url=http://learnmusic.ru/about.php" TargetMode="External"/><Relationship Id="rId2" Type="http://schemas.openxmlformats.org/officeDocument/2006/relationships/hyperlink" Target="http://www.school.edu.ru/catalog.asp?cat_ob_no=915&amp;ob_no=26087&amp;oll.ob_no_to=58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school.edu.ru/click.asp?url=http://schools.musiclife.ru/" TargetMode="External"/><Relationship Id="rId4" Type="http://schemas.openxmlformats.org/officeDocument/2006/relationships/hyperlink" Target="http://www.school.edu.ru/catalog.asp?cat_ob_no=915&amp;ob_no=26085&amp;oll.ob_no_to=58" TargetMode="Externa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hool.edu.ru/click.asp?url=http://www.classic-music.ru" TargetMode="External"/><Relationship Id="rId2" Type="http://schemas.openxmlformats.org/officeDocument/2006/relationships/hyperlink" Target="http://www.school.edu.ru/catalog.asp?cat_ob_no=915&amp;ob_no=39934&amp;oll.ob_no_to=58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school.edu.ru/click.asp?url=http://art-rus.narod.ru/songs.html" TargetMode="External"/><Relationship Id="rId4" Type="http://schemas.openxmlformats.org/officeDocument/2006/relationships/hyperlink" Target="http://www.school.edu.ru/catalog.asp?cat_ob_no=915&amp;ob_no=35575&amp;oll.ob_no_to=58" TargetMode="Externa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hyperlink" Target="http://ozonemusic.h1.ru/" TargetMode="External"/><Relationship Id="rId2" Type="http://schemas.openxmlformats.org/officeDocument/2006/relationships/hyperlink" Target="http://www.school.edu.ru/catalog.asp?cat_ob_no=915&amp;ob_no=11661&amp;oll.ob_no_to=58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school.edu.ru/click.asp?url=http://intoclassics.net" TargetMode="External"/><Relationship Id="rId4" Type="http://schemas.openxmlformats.org/officeDocument/2006/relationships/hyperlink" Target="http://www.school.edu.ru/catalog.asp?cat_ob_no=915&amp;ob_no=71145&amp;oll.ob_no_to=58" TargetMode="Externa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hool.edu.ru/click.asp?url=http://lilijakozinda.ucoz.lv" TargetMode="External"/><Relationship Id="rId2" Type="http://schemas.openxmlformats.org/officeDocument/2006/relationships/hyperlink" Target="http://www.school.edu.ru/catalog.asp?cat_ob_no=915&amp;ob_no=70613&amp;oll.ob_no_to=58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school.edu.ru/click.asp?url=http://muzikalkairk.ucoz.ru" TargetMode="External"/><Relationship Id="rId4" Type="http://schemas.openxmlformats.org/officeDocument/2006/relationships/hyperlink" Target="http://www.school.edu.ru/catalog.asp?cat_ob_no=915&amp;ob_no=69756&amp;oll.ob_no_to=58" TargetMode="Externa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hool.edu.ru/click.asp?url=http://www.sonata-etc.ru" TargetMode="External"/><Relationship Id="rId2" Type="http://schemas.openxmlformats.org/officeDocument/2006/relationships/hyperlink" Target="http://www.school.edu.ru/catalog.asp?cat_ob_no=915&amp;ob_no=68700&amp;oll.ob_no_to=58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260649"/>
            <a:ext cx="7990656" cy="333980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Проект учебно-методического комплекса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дополнительной образовательной программы по сольфеджио.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2708920"/>
            <a:ext cx="6400800" cy="3600400"/>
          </a:xfrm>
        </p:spPr>
        <p:txBody>
          <a:bodyPr/>
          <a:lstStyle/>
          <a:p>
            <a:r>
              <a:rPr lang="ru-RU" dirty="0"/>
              <a:t>п</a:t>
            </a:r>
            <a:r>
              <a:rPr lang="ru-RU" dirty="0" smtClean="0"/>
              <a:t>реподавателя музыкально-теоретических дисциплин</a:t>
            </a:r>
          </a:p>
          <a:p>
            <a:r>
              <a:rPr lang="ru-RU" dirty="0" smtClean="0"/>
              <a:t>Ивановой А.З</a:t>
            </a:r>
          </a:p>
          <a:p>
            <a:r>
              <a:rPr lang="ru-RU" dirty="0" smtClean="0"/>
              <a:t>МОБУДОД «</a:t>
            </a:r>
            <a:r>
              <a:rPr lang="ru-RU" dirty="0" err="1" smtClean="0"/>
              <a:t>Кузьмоловская</a:t>
            </a:r>
            <a:r>
              <a:rPr lang="ru-RU" dirty="0" smtClean="0"/>
              <a:t> ДШИ»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/>
              <a:t>3.Система средств обучения. </a:t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1.Наглядный материал (традиционный):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smtClean="0"/>
              <a:t>Таблицы: ритмические, интервальные, аккордовые, </a:t>
            </a:r>
            <a:r>
              <a:rPr lang="ru-RU" sz="2400" dirty="0" err="1" smtClean="0"/>
              <a:t>ступеневые</a:t>
            </a:r>
            <a:r>
              <a:rPr lang="ru-RU" sz="2400" dirty="0" smtClean="0"/>
              <a:t>, тональные, темповые.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smtClean="0"/>
              <a:t>Таблица ладовой характеристики.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smtClean="0"/>
              <a:t>Таблицы средств музыкальной выразительности.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smtClean="0"/>
              <a:t>Схемы строений музыкальных произведений.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smtClean="0"/>
              <a:t>Музыкально-иллюстративный (аудио-видео записи, художественные иллюстрации к  музыкальным произведениям) материал.</a:t>
            </a:r>
            <a:endParaRPr lang="ru-RU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3.Система средств обучения.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2.Наглядный материал (современный):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smtClean="0"/>
              <a:t>Интерактивная доска </a:t>
            </a:r>
            <a:r>
              <a:rPr lang="en-US" sz="2400" dirty="0" err="1" smtClean="0"/>
              <a:t>Mimio</a:t>
            </a:r>
            <a:r>
              <a:rPr lang="ru-RU" sz="2400" dirty="0" smtClean="0"/>
              <a:t>;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smtClean="0"/>
              <a:t>Компьютерные программы;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smtClean="0"/>
              <a:t>Видеофильмы;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smtClean="0"/>
              <a:t>Образовательные сайты.</a:t>
            </a:r>
            <a:endParaRPr lang="ru-RU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/>
              <a:t>Система средств организации труда преподавателя</a:t>
            </a:r>
            <a:br>
              <a:rPr lang="ru-RU" sz="2800" dirty="0" smtClean="0"/>
            </a:br>
            <a:r>
              <a:rPr lang="ru-RU" sz="2800" dirty="0" smtClean="0"/>
              <a:t>и обучающихся. </a:t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ru-RU" sz="2400" dirty="0" smtClean="0"/>
              <a:t>Материалы по индивидуальному сопровождению развития учащегося: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ru-RU" sz="2400" dirty="0" smtClean="0"/>
              <a:t>Памятка для учащегося.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ru-RU" sz="2400" dirty="0" smtClean="0"/>
              <a:t>Анкеты для учащихся и родителей.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ru-RU" sz="2400" dirty="0" smtClean="0"/>
              <a:t>Дидактическая сказка про интервалы «Волшебная страна».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ru-RU" sz="2400" dirty="0" smtClean="0"/>
              <a:t>Проверочные задания по теории музыки (кроссворды).</a:t>
            </a:r>
            <a:endParaRPr lang="ru-RU" sz="2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2. Материалы по работе с детским коллективом: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smtClean="0"/>
              <a:t>Информационный материал по результатам проведенных конкурсов.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smtClean="0"/>
              <a:t>Сценарии лекций-концертов «Филармония школьника» и «Филармония дошкольника».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smtClean="0"/>
              <a:t>Сценарий театрализованного концерта «Посвящение в первоклассники».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smtClean="0"/>
              <a:t>Выставка творческих работ учащихся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smtClean="0"/>
              <a:t>Выставка «Музыкальные звезды».</a:t>
            </a:r>
            <a:endParaRPr lang="ru-RU" sz="2400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/>
              <a:t>Система средств организации труда преподавателя</a:t>
            </a:r>
            <a:br>
              <a:rPr lang="ru-RU" sz="2800" dirty="0" smtClean="0"/>
            </a:br>
            <a:r>
              <a:rPr lang="ru-RU" sz="2800" dirty="0" smtClean="0"/>
              <a:t>и обучающихся. </a:t>
            </a:r>
            <a:br>
              <a:rPr lang="ru-RU" sz="2800" dirty="0" smtClean="0"/>
            </a:br>
            <a:endParaRPr lang="ru-RU" sz="2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/>
              <a:t>Схема сценария Театрализованного концерта «Посвящение в первоклассники». </a:t>
            </a:r>
            <a:br>
              <a:rPr lang="ru-RU" sz="2800" dirty="0" smtClean="0"/>
            </a:br>
            <a:r>
              <a:rPr lang="ru-RU" sz="2800" dirty="0" smtClean="0"/>
              <a:t>                                                 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124744"/>
            <a:ext cx="8686800" cy="4955381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2400" b="1" dirty="0" smtClean="0"/>
              <a:t>Автор сценария</a:t>
            </a:r>
            <a:r>
              <a:rPr lang="ru-RU" sz="2400" dirty="0" smtClean="0"/>
              <a:t>: преподаватель Иванова А.З.</a:t>
            </a:r>
          </a:p>
          <a:p>
            <a:pPr>
              <a:buNone/>
            </a:pPr>
            <a:r>
              <a:rPr lang="ru-RU" sz="2400" b="1" dirty="0" smtClean="0"/>
              <a:t>Год написания</a:t>
            </a:r>
            <a:r>
              <a:rPr lang="ru-RU" sz="2400" dirty="0" smtClean="0"/>
              <a:t>: 2009г.</a:t>
            </a:r>
          </a:p>
          <a:p>
            <a:pPr>
              <a:buNone/>
            </a:pPr>
            <a:r>
              <a:rPr lang="ru-RU" sz="2400" b="1" dirty="0" smtClean="0"/>
              <a:t>Сценарий предназначен </a:t>
            </a:r>
            <a:r>
              <a:rPr lang="ru-RU" sz="2400" dirty="0" smtClean="0"/>
              <a:t>для учащихся первого класса музыкальной школы, их родителей, преподавателей и всех желающих.</a:t>
            </a:r>
          </a:p>
          <a:p>
            <a:pPr>
              <a:buNone/>
            </a:pPr>
            <a:r>
              <a:rPr lang="ru-RU" sz="2400" b="1" dirty="0" smtClean="0"/>
              <a:t>Цель мероприятия</a:t>
            </a:r>
            <a:r>
              <a:rPr lang="ru-RU" sz="2400" dirty="0" smtClean="0"/>
              <a:t>: Заинтересовать учащихся первого класса процессом обучения.</a:t>
            </a:r>
          </a:p>
          <a:p>
            <a:pPr>
              <a:buNone/>
            </a:pPr>
            <a:r>
              <a:rPr lang="ru-RU" sz="2400" b="1" dirty="0" smtClean="0"/>
              <a:t>Задачи мероприятия</a:t>
            </a:r>
            <a:r>
              <a:rPr lang="ru-RU" sz="2400" dirty="0" smtClean="0"/>
              <a:t>: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smtClean="0"/>
              <a:t>Повысить мотивацию к обучению;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smtClean="0"/>
              <a:t>Снизить страх, беспокойство перед учебой;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smtClean="0"/>
              <a:t>Привлечь родителей к процессу обучения;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smtClean="0"/>
              <a:t>Показать детям к чему они должны стремится в музыкальном творчестве.</a:t>
            </a:r>
            <a:endParaRPr lang="ru-RU" sz="2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0"/>
            <a:ext cx="8668072" cy="1295400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Схема сценария Театрализованного концерта «Посвящение в первоклассники». </a:t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Действующие лица: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smtClean="0"/>
              <a:t> Ведущая и организатор мероприятия: преподаватель Иванова А.З.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smtClean="0"/>
              <a:t>Первоклассники;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smtClean="0"/>
              <a:t>Родители;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smtClean="0"/>
              <a:t>Выпускники школы;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smtClean="0"/>
              <a:t>Преподаватели;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smtClean="0"/>
              <a:t>Все желающие.</a:t>
            </a:r>
            <a:endParaRPr lang="ru-RU" sz="24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8892480" cy="1340768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Схема сценария Театрализованного концерта «Посвящение в первоклассники». </a:t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Использованная литература:</a:t>
            </a:r>
          </a:p>
          <a:p>
            <a:pPr>
              <a:buFont typeface="Wingdings" pitchFamily="2" charset="2"/>
              <a:buChar char="§"/>
            </a:pPr>
            <a:r>
              <a:rPr lang="ru-RU" sz="2400" dirty="0" smtClean="0"/>
              <a:t>Учебное пособие «Музыкальная литература» Я.Островская, Л.Фролова</a:t>
            </a:r>
            <a:r>
              <a:rPr lang="ru-RU" sz="2400" dirty="0" smtClean="0"/>
              <a:t>. Изд. «Композитор» СПб,2010г.</a:t>
            </a:r>
            <a:endParaRPr lang="ru-RU" sz="2400" dirty="0" smtClean="0"/>
          </a:p>
          <a:p>
            <a:pPr>
              <a:buFont typeface="Wingdings" pitchFamily="2" charset="2"/>
              <a:buChar char="§"/>
            </a:pPr>
            <a:r>
              <a:rPr lang="ru-RU" sz="2400" dirty="0" smtClean="0"/>
              <a:t>Учебное пособие «Рабочая тетрадь по музыкальной литературе» Я. Островская, Л.Фролова</a:t>
            </a:r>
            <a:r>
              <a:rPr lang="ru-RU" sz="2400" dirty="0" smtClean="0"/>
              <a:t>. Изд. «Композитор» СПб, 2010г.</a:t>
            </a:r>
            <a:endParaRPr lang="ru-RU" sz="2400" dirty="0" smtClean="0"/>
          </a:p>
          <a:p>
            <a:pPr>
              <a:buFont typeface="Wingdings" pitchFamily="2" charset="2"/>
              <a:buChar char="§"/>
            </a:pPr>
            <a:r>
              <a:rPr lang="ru-RU" sz="2400" dirty="0" smtClean="0"/>
              <a:t>Музыкальный словарь «от А до Я» </a:t>
            </a:r>
            <a:r>
              <a:rPr lang="ru-RU" sz="2400" dirty="0" err="1" smtClean="0"/>
              <a:t>Э</a:t>
            </a:r>
            <a:r>
              <a:rPr lang="ru-RU" sz="2400" dirty="0" err="1" smtClean="0"/>
              <a:t>.Финкельштейн</a:t>
            </a:r>
            <a:r>
              <a:rPr lang="ru-RU" sz="2400" dirty="0" smtClean="0"/>
              <a:t>. Изд. «Композитор» СПб.,2010г.</a:t>
            </a:r>
          </a:p>
          <a:p>
            <a:pPr>
              <a:buFont typeface="Wingdings" pitchFamily="2" charset="2"/>
              <a:buChar char="§"/>
            </a:pPr>
            <a:r>
              <a:rPr lang="ru-RU" sz="2400" dirty="0" smtClean="0"/>
              <a:t>Первая книжка о музыке. </a:t>
            </a:r>
            <a:r>
              <a:rPr lang="ru-RU" sz="2400" dirty="0" err="1" smtClean="0"/>
              <a:t>В.Васина-Гроссман</a:t>
            </a:r>
            <a:r>
              <a:rPr lang="ru-RU" sz="2400" dirty="0" smtClean="0"/>
              <a:t>, Москва «Музыка», 1988г.</a:t>
            </a:r>
            <a:endParaRPr lang="ru-RU" sz="24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Схема сценария Театрализованного концерта «Посвящение в первоклассники».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Ведущая: «Мы Вас приветствуем, друзья, </a:t>
            </a:r>
          </a:p>
          <a:p>
            <a:pPr>
              <a:buNone/>
            </a:pPr>
            <a:r>
              <a:rPr lang="ru-RU" sz="2400" dirty="0" smtClean="0"/>
              <a:t>                   Сердечно поздравляем!</a:t>
            </a:r>
          </a:p>
          <a:p>
            <a:pPr>
              <a:buNone/>
            </a:pPr>
            <a:r>
              <a:rPr lang="ru-RU" sz="2400" dirty="0" smtClean="0"/>
              <a:t>                   В сан первоклассника всех Вас</a:t>
            </a:r>
          </a:p>
          <a:p>
            <a:pPr>
              <a:buNone/>
            </a:pPr>
            <a:r>
              <a:rPr lang="ru-RU" sz="2400" dirty="0" smtClean="0"/>
              <a:t>                   Отныне посвящаем!   </a:t>
            </a:r>
          </a:p>
          <a:p>
            <a:pPr>
              <a:buNone/>
            </a:pPr>
            <a:r>
              <a:rPr lang="ru-RU" sz="2400" dirty="0" smtClean="0"/>
              <a:t>                   И пусть тернист Ваш будет путь,</a:t>
            </a:r>
          </a:p>
          <a:p>
            <a:pPr>
              <a:buNone/>
            </a:pPr>
            <a:r>
              <a:rPr lang="ru-RU" sz="2400" dirty="0" smtClean="0"/>
              <a:t>                   Не розами усыпан,</a:t>
            </a:r>
          </a:p>
          <a:p>
            <a:pPr>
              <a:buNone/>
            </a:pPr>
            <a:r>
              <a:rPr lang="ru-RU" sz="2400" dirty="0" smtClean="0"/>
              <a:t>                   Мы будем рядом и всегда</a:t>
            </a:r>
          </a:p>
          <a:p>
            <a:pPr>
              <a:buNone/>
            </a:pPr>
            <a:r>
              <a:rPr lang="ru-RU" sz="2400" dirty="0" smtClean="0"/>
              <a:t>                   Поддержим и научим!»</a:t>
            </a:r>
          </a:p>
          <a:p>
            <a:pPr>
              <a:buNone/>
            </a:pPr>
            <a:r>
              <a:rPr lang="ru-RU" sz="2400" dirty="0" smtClean="0"/>
              <a:t>                                                         </a:t>
            </a:r>
            <a:endParaRPr lang="ru-RU" sz="24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Схема сценария Театрализованного концерта «Посвящение в первоклассники».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 Ведущий (продолжение):</a:t>
            </a:r>
          </a:p>
          <a:p>
            <a:pPr>
              <a:buNone/>
            </a:pPr>
            <a:r>
              <a:rPr lang="ru-RU" sz="2400" dirty="0" smtClean="0"/>
              <a:t> «Наша школа не простая, </a:t>
            </a:r>
          </a:p>
          <a:p>
            <a:pPr>
              <a:buNone/>
            </a:pPr>
            <a:r>
              <a:rPr lang="ru-RU" sz="2400" dirty="0" smtClean="0"/>
              <a:t>Она особая, она уникальная,</a:t>
            </a:r>
          </a:p>
          <a:p>
            <a:pPr>
              <a:buNone/>
            </a:pPr>
            <a:r>
              <a:rPr lang="ru-RU" sz="2400" dirty="0" smtClean="0"/>
              <a:t>Ее название- Музыкальная!</a:t>
            </a:r>
          </a:p>
          <a:p>
            <a:pPr>
              <a:buNone/>
            </a:pPr>
            <a:r>
              <a:rPr lang="ru-RU" sz="2400" dirty="0" smtClean="0"/>
              <a:t>Чтобы чему-нибудь в ней научиться,</a:t>
            </a:r>
          </a:p>
          <a:p>
            <a:pPr>
              <a:buNone/>
            </a:pPr>
            <a:r>
              <a:rPr lang="ru-RU" sz="2400" dirty="0" smtClean="0"/>
              <a:t>Чтобы успехов и славы добиться,</a:t>
            </a:r>
          </a:p>
          <a:p>
            <a:pPr>
              <a:buNone/>
            </a:pPr>
            <a:r>
              <a:rPr lang="ru-RU" sz="2400" dirty="0" smtClean="0"/>
              <a:t>Слушай внимательно и повторяй,</a:t>
            </a:r>
          </a:p>
          <a:p>
            <a:pPr>
              <a:buNone/>
            </a:pPr>
            <a:r>
              <a:rPr lang="ru-RU" sz="2400" dirty="0" smtClean="0"/>
              <a:t>Правила эти запоминай!».</a:t>
            </a:r>
            <a:endParaRPr lang="ru-RU" sz="24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Схема сценария Театрализованного концерта «Посвящение в первоклассники».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/>
              <a:t>«Заповеди юного музыканта»: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/>
              <a:t>Кто с музыкой подружится- научится трудится и школу музыкальную полюбит навсегда!</a:t>
            </a:r>
          </a:p>
          <a:p>
            <a:pPr marL="457200" indent="-457200">
              <a:buNone/>
            </a:pPr>
            <a:r>
              <a:rPr lang="ru-RU" sz="2400" dirty="0" smtClean="0"/>
              <a:t>      Но как известно, без труда, не вынешь рыбку из пруда,</a:t>
            </a:r>
          </a:p>
          <a:p>
            <a:pPr marL="457200" indent="-457200">
              <a:buNone/>
            </a:pPr>
            <a:r>
              <a:rPr lang="ru-RU" sz="2400" dirty="0" smtClean="0"/>
              <a:t>      Ты эту поговорку, запомни НАВСЕГДА!</a:t>
            </a:r>
          </a:p>
          <a:p>
            <a:pPr marL="457200" indent="-457200">
              <a:buNone/>
            </a:pPr>
            <a:r>
              <a:rPr lang="ru-RU" sz="2400" dirty="0" smtClean="0"/>
              <a:t>  </a:t>
            </a:r>
            <a:r>
              <a:rPr lang="ru-RU" sz="2400" b="1" dirty="0" smtClean="0"/>
              <a:t>Все повторяют хором:</a:t>
            </a:r>
          </a:p>
          <a:p>
            <a:pPr marL="457200" indent="-457200">
              <a:buNone/>
            </a:pPr>
            <a:r>
              <a:rPr lang="ru-RU" sz="2400" dirty="0" smtClean="0"/>
              <a:t>Трудиться, трудиться, трудиться всегда и цели заветной достигнешь тогда!</a:t>
            </a:r>
          </a:p>
          <a:p>
            <a:pPr marL="457200" indent="-457200">
              <a:buNone/>
            </a:pPr>
            <a:endParaRPr lang="ru-RU" sz="24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Содержание УМК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dirty="0" smtClean="0"/>
              <a:t>Дополнительная образовательная программа по сольфеджио.</a:t>
            </a:r>
          </a:p>
          <a:p>
            <a:pPr marL="514350" indent="-514350">
              <a:buAutoNum type="arabicPeriod"/>
            </a:pP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Схема сценария Театрализованного концерта «Посвящение в первоклассники».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/>
              <a:t>«Заповеди юного музыканта»:</a:t>
            </a:r>
          </a:p>
          <a:p>
            <a:pPr>
              <a:buNone/>
            </a:pPr>
            <a:r>
              <a:rPr lang="ru-RU" sz="2400" b="1" dirty="0" smtClean="0"/>
              <a:t>2. «</a:t>
            </a:r>
            <a:r>
              <a:rPr lang="ru-RU" sz="2400" dirty="0" smtClean="0"/>
              <a:t>Мир музыки прекрасен и огромен, и не мечтай освоить сразу все! </a:t>
            </a:r>
          </a:p>
          <a:p>
            <a:pPr>
              <a:buNone/>
            </a:pPr>
            <a:r>
              <a:rPr lang="ru-RU" sz="2400" b="1" dirty="0" smtClean="0"/>
              <a:t>     </a:t>
            </a:r>
            <a:r>
              <a:rPr lang="ru-RU" sz="2400" dirty="0" smtClean="0"/>
              <a:t>Ты выбрал музыкальный инструмент и ты – доволен!</a:t>
            </a:r>
          </a:p>
          <a:p>
            <a:pPr>
              <a:buNone/>
            </a:pPr>
            <a:r>
              <a:rPr lang="ru-RU" sz="2400" b="1" dirty="0" smtClean="0"/>
              <a:t>      </a:t>
            </a:r>
            <a:r>
              <a:rPr lang="ru-RU" sz="2400" dirty="0" smtClean="0"/>
              <a:t>Но покорить его, увы не так легко!</a:t>
            </a:r>
          </a:p>
          <a:p>
            <a:pPr>
              <a:buNone/>
            </a:pPr>
            <a:r>
              <a:rPr lang="ru-RU" sz="2400" dirty="0" smtClean="0"/>
              <a:t>      Чтоб пальцы легко побеждали рояль – ты гаммы с этюдами долго играй!</a:t>
            </a:r>
          </a:p>
          <a:p>
            <a:pPr>
              <a:buNone/>
            </a:pPr>
            <a:r>
              <a:rPr lang="ru-RU" sz="2400" dirty="0" smtClean="0"/>
              <a:t>      И флейта, и скрипка, труба и кларнет – на них не сыграть, коль усердия нет!»</a:t>
            </a:r>
          </a:p>
          <a:p>
            <a:pPr>
              <a:buNone/>
            </a:pPr>
            <a:endParaRPr lang="ru-RU" sz="2400" b="1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86800" cy="838200"/>
          </a:xfrm>
        </p:spPr>
        <p:txBody>
          <a:bodyPr>
            <a:noAutofit/>
          </a:bodyPr>
          <a:lstStyle/>
          <a:p>
            <a:r>
              <a:rPr lang="ru-RU" sz="2800" dirty="0" smtClean="0"/>
              <a:t>Схема сценария Театрализованного концерта «Посвящение в первоклассники».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/>
              <a:t>«Заповеди юного музыканта»:</a:t>
            </a:r>
          </a:p>
          <a:p>
            <a:pPr>
              <a:buNone/>
            </a:pPr>
            <a:r>
              <a:rPr lang="ru-RU" sz="2400" b="1" dirty="0" smtClean="0"/>
              <a:t>3.</a:t>
            </a:r>
            <a:r>
              <a:rPr lang="ru-RU" sz="2400" dirty="0" smtClean="0"/>
              <a:t> «Маму за руку бери, на концерт ее веди!</a:t>
            </a:r>
          </a:p>
          <a:p>
            <a:pPr>
              <a:buNone/>
            </a:pPr>
            <a:r>
              <a:rPr lang="ru-RU" sz="2400" b="1" dirty="0" smtClean="0"/>
              <a:t>      </a:t>
            </a:r>
            <a:r>
              <a:rPr lang="ru-RU" sz="2400" dirty="0" smtClean="0"/>
              <a:t>Больше слушай и смотри – все прекрасное копи!</a:t>
            </a:r>
          </a:p>
          <a:p>
            <a:pPr>
              <a:buNone/>
            </a:pPr>
            <a:r>
              <a:rPr lang="ru-RU" sz="2400" b="1" dirty="0" smtClean="0"/>
              <a:t>      И станешь музыкантом – ты!</a:t>
            </a:r>
          </a:p>
          <a:p>
            <a:pPr>
              <a:buNone/>
            </a:pPr>
            <a:r>
              <a:rPr lang="ru-RU" sz="2400" b="1" dirty="0" smtClean="0"/>
              <a:t>4.</a:t>
            </a:r>
            <a:r>
              <a:rPr lang="ru-RU" sz="2400" dirty="0" smtClean="0"/>
              <a:t> Как скрипочку, бережно ушки настрой!</a:t>
            </a:r>
          </a:p>
          <a:p>
            <a:pPr>
              <a:buNone/>
            </a:pPr>
            <a:r>
              <a:rPr lang="ru-RU" sz="2400" b="1" dirty="0" smtClean="0"/>
              <a:t>     Ходи на сольфеджио, в хоре – пой!</a:t>
            </a:r>
          </a:p>
          <a:p>
            <a:pPr>
              <a:buNone/>
            </a:pPr>
            <a:r>
              <a:rPr lang="ru-RU" sz="2400" b="1" dirty="0" smtClean="0"/>
              <a:t>     </a:t>
            </a:r>
            <a:r>
              <a:rPr lang="ru-RU" sz="2400" dirty="0" smtClean="0"/>
              <a:t>Чтоб фальшь распознать ты мог без труда,</a:t>
            </a:r>
          </a:p>
          <a:p>
            <a:pPr>
              <a:buNone/>
            </a:pPr>
            <a:r>
              <a:rPr lang="ru-RU" sz="2400" b="1" dirty="0" smtClean="0"/>
              <a:t>     Сольфеджио с хором помогут всегда!</a:t>
            </a:r>
          </a:p>
          <a:p>
            <a:pPr>
              <a:buNone/>
            </a:pPr>
            <a:r>
              <a:rPr lang="ru-RU" sz="2400" b="1" dirty="0" smtClean="0"/>
              <a:t>     </a:t>
            </a:r>
            <a:r>
              <a:rPr lang="ru-RU" sz="2400" dirty="0" smtClean="0"/>
              <a:t>Они тебе память и слух разовьют,</a:t>
            </a:r>
          </a:p>
          <a:p>
            <a:pPr>
              <a:buNone/>
            </a:pPr>
            <a:r>
              <a:rPr lang="ru-RU" sz="2400" b="1" dirty="0" smtClean="0"/>
              <a:t>     </a:t>
            </a:r>
            <a:r>
              <a:rPr lang="ru-RU" sz="2400" dirty="0" smtClean="0"/>
              <a:t>язык музыкальный освоишь ты тут!».</a:t>
            </a:r>
            <a:endParaRPr lang="ru-RU" sz="2400" b="1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Схема сценария Театрализованного концерта «Посвящение в первоклассники».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/>
              <a:t>«Заповеди юного музыканта»:</a:t>
            </a:r>
          </a:p>
          <a:p>
            <a:pPr>
              <a:buNone/>
            </a:pPr>
            <a:r>
              <a:rPr lang="ru-RU" sz="2400" b="1" dirty="0" smtClean="0"/>
              <a:t>5.</a:t>
            </a:r>
            <a:r>
              <a:rPr lang="ru-RU" sz="2400" dirty="0" smtClean="0"/>
              <a:t> «Будь любознательным, больше читай,</a:t>
            </a:r>
          </a:p>
          <a:p>
            <a:pPr>
              <a:buNone/>
            </a:pPr>
            <a:r>
              <a:rPr lang="ru-RU" sz="2400" b="1" dirty="0" smtClean="0"/>
              <a:t>      </a:t>
            </a:r>
            <a:r>
              <a:rPr lang="ru-RU" sz="2400" dirty="0" smtClean="0"/>
              <a:t>В себе интеллект, кругозор развивай!</a:t>
            </a:r>
          </a:p>
          <a:p>
            <a:pPr>
              <a:buNone/>
            </a:pPr>
            <a:r>
              <a:rPr lang="ru-RU" sz="2400" b="1" dirty="0" smtClean="0"/>
              <a:t>6.</a:t>
            </a:r>
            <a:r>
              <a:rPr lang="ru-RU" sz="2400" dirty="0" smtClean="0"/>
              <a:t> В ансамблях играй и в четыре руки,</a:t>
            </a:r>
          </a:p>
          <a:p>
            <a:pPr>
              <a:buNone/>
            </a:pPr>
            <a:r>
              <a:rPr lang="ru-RU" sz="2400" b="1" dirty="0" smtClean="0"/>
              <a:t>     </a:t>
            </a:r>
            <a:r>
              <a:rPr lang="ru-RU" sz="2400" dirty="0" smtClean="0"/>
              <a:t>Чем больше, тем лучше освоишься ты!</a:t>
            </a:r>
          </a:p>
          <a:p>
            <a:pPr>
              <a:buNone/>
            </a:pPr>
            <a:r>
              <a:rPr lang="ru-RU" sz="2400" dirty="0" smtClean="0"/>
              <a:t>      Новую музыку для себя открывай,</a:t>
            </a:r>
          </a:p>
          <a:p>
            <a:pPr>
              <a:buNone/>
            </a:pPr>
            <a:r>
              <a:rPr lang="ru-RU" sz="2400" dirty="0" smtClean="0"/>
              <a:t>      Багаж музыкальный копи, пополняй!</a:t>
            </a:r>
          </a:p>
          <a:p>
            <a:pPr>
              <a:buNone/>
            </a:pPr>
            <a:r>
              <a:rPr lang="ru-RU" sz="2400" b="1" dirty="0" smtClean="0"/>
              <a:t>Как видишь, заповеди наши – просты,</a:t>
            </a:r>
          </a:p>
          <a:p>
            <a:pPr>
              <a:buNone/>
            </a:pPr>
            <a:r>
              <a:rPr lang="ru-RU" sz="2400" b="1" dirty="0" smtClean="0"/>
              <a:t>Их выполни и станешь МУЗЫКАНТОМ, ТЫ!»</a:t>
            </a:r>
          </a:p>
          <a:p>
            <a:pPr>
              <a:buNone/>
            </a:pPr>
            <a:endParaRPr lang="ru-RU" sz="2400" b="1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Схема сценария Театрализованного концерта «Посвящение в первоклассники».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400" b="1" dirty="0" smtClean="0"/>
              <a:t>Программа концерта </a:t>
            </a:r>
            <a:r>
              <a:rPr lang="ru-RU" sz="2400" dirty="0" smtClean="0"/>
              <a:t>:</a:t>
            </a:r>
          </a:p>
          <a:p>
            <a:pPr>
              <a:buNone/>
            </a:pPr>
            <a:r>
              <a:rPr lang="ru-RU" sz="2400" dirty="0" smtClean="0"/>
              <a:t>Первая часть - исполняют первоклассники;</a:t>
            </a:r>
          </a:p>
          <a:p>
            <a:pPr>
              <a:buNone/>
            </a:pPr>
            <a:r>
              <a:rPr lang="ru-RU" sz="2400" dirty="0" smtClean="0"/>
              <a:t>Вторая часть – исполняют выпускники.</a:t>
            </a:r>
          </a:p>
          <a:p>
            <a:pPr>
              <a:buNone/>
            </a:pPr>
            <a:r>
              <a:rPr lang="ru-RU" sz="2400" dirty="0" smtClean="0"/>
              <a:t>Выступление 2013 года:</a:t>
            </a:r>
          </a:p>
          <a:p>
            <a:pPr>
              <a:buNone/>
            </a:pPr>
            <a:r>
              <a:rPr lang="ru-RU" sz="2400" dirty="0" smtClean="0"/>
              <a:t>Ведущая и концертмейстер, преподаватель Иванова А.З.</a:t>
            </a:r>
          </a:p>
          <a:p>
            <a:pPr marL="457200" indent="-457200">
              <a:buAutoNum type="arabicPeriod"/>
            </a:pPr>
            <a:r>
              <a:rPr lang="ru-RU" sz="2400" dirty="0" smtClean="0"/>
              <a:t>В.Калинников «Журавель» исполняет  </a:t>
            </a:r>
            <a:r>
              <a:rPr lang="ru-RU" sz="2400" dirty="0" err="1" smtClean="0"/>
              <a:t>Александренок</a:t>
            </a:r>
            <a:r>
              <a:rPr lang="ru-RU" sz="2400" dirty="0" smtClean="0"/>
              <a:t> Иван (Блок флейта).</a:t>
            </a:r>
          </a:p>
          <a:p>
            <a:pPr marL="457200" indent="-457200">
              <a:buAutoNum type="arabicPeriod"/>
            </a:pPr>
            <a:r>
              <a:rPr lang="ru-RU" sz="2400" dirty="0" smtClean="0"/>
              <a:t>П.Берлин «Марширующие поросята» исполняет Бучнева Мария (фортепиано).</a:t>
            </a:r>
          </a:p>
          <a:p>
            <a:pPr marL="457200" indent="-457200">
              <a:buAutoNum type="arabicPeriod"/>
            </a:pPr>
            <a:r>
              <a:rPr lang="ru-RU" sz="2400" dirty="0" smtClean="0"/>
              <a:t>Русская народная песня «Вдоль да по речке» исполняет </a:t>
            </a:r>
            <a:r>
              <a:rPr lang="ru-RU" sz="2400" dirty="0" err="1" smtClean="0"/>
              <a:t>Нетычук</a:t>
            </a:r>
            <a:r>
              <a:rPr lang="ru-RU" sz="2400" dirty="0" smtClean="0"/>
              <a:t> Артем(аккордеон).     </a:t>
            </a:r>
          </a:p>
          <a:p>
            <a:pPr marL="457200" indent="-457200">
              <a:buAutoNum type="arabicPeriod"/>
            </a:pPr>
            <a:endParaRPr lang="ru-RU" sz="24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Схема сценария Театрализованного концерта «Посвящение в первоклассники».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400" b="1" dirty="0" smtClean="0"/>
              <a:t>Программа концерта (продолжение)</a:t>
            </a:r>
            <a:r>
              <a:rPr lang="ru-RU" sz="2400" dirty="0" smtClean="0"/>
              <a:t>:</a:t>
            </a:r>
          </a:p>
          <a:p>
            <a:pPr>
              <a:buNone/>
            </a:pPr>
            <a:r>
              <a:rPr lang="ru-RU" sz="2400" dirty="0" smtClean="0"/>
              <a:t>4 Казачья походная </a:t>
            </a:r>
          </a:p>
          <a:p>
            <a:pPr>
              <a:buNone/>
            </a:pPr>
            <a:r>
              <a:rPr lang="ru-RU" sz="2400" dirty="0" smtClean="0"/>
              <a:t>    Т.Хренников «Речная песенка» исполняет дуэт аккордеонистов </a:t>
            </a:r>
            <a:r>
              <a:rPr lang="ru-RU" sz="2400" dirty="0" err="1" smtClean="0"/>
              <a:t>Нетычук</a:t>
            </a:r>
            <a:r>
              <a:rPr lang="ru-RU" sz="2400" dirty="0" smtClean="0"/>
              <a:t> Артем, Поляков Иван.</a:t>
            </a:r>
          </a:p>
          <a:p>
            <a:pPr>
              <a:buNone/>
            </a:pPr>
            <a:r>
              <a:rPr lang="ru-RU" sz="2400" dirty="0" smtClean="0"/>
              <a:t>5. А. Латышев «</a:t>
            </a:r>
            <a:r>
              <a:rPr lang="ru-RU" sz="2400" dirty="0" err="1" smtClean="0"/>
              <a:t>Бармалей</a:t>
            </a:r>
            <a:r>
              <a:rPr lang="ru-RU" sz="2400" dirty="0" smtClean="0"/>
              <a:t>» исполняет Порфиров Андрей(аккордеон).</a:t>
            </a:r>
          </a:p>
          <a:p>
            <a:pPr>
              <a:buNone/>
            </a:pPr>
            <a:r>
              <a:rPr lang="ru-RU" sz="2400" dirty="0" smtClean="0"/>
              <a:t>6. А.Филиппенко «По малину в сад пойдем» исполняет </a:t>
            </a:r>
            <a:r>
              <a:rPr lang="ru-RU" sz="2400" dirty="0" err="1" smtClean="0"/>
              <a:t>Механникова</a:t>
            </a:r>
            <a:r>
              <a:rPr lang="ru-RU" sz="2400" dirty="0" smtClean="0"/>
              <a:t> Ирина(скрипка).</a:t>
            </a:r>
          </a:p>
          <a:p>
            <a:pPr>
              <a:buNone/>
            </a:pPr>
            <a:r>
              <a:rPr lang="ru-RU" sz="2400" dirty="0" smtClean="0"/>
              <a:t>7. </a:t>
            </a:r>
            <a:r>
              <a:rPr lang="ru-RU" sz="2400" dirty="0" err="1" smtClean="0"/>
              <a:t>Качурбина</a:t>
            </a:r>
            <a:r>
              <a:rPr lang="ru-RU" sz="2400" dirty="0" smtClean="0"/>
              <a:t> «Мишка с куклой пляшут </a:t>
            </a:r>
            <a:r>
              <a:rPr lang="ru-RU" sz="2400" dirty="0" err="1" smtClean="0"/>
              <a:t>полечку</a:t>
            </a:r>
            <a:r>
              <a:rPr lang="ru-RU" sz="2400" dirty="0" smtClean="0"/>
              <a:t>» исполняет </a:t>
            </a:r>
            <a:r>
              <a:rPr lang="ru-RU" sz="2400" dirty="0" err="1" smtClean="0"/>
              <a:t>Бердюгина</a:t>
            </a:r>
            <a:r>
              <a:rPr lang="ru-RU" sz="2400" dirty="0" smtClean="0"/>
              <a:t> Анна (скрипка).</a:t>
            </a:r>
          </a:p>
          <a:p>
            <a:pPr>
              <a:buNone/>
            </a:pPr>
            <a:r>
              <a:rPr lang="ru-RU" sz="2400" dirty="0" smtClean="0"/>
              <a:t>8. Украинская народная песня «Ехал казак за Дунай» исполняет </a:t>
            </a:r>
            <a:r>
              <a:rPr lang="ru-RU" sz="2400" dirty="0" err="1" smtClean="0"/>
              <a:t>Лазоренко</a:t>
            </a:r>
            <a:r>
              <a:rPr lang="ru-RU" sz="2400" dirty="0" smtClean="0"/>
              <a:t> Елизавета(гитара)</a:t>
            </a:r>
          </a:p>
          <a:p>
            <a:pPr>
              <a:buNone/>
            </a:pPr>
            <a:endParaRPr lang="ru-RU" sz="2400" b="1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Схема сценария Театрализованного концерта «Посвящение в первоклассники».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556792"/>
            <a:ext cx="8686800" cy="4525963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2400" b="1" dirty="0" smtClean="0"/>
              <a:t>Программа концерта </a:t>
            </a:r>
            <a:r>
              <a:rPr lang="ru-RU" sz="2400" dirty="0" smtClean="0"/>
              <a:t>(продолжение):</a:t>
            </a:r>
            <a:endParaRPr lang="ru-RU" sz="2400" b="1" dirty="0" smtClean="0"/>
          </a:p>
          <a:p>
            <a:pPr marL="457200" indent="-457200">
              <a:buAutoNum type="arabicPeriod" startAt="9"/>
            </a:pPr>
            <a:r>
              <a:rPr lang="ru-RU" sz="2400" dirty="0" err="1" smtClean="0"/>
              <a:t>Ф.Карулли</a:t>
            </a:r>
            <a:r>
              <a:rPr lang="ru-RU" sz="2400" dirty="0" smtClean="0"/>
              <a:t>.  «Андантино» исполняет </a:t>
            </a:r>
            <a:r>
              <a:rPr lang="ru-RU" sz="2400" dirty="0" err="1" smtClean="0"/>
              <a:t>Доливайло</a:t>
            </a:r>
            <a:r>
              <a:rPr lang="ru-RU" sz="2400" dirty="0" smtClean="0"/>
              <a:t> Евгений(гитара).</a:t>
            </a:r>
          </a:p>
          <a:p>
            <a:pPr marL="457200" indent="-457200">
              <a:buAutoNum type="arabicPeriod" startAt="9"/>
            </a:pPr>
            <a:r>
              <a:rPr lang="ru-RU" sz="2400" dirty="0" smtClean="0"/>
              <a:t>Русская народная песня «Тень – Тень»</a:t>
            </a:r>
          </a:p>
          <a:p>
            <a:pPr marL="457200" indent="-457200">
              <a:buNone/>
            </a:pPr>
            <a:r>
              <a:rPr lang="ru-RU" sz="2400" dirty="0" smtClean="0"/>
              <a:t>      </a:t>
            </a:r>
            <a:r>
              <a:rPr lang="ru-RU" sz="2400" dirty="0" err="1" smtClean="0"/>
              <a:t>С.Майкапар</a:t>
            </a:r>
            <a:r>
              <a:rPr lang="ru-RU" sz="2400" dirty="0" smtClean="0"/>
              <a:t> «Пастушок» исполняет Коршунова Валентина(фортепиано).</a:t>
            </a:r>
          </a:p>
          <a:p>
            <a:pPr marL="457200" indent="-457200">
              <a:buAutoNum type="arabicPeriod" startAt="11"/>
            </a:pPr>
            <a:r>
              <a:rPr lang="ru-RU" sz="2400" dirty="0" smtClean="0"/>
              <a:t>Русская народная песня «Как под горкой» исполняет Лаврентьев Вадим(баян).</a:t>
            </a:r>
          </a:p>
          <a:p>
            <a:pPr marL="457200" indent="-457200">
              <a:buAutoNum type="arabicPeriod" startAt="11"/>
            </a:pPr>
            <a:r>
              <a:rPr lang="ru-RU" sz="2400" dirty="0" smtClean="0"/>
              <a:t>М. </a:t>
            </a:r>
            <a:r>
              <a:rPr lang="ru-RU" sz="2400" dirty="0" err="1" smtClean="0"/>
              <a:t>Мильман</a:t>
            </a:r>
            <a:r>
              <a:rPr lang="ru-RU" sz="2400" dirty="0" smtClean="0"/>
              <a:t> «Барашек» </a:t>
            </a:r>
          </a:p>
          <a:p>
            <a:pPr marL="457200" indent="-457200">
              <a:buNone/>
            </a:pPr>
            <a:r>
              <a:rPr lang="ru-RU" sz="2400" dirty="0" smtClean="0"/>
              <a:t>       И.С.Бах «Пьеса» исполняет </a:t>
            </a:r>
            <a:r>
              <a:rPr lang="ru-RU" sz="2400" dirty="0" err="1" smtClean="0"/>
              <a:t>Телиш</a:t>
            </a:r>
            <a:r>
              <a:rPr lang="ru-RU" sz="2400" dirty="0" smtClean="0"/>
              <a:t> Алина (блок флейта).</a:t>
            </a:r>
          </a:p>
          <a:p>
            <a:pPr marL="457200" indent="-457200">
              <a:buNone/>
            </a:pPr>
            <a:r>
              <a:rPr lang="ru-RU" sz="2400" dirty="0" smtClean="0"/>
              <a:t>13. Чешская народная песня «По ягоды» исполняет Каретников Алексей (ксилофон).</a:t>
            </a:r>
            <a:endParaRPr lang="ru-RU" sz="24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Схема сценария Театрализованного концерта «Посвящение в первоклассники».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2400" b="1" dirty="0" smtClean="0"/>
              <a:t>Программа концерта </a:t>
            </a:r>
            <a:r>
              <a:rPr lang="ru-RU" sz="2400" dirty="0" smtClean="0"/>
              <a:t>(продолжение)</a:t>
            </a:r>
          </a:p>
          <a:p>
            <a:pPr>
              <a:buNone/>
            </a:pPr>
            <a:r>
              <a:rPr lang="ru-RU" sz="2400" b="1" dirty="0" smtClean="0"/>
              <a:t>Вторая </a:t>
            </a:r>
            <a:r>
              <a:rPr lang="ru-RU" sz="2400" dirty="0" smtClean="0"/>
              <a:t>часть, исполняют выпускники:</a:t>
            </a:r>
          </a:p>
          <a:p>
            <a:pPr marL="457200" indent="-457200">
              <a:buAutoNum type="arabicPeriod"/>
            </a:pPr>
            <a:r>
              <a:rPr lang="ru-RU" sz="2400" dirty="0" smtClean="0"/>
              <a:t>А. Новиков «Смуглянка» исполняет Виктор Чижевский (баян)</a:t>
            </a:r>
          </a:p>
          <a:p>
            <a:pPr marL="457200" indent="-457200">
              <a:buAutoNum type="arabicPeriod"/>
            </a:pPr>
            <a:r>
              <a:rPr lang="ru-RU" sz="2400" dirty="0" smtClean="0"/>
              <a:t>Й. Гайдн. Соната Ре мажор часть третья исполняет Любовь Бушуева (фортепиано).</a:t>
            </a:r>
          </a:p>
          <a:p>
            <a:pPr marL="457200" indent="-457200">
              <a:buAutoNum type="arabicPeriod"/>
            </a:pPr>
            <a:r>
              <a:rPr lang="ru-RU" sz="2400" dirty="0" smtClean="0"/>
              <a:t>Ф. </a:t>
            </a:r>
            <a:r>
              <a:rPr lang="ru-RU" sz="2400" dirty="0" err="1" smtClean="0"/>
              <a:t>Зуппе</a:t>
            </a:r>
            <a:r>
              <a:rPr lang="ru-RU" sz="2400" dirty="0" smtClean="0"/>
              <a:t>. Увертюра к оперетте «Поэт и крестьянин» исполняет Игорь Калинкин (ксилофон).</a:t>
            </a:r>
          </a:p>
          <a:p>
            <a:pPr marL="457200" indent="-457200">
              <a:buAutoNum type="arabicPeriod"/>
            </a:pPr>
            <a:r>
              <a:rPr lang="ru-RU" sz="2400" dirty="0" smtClean="0"/>
              <a:t>Д.Шостакович. Романс из кинофильма «Овод» исполняет Семен Медведев (скрипка).</a:t>
            </a:r>
          </a:p>
          <a:p>
            <a:pPr marL="457200" indent="-457200">
              <a:buAutoNum type="arabicPeriod"/>
            </a:pPr>
            <a:r>
              <a:rPr lang="ru-RU" sz="2400" dirty="0" err="1" smtClean="0"/>
              <a:t>М.Каркасси</a:t>
            </a:r>
            <a:r>
              <a:rPr lang="ru-RU" sz="2400" dirty="0" smtClean="0"/>
              <a:t>. «Кадриль» исполняет Петр Ильин (гитара)</a:t>
            </a:r>
          </a:p>
          <a:p>
            <a:pPr marL="457200" indent="-457200">
              <a:buAutoNum type="arabicPeriod"/>
            </a:pPr>
            <a:r>
              <a:rPr lang="ru-RU" sz="2400" dirty="0" err="1" smtClean="0"/>
              <a:t>Доренский</a:t>
            </a:r>
            <a:r>
              <a:rPr lang="ru-RU" sz="2400" dirty="0" smtClean="0"/>
              <a:t>. «Рыжий ковбой» исполняет Александр Ларченко (баян).</a:t>
            </a:r>
          </a:p>
          <a:p>
            <a:pPr marL="457200" indent="-457200">
              <a:buAutoNum type="arabicPeriod"/>
            </a:pPr>
            <a:r>
              <a:rPr lang="ru-RU" sz="2400" dirty="0" smtClean="0"/>
              <a:t>С.Рахманинов. Полька исполняет Степан </a:t>
            </a:r>
            <a:r>
              <a:rPr lang="ru-RU" sz="2400" dirty="0" err="1" smtClean="0"/>
              <a:t>Пылин</a:t>
            </a:r>
            <a:r>
              <a:rPr lang="ru-RU" sz="2400" dirty="0" smtClean="0"/>
              <a:t> (ксилофон).</a:t>
            </a:r>
          </a:p>
          <a:p>
            <a:pPr marL="457200" indent="-457200">
              <a:buAutoNum type="arabicPeriod"/>
            </a:pPr>
            <a:endParaRPr lang="ru-RU" sz="2400" dirty="0" smtClean="0"/>
          </a:p>
          <a:p>
            <a:pPr marL="457200" indent="-457200">
              <a:buAutoNum type="arabicPeriod"/>
            </a:pPr>
            <a:endParaRPr lang="ru-RU" sz="2400" dirty="0" smtClean="0"/>
          </a:p>
          <a:p>
            <a:pPr>
              <a:buNone/>
            </a:pPr>
            <a:endParaRPr lang="ru-RU" sz="24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Схема сценария Театрализованного концерта «Посвящение в первоклассники».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554163"/>
            <a:ext cx="8668072" cy="1010741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b="1" dirty="0" smtClean="0"/>
              <a:t>Заключительная часть мероприятия</a:t>
            </a:r>
            <a:r>
              <a:rPr lang="ru-RU" sz="2400" dirty="0" smtClean="0"/>
              <a:t>:</a:t>
            </a:r>
          </a:p>
          <a:p>
            <a:pPr>
              <a:buNone/>
            </a:pPr>
            <a:r>
              <a:rPr lang="ru-RU" sz="2400" dirty="0" smtClean="0"/>
              <a:t>Торжественное вручение первоклассникам ученических билетов.</a:t>
            </a:r>
          </a:p>
          <a:p>
            <a:pPr>
              <a:buNone/>
            </a:pPr>
            <a:r>
              <a:rPr lang="ru-RU" sz="2400" dirty="0" smtClean="0"/>
              <a:t> </a:t>
            </a:r>
            <a:endParaRPr lang="ru-RU" sz="2400" dirty="0"/>
          </a:p>
        </p:txBody>
      </p:sp>
      <p:pic>
        <p:nvPicPr>
          <p:cNvPr id="1027" name="Picture 3" descr="C:\Users\pc\Desktop\P22201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2780928"/>
            <a:ext cx="6552728" cy="38164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86800" cy="83820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Методические рекомендации.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/>
              <a:t>Опыт создания долгосрочного творческого проекта: «Филармония школьника»</a:t>
            </a:r>
          </a:p>
          <a:p>
            <a:pPr>
              <a:buNone/>
            </a:pPr>
            <a:r>
              <a:rPr lang="ru-RU" sz="2400" b="1" dirty="0" smtClean="0"/>
              <a:t>Автор работы- </a:t>
            </a:r>
            <a:r>
              <a:rPr lang="ru-RU" sz="2400" dirty="0" smtClean="0"/>
              <a:t>преподаватель Иванова А.З.</a:t>
            </a:r>
          </a:p>
          <a:p>
            <a:pPr>
              <a:buNone/>
            </a:pPr>
            <a:r>
              <a:rPr lang="ru-RU" sz="2400" b="1" dirty="0" smtClean="0"/>
              <a:t>Год написания</a:t>
            </a:r>
            <a:r>
              <a:rPr lang="ru-RU" sz="2400" dirty="0" smtClean="0"/>
              <a:t>: 2013 год.</a:t>
            </a:r>
          </a:p>
          <a:p>
            <a:pPr marL="457200" indent="-457200">
              <a:buAutoNum type="arabicPeriod"/>
            </a:pPr>
            <a:r>
              <a:rPr lang="ru-RU" sz="2400" b="1" dirty="0" smtClean="0"/>
              <a:t>Вступительная часть:</a:t>
            </a:r>
          </a:p>
          <a:p>
            <a:pPr marL="457200" indent="-457200">
              <a:buNone/>
            </a:pPr>
            <a:r>
              <a:rPr lang="ru-RU" sz="2400" dirty="0" smtClean="0"/>
              <a:t>Хочу поделиться с преподавателями методом создания и проведения долгосрочного творческого проекта « Филармония школьника».</a:t>
            </a:r>
          </a:p>
          <a:p>
            <a:pPr marL="457200" indent="-457200">
              <a:buNone/>
            </a:pPr>
            <a:r>
              <a:rPr lang="ru-RU" sz="2400" b="1" dirty="0" smtClean="0"/>
              <a:t>    Моя задача</a:t>
            </a:r>
            <a:r>
              <a:rPr lang="ru-RU" sz="2400" dirty="0" smtClean="0"/>
              <a:t> на конкретном примере показать положительный опыт в этой работе и «белые пятна», которые еще предстоит устранить.</a:t>
            </a:r>
            <a:endParaRPr lang="ru-RU" sz="2400" b="1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Методические рекомендации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sz="2400" b="1" dirty="0" smtClean="0"/>
              <a:t>Пояснительная записка:</a:t>
            </a: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          Актуальность и необходимость данных рекомендаций в том, что в настоящее время задача приобщения детей и подростков, а часто и их родителей к музыке и искусству, стала первоочередной. Именно преподавателям ДМШ и ДШИ выпала эта просветительская миссия.</a:t>
            </a:r>
          </a:p>
          <a:p>
            <a:pPr>
              <a:buNone/>
            </a:pPr>
            <a:r>
              <a:rPr lang="ru-RU" sz="2400" b="1" dirty="0" smtClean="0"/>
              <a:t>Цель проекта – </a:t>
            </a:r>
            <a:r>
              <a:rPr lang="ru-RU" sz="2400" dirty="0" smtClean="0"/>
              <a:t>пробудить у детей интерес к музыке. «зажечь» желанием самостоятельно слушать и понимать музыку, выявить музыкальные таланты, научить отличать хорошую музыку от плохой.</a:t>
            </a:r>
          </a:p>
          <a:p>
            <a:pPr>
              <a:buNone/>
            </a:pPr>
            <a:r>
              <a:rPr lang="ru-RU" sz="2400" b="1" dirty="0" smtClean="0"/>
              <a:t>Задачи нашего проекта</a:t>
            </a:r>
            <a:r>
              <a:rPr lang="ru-RU" sz="2400" dirty="0" smtClean="0"/>
              <a:t> – показать ребятам общеобразовательной школы, что и им музыка может быть доступна и понятна. Научить их музыкальному языку, дать детям предварительную систему музыкальных знаний, основу, на которую могла бы наслаиваться непрерывно поступающая информация о музыке. Научить их самостоятельно мыслить, анализировать и грамотно выражать свои суждения, вести дискуссию, привить интерес к классической музыке.</a:t>
            </a:r>
            <a:endParaRPr lang="ru-RU" sz="2400" b="1" dirty="0" smtClean="0"/>
          </a:p>
          <a:p>
            <a:pPr>
              <a:buNone/>
            </a:pPr>
            <a:r>
              <a:rPr lang="ru-RU" sz="2400" b="1" dirty="0" smtClean="0"/>
              <a:t>      </a:t>
            </a:r>
            <a:endParaRPr lang="ru-RU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/>
              <a:t>2.Материалы для преподавателя и учащихся по учебно-методическому обеспечению образовательного процесса.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Учебные и методические пособия:</a:t>
            </a:r>
          </a:p>
          <a:p>
            <a:pPr marL="514350" indent="-514350">
              <a:buFont typeface="Wingdings" pitchFamily="2" charset="2"/>
              <a:buChar char="v"/>
            </a:pPr>
            <a:r>
              <a:rPr lang="ru-RU" sz="2400" dirty="0" smtClean="0"/>
              <a:t>Учебник по теории музыки. А.Островский.</a:t>
            </a:r>
          </a:p>
          <a:p>
            <a:pPr marL="514350" indent="-514350">
              <a:buFont typeface="Wingdings" pitchFamily="2" charset="2"/>
              <a:buChar char="v"/>
            </a:pPr>
            <a:r>
              <a:rPr lang="ru-RU" sz="2400" dirty="0" smtClean="0"/>
              <a:t>Упражнения по теории музыки. </a:t>
            </a:r>
            <a:r>
              <a:rPr lang="ru-RU" sz="2400" dirty="0" err="1" smtClean="0"/>
              <a:t>Н.Афонина</a:t>
            </a:r>
            <a:r>
              <a:rPr lang="ru-RU" sz="2400" dirty="0" smtClean="0"/>
              <a:t>, </a:t>
            </a:r>
            <a:r>
              <a:rPr lang="ru-RU" sz="2400" smtClean="0"/>
              <a:t>Т.Бабанина, С.Белкина</a:t>
            </a:r>
            <a:r>
              <a:rPr lang="ru-RU" sz="2400" dirty="0" smtClean="0"/>
              <a:t>.</a:t>
            </a:r>
          </a:p>
          <a:p>
            <a:pPr marL="514350" indent="-514350">
              <a:buFont typeface="Wingdings" pitchFamily="2" charset="2"/>
              <a:buChar char="v"/>
            </a:pPr>
            <a:r>
              <a:rPr lang="ru-RU" sz="2400" dirty="0" smtClean="0"/>
              <a:t>«Музыкальные способности». </a:t>
            </a:r>
            <a:r>
              <a:rPr lang="ru-RU" sz="2400" dirty="0" err="1" smtClean="0"/>
              <a:t>Д.Кирнарская</a:t>
            </a:r>
            <a:r>
              <a:rPr lang="ru-RU" sz="2400" dirty="0" smtClean="0"/>
              <a:t>.</a:t>
            </a:r>
          </a:p>
          <a:p>
            <a:pPr marL="514350" indent="-514350">
              <a:buFont typeface="Wingdings" pitchFamily="2" charset="2"/>
              <a:buChar char="v"/>
            </a:pPr>
            <a:r>
              <a:rPr lang="ru-RU" sz="2400" dirty="0" smtClean="0"/>
              <a:t>«Гимнастика музыкального слуха» </a:t>
            </a:r>
            <a:r>
              <a:rPr lang="ru-RU" sz="2400" dirty="0" err="1" smtClean="0"/>
              <a:t>Л.Чустова</a:t>
            </a:r>
            <a:r>
              <a:rPr lang="ru-RU" sz="2400" dirty="0" smtClean="0"/>
              <a:t>.</a:t>
            </a:r>
          </a:p>
          <a:p>
            <a:pPr marL="514350" indent="-514350">
              <a:buFont typeface="Wingdings" pitchFamily="2" charset="2"/>
              <a:buChar char="v"/>
            </a:pPr>
            <a:r>
              <a:rPr lang="ru-RU" sz="2400" dirty="0" smtClean="0"/>
              <a:t>Музыкальные диктанты. </a:t>
            </a:r>
            <a:r>
              <a:rPr lang="ru-RU" sz="2400" dirty="0" err="1" smtClean="0"/>
              <a:t>Г.Фридкин</a:t>
            </a:r>
            <a:endParaRPr lang="ru-RU" sz="2400" dirty="0" smtClean="0"/>
          </a:p>
          <a:p>
            <a:pPr marL="514350" indent="-514350">
              <a:buFont typeface="Wingdings" pitchFamily="2" charset="2"/>
              <a:buChar char="v"/>
            </a:pPr>
            <a:r>
              <a:rPr lang="ru-RU" sz="2400" dirty="0" smtClean="0"/>
              <a:t>Учебник «Сольфеджио» </a:t>
            </a:r>
            <a:r>
              <a:rPr lang="ru-RU" sz="2400" dirty="0" err="1" smtClean="0"/>
              <a:t>Б.Калмыков.Г.Фридкин</a:t>
            </a:r>
            <a:r>
              <a:rPr lang="ru-RU" sz="2400" dirty="0" smtClean="0"/>
              <a:t>.</a:t>
            </a:r>
          </a:p>
          <a:p>
            <a:pPr marL="514350" indent="-514350">
              <a:buFont typeface="Wingdings" pitchFamily="2" charset="2"/>
              <a:buChar char="v"/>
            </a:pPr>
            <a:r>
              <a:rPr lang="ru-RU" sz="2400" dirty="0" smtClean="0"/>
              <a:t>Учебное пособие «Чтение с листа»</a:t>
            </a:r>
            <a:r>
              <a:rPr lang="ru-RU" sz="2400" dirty="0" err="1" smtClean="0"/>
              <a:t>Г.Фридкин</a:t>
            </a:r>
            <a:r>
              <a:rPr lang="ru-RU" sz="2400" dirty="0" smtClean="0"/>
              <a:t>.</a:t>
            </a:r>
          </a:p>
          <a:p>
            <a:pPr marL="514350" indent="-514350">
              <a:buFont typeface="Wingdings" pitchFamily="2" charset="2"/>
              <a:buChar char="v"/>
            </a:pPr>
            <a:r>
              <a:rPr lang="ru-RU" sz="2400" dirty="0" smtClean="0"/>
              <a:t>Учебное пособие «Сольфеджио» </a:t>
            </a:r>
            <a:r>
              <a:rPr lang="ru-RU" sz="2400" dirty="0" err="1" smtClean="0"/>
              <a:t>Ж.Металлиди</a:t>
            </a:r>
            <a:r>
              <a:rPr lang="ru-RU" sz="2400" dirty="0" smtClean="0"/>
              <a:t>.</a:t>
            </a:r>
          </a:p>
          <a:p>
            <a:pPr marL="514350" indent="-514350">
              <a:buFont typeface="Wingdings" pitchFamily="2" charset="2"/>
              <a:buChar char="v"/>
            </a:pPr>
            <a:endParaRPr lang="ru-RU" sz="28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Методические рекомендации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196752"/>
            <a:ext cx="8686800" cy="540060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ru-RU" sz="2400" dirty="0" smtClean="0"/>
          </a:p>
          <a:p>
            <a:r>
              <a:rPr lang="ru-RU" sz="8000" dirty="0" smtClean="0"/>
              <a:t>     Слушателями наших бесед-концертов являются ученики общеобразовательной школы, их родители и преподаватели. Это положительно сказывается на отношении к «филармонии школьника» со стороны взрослых и способствует пропаганде музыкальных знаний и укреплению связей со школой и с семьей.</a:t>
            </a:r>
          </a:p>
          <a:p>
            <a:r>
              <a:rPr lang="ru-RU" sz="8000" dirty="0" smtClean="0"/>
              <a:t>          За учебный год «Филармония школьника» провела серию ежемесячных бесед-концертов. В начальной школе это следующие темы: </a:t>
            </a:r>
          </a:p>
          <a:p>
            <a:r>
              <a:rPr lang="ru-RU" sz="8000" dirty="0" smtClean="0"/>
              <a:t>1. «Три кита» в музыке или что услышал композитор».	</a:t>
            </a:r>
          </a:p>
          <a:p>
            <a:r>
              <a:rPr lang="ru-RU" sz="8000" dirty="0" smtClean="0"/>
              <a:t>2. «Музыкальные картинки» или программная музыка».</a:t>
            </a:r>
          </a:p>
          <a:p>
            <a:r>
              <a:rPr lang="ru-RU" sz="8000" dirty="0" smtClean="0"/>
              <a:t>3. «Средства музыкальной выразительности или немного о музыкальном языке».</a:t>
            </a:r>
          </a:p>
          <a:p>
            <a:r>
              <a:rPr lang="ru-RU" sz="8000" dirty="0" smtClean="0"/>
              <a:t>4. «Сказочные образы в музыке».</a:t>
            </a:r>
          </a:p>
          <a:p>
            <a:r>
              <a:rPr lang="ru-RU" sz="8000" dirty="0" smtClean="0"/>
              <a:t>5. «Танцевальная музыка».</a:t>
            </a:r>
          </a:p>
          <a:p>
            <a:r>
              <a:rPr lang="ru-RU" sz="8000" dirty="0" smtClean="0"/>
              <a:t>6. «Марши, что мы о них знаем и не знаем».</a:t>
            </a:r>
          </a:p>
          <a:p>
            <a:r>
              <a:rPr lang="ru-RU" sz="8000" dirty="0" smtClean="0"/>
              <a:t>7. «Королева мелодия или что мы знаем о песне».</a:t>
            </a:r>
          </a:p>
          <a:p>
            <a:r>
              <a:rPr lang="ru-RU" sz="8000" dirty="0" smtClean="0"/>
              <a:t>8. «О чем рассказали музыкальные инструменты».</a:t>
            </a:r>
          </a:p>
          <a:p>
            <a:r>
              <a:rPr lang="ru-RU" sz="8000" dirty="0" smtClean="0"/>
              <a:t>9. «Образы природы в музыке».</a:t>
            </a:r>
          </a:p>
          <a:p>
            <a:r>
              <a:rPr lang="ru-RU" sz="8000" dirty="0" smtClean="0"/>
              <a:t>10. «Музыка для детей». </a:t>
            </a:r>
            <a:endParaRPr lang="ru-RU" sz="8000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Методические рекомендации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124744"/>
            <a:ext cx="8812088" cy="5472608"/>
          </a:xfrm>
        </p:spPr>
        <p:txBody>
          <a:bodyPr>
            <a:noAutofit/>
          </a:bodyPr>
          <a:lstStyle/>
          <a:p>
            <a:r>
              <a:rPr lang="ru-RU" sz="2000" dirty="0" smtClean="0"/>
              <a:t> Мы стараемся сделать наши «Филармонии», как можно более демократичными, открытыми для дискуссий. Участниками концертов являются ученики музыкальной школы, они исполняют музыкальные произведения, представляют свои инструменты, вступают в диалоги со своими слушателями-сверстниками. Лектор-ведущий раскрывает тему, задает вопросы, поддерживает дискуссию, делает выводы. </a:t>
            </a:r>
          </a:p>
          <a:p>
            <a:pPr>
              <a:buNone/>
            </a:pPr>
            <a:endParaRPr lang="ru-RU" sz="2000" dirty="0" smtClean="0"/>
          </a:p>
          <a:p>
            <a:r>
              <a:rPr lang="ru-RU" sz="2000" dirty="0" smtClean="0"/>
              <a:t>      Например, тема нашей первой беседы-концерта называлась: «Три кита» в музыке или что услышал композитор». Используя программу    </a:t>
            </a:r>
            <a:r>
              <a:rPr lang="ru-RU" sz="2000" dirty="0" err="1" smtClean="0"/>
              <a:t>Д.Б.Кабалевского</a:t>
            </a:r>
            <a:r>
              <a:rPr lang="ru-RU" sz="2000" dirty="0" smtClean="0"/>
              <a:t>, мы пытались доступным для детей младших классов языком, увлеченно и образно раскрыть им такие сложные понятия, как музыкальные жанры и их специфические черты. В нашу задачу входило показать, что услышал композитор, какой образ «нарисовал» он музыкальными звуками, используя тот или иной жанр</a:t>
            </a:r>
            <a:endParaRPr lang="ru-RU" sz="2000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Методические рекомендации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sz="2400" dirty="0" smtClean="0"/>
              <a:t>В процессе обсуждения мы пришли к выводу, что киты не плавают в море поодиночке, очень часто песня и танец или песня и марш объединяются в музыке. «Три кита» нас смогут приблизить к самой сложной музыке, с песнями, танцами и маршами мы будем встречаться в опере, симфонии, балете, хоровой музыке и даже в джазе. В этой беседе-концерте дети познакомились со следующими произведениями: </a:t>
            </a:r>
          </a:p>
          <a:p>
            <a:r>
              <a:rPr lang="ru-RU" sz="2400" dirty="0" smtClean="0"/>
              <a:t>1. В.Калинников. «Журавель» (блок флейта).</a:t>
            </a:r>
          </a:p>
          <a:p>
            <a:r>
              <a:rPr lang="ru-RU" sz="2400" dirty="0" smtClean="0"/>
              <a:t>2. Й. Гайдн. «Песня» (колокольчики).</a:t>
            </a:r>
          </a:p>
          <a:p>
            <a:r>
              <a:rPr lang="ru-RU" sz="2400" dirty="0" smtClean="0"/>
              <a:t>3. В. Моцарт. «Пастушья песня» (блок флейта).</a:t>
            </a:r>
          </a:p>
          <a:p>
            <a:r>
              <a:rPr lang="ru-RU" sz="2400" dirty="0" smtClean="0"/>
              <a:t>4. Ф.Шуберт. «Три экосеза» (флейта).</a:t>
            </a:r>
          </a:p>
          <a:p>
            <a:r>
              <a:rPr lang="ru-RU" sz="2400" dirty="0" smtClean="0"/>
              <a:t>5. «Бразильский танец» (дуэт гитаристов и маракасы).</a:t>
            </a:r>
          </a:p>
          <a:p>
            <a:r>
              <a:rPr lang="ru-RU" sz="2400" dirty="0" smtClean="0"/>
              <a:t>6. М.Глинка. «Полька» (фортепиано).</a:t>
            </a:r>
          </a:p>
          <a:p>
            <a:r>
              <a:rPr lang="ru-RU" sz="2400" dirty="0" smtClean="0"/>
              <a:t>7. </a:t>
            </a:r>
            <a:r>
              <a:rPr lang="ru-RU" sz="2400" dirty="0" err="1" smtClean="0"/>
              <a:t>М.Качурбина</a:t>
            </a:r>
            <a:r>
              <a:rPr lang="ru-RU" sz="2400" dirty="0" smtClean="0"/>
              <a:t>. «Мишка с куклой» (скрипка).</a:t>
            </a:r>
          </a:p>
          <a:p>
            <a:r>
              <a:rPr lang="ru-RU" sz="2400" dirty="0" smtClean="0"/>
              <a:t>8. П.Чайковский. «Марш деревянных солдатиков» (ксилофон).</a:t>
            </a:r>
          </a:p>
          <a:p>
            <a:r>
              <a:rPr lang="ru-RU" sz="2400" dirty="0" smtClean="0"/>
              <a:t>9. П.Чайковский. «Вальс» (фортепиано).</a:t>
            </a:r>
          </a:p>
          <a:p>
            <a:r>
              <a:rPr lang="ru-RU" sz="2400" dirty="0" smtClean="0"/>
              <a:t>10. «Казачья походная» (дуэт аккордеонистов</a:t>
            </a:r>
            <a:r>
              <a:rPr lang="ru-RU" sz="3600" dirty="0" smtClean="0"/>
              <a:t>).</a:t>
            </a:r>
          </a:p>
          <a:p>
            <a:pPr>
              <a:buNone/>
            </a:pPr>
            <a:endParaRPr lang="ru-RU" sz="2400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Методические рекомендации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124744"/>
            <a:ext cx="8686800" cy="5472608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Также в этой беседе-концерте мы говорили о музыкальных картинках.</a:t>
            </a:r>
          </a:p>
          <a:p>
            <a:r>
              <a:rPr lang="ru-RU" sz="2400" dirty="0" smtClean="0"/>
              <a:t>Музыка может передать ярко и наглядно сказочные образы, сценки из жизни, образы природы. Например:</a:t>
            </a:r>
          </a:p>
          <a:p>
            <a:r>
              <a:rPr lang="ru-RU" sz="2400" dirty="0" smtClean="0"/>
              <a:t>1. А.Латышев. «</a:t>
            </a:r>
            <a:r>
              <a:rPr lang="ru-RU" sz="2400" dirty="0" err="1" smtClean="0"/>
              <a:t>Бармалей</a:t>
            </a:r>
            <a:r>
              <a:rPr lang="ru-RU" sz="2400" dirty="0" smtClean="0"/>
              <a:t>» (аккордеон).</a:t>
            </a:r>
          </a:p>
          <a:p>
            <a:r>
              <a:rPr lang="ru-RU" sz="2400" dirty="0" smtClean="0"/>
              <a:t>2. Р.Шумен. «Смелый наездник» (малый барабан).</a:t>
            </a:r>
          </a:p>
          <a:p>
            <a:r>
              <a:rPr lang="ru-RU" sz="2400" dirty="0" smtClean="0"/>
              <a:t>3. </a:t>
            </a:r>
            <a:r>
              <a:rPr lang="ru-RU" sz="2400" dirty="0" err="1" smtClean="0"/>
              <a:t>Д.Пьерпонт</a:t>
            </a:r>
            <a:r>
              <a:rPr lang="ru-RU" sz="2400" dirty="0" smtClean="0"/>
              <a:t>. «Звенящие колокольчики» (баян).</a:t>
            </a:r>
          </a:p>
          <a:p>
            <a:r>
              <a:rPr lang="ru-RU" sz="2400" dirty="0" smtClean="0"/>
              <a:t>4. П.Чайковский. «Баба яга» и К.Черни «Игра в пятнашки» (фортепиано).</a:t>
            </a:r>
          </a:p>
          <a:p>
            <a:r>
              <a:rPr lang="ru-RU" sz="2400" dirty="0" smtClean="0"/>
              <a:t>5. </a:t>
            </a:r>
            <a:r>
              <a:rPr lang="ru-RU" sz="2400" dirty="0" err="1" smtClean="0"/>
              <a:t>Е.Дербенко</a:t>
            </a:r>
            <a:r>
              <a:rPr lang="ru-RU" sz="2400" dirty="0" smtClean="0"/>
              <a:t>. «Лимузин» (дуэт баянистов).</a:t>
            </a:r>
          </a:p>
          <a:p>
            <a:r>
              <a:rPr lang="ru-RU" sz="2400" dirty="0" smtClean="0"/>
              <a:t>6. П.Чайковский. «Болезнь куклы» (фортепиано).</a:t>
            </a:r>
          </a:p>
          <a:p>
            <a:r>
              <a:rPr lang="ru-RU" sz="2400" dirty="0" smtClean="0"/>
              <a:t>7. </a:t>
            </a:r>
            <a:r>
              <a:rPr lang="ru-RU" sz="2400" dirty="0" err="1" smtClean="0"/>
              <a:t>Р.Петтерсен</a:t>
            </a:r>
            <a:r>
              <a:rPr lang="ru-RU" sz="2400" dirty="0" smtClean="0"/>
              <a:t>. «Старый автомобиль» (баян).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Методические рекомендации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sz="2400" dirty="0" smtClean="0"/>
              <a:t>                              Наибольшие трудности возникли у нас в работе со старшеклассниками. В сложном переломном возрасте появляется множество новых увлечений, утверждается свое отношение к жизни. Самостоятельность, порою, излишняя категоричность суждений, стремление выглядеть взрослыми и независимыми, отличают молодых людей этого возраста. У них имеется уже значительный багаж знаний, правда, обычно не достаточно систематизированных. Встречаются и крайности: с одной стороны, отлично развитые, начитанные учащиеся, а с другой - подростки с узким кругозором и с ограниченным кругом интересов. Все это вносит дополнительные трудности для слушателей этого возраста и заставляет искать новые методы и формы ведения концертов. </a:t>
            </a:r>
            <a:endParaRPr lang="ru-RU" sz="2400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Методические рекомендации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sz="2400" dirty="0" smtClean="0"/>
              <a:t> Подростки любят полемизировать, утверждать и отстаивать свою точку зрения. Одна из возможных форм работы со старшеклассниками - так называемые  концерты-диспуты.  Вместе с лектором эти «филармонии» проводят сами учащиеся, они проходят в форме свободных дискуссий, оппонентами выступают все желающие. </a:t>
            </a:r>
          </a:p>
          <a:p>
            <a:r>
              <a:rPr lang="ru-RU" sz="2400" dirty="0" smtClean="0"/>
              <a:t>      Приведем некоторые темы бесед-концертов для старшеклассников:</a:t>
            </a:r>
          </a:p>
          <a:p>
            <a:r>
              <a:rPr lang="ru-RU" sz="2400" dirty="0" smtClean="0"/>
              <a:t>1. «О легкой и серьезной музыке».</a:t>
            </a:r>
          </a:p>
          <a:p>
            <a:r>
              <a:rPr lang="ru-RU" sz="2400" dirty="0" smtClean="0"/>
              <a:t>2. «Темы – монографии, посвященные творчеству одного композитора».</a:t>
            </a:r>
          </a:p>
          <a:p>
            <a:r>
              <a:rPr lang="ru-RU" sz="2400" dirty="0" smtClean="0"/>
              <a:t>3. «Эпохи и стили».</a:t>
            </a:r>
          </a:p>
          <a:p>
            <a:r>
              <a:rPr lang="ru-RU" sz="2400" dirty="0" smtClean="0"/>
              <a:t>4. «Поэзия и песня в музыке бардов».</a:t>
            </a:r>
          </a:p>
          <a:p>
            <a:r>
              <a:rPr lang="ru-RU" sz="2400" dirty="0" smtClean="0"/>
              <a:t>5. «Музыкальные путешествия по странам мира» (серия таких тем).</a:t>
            </a:r>
          </a:p>
          <a:p>
            <a:r>
              <a:rPr lang="ru-RU" sz="2400" dirty="0" smtClean="0"/>
              <a:t>И так далее…</a:t>
            </a:r>
          </a:p>
          <a:p>
            <a:r>
              <a:rPr lang="ru-RU" sz="2400" dirty="0" smtClean="0"/>
              <a:t>Исполнителями музыкальных произведений  являются не только ученики музыкальной школы, но и преподаватели, а также мы используем аудио и видео материалы.</a:t>
            </a:r>
            <a:endParaRPr lang="ru-RU" sz="2400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Методические рекомендации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2400" dirty="0" smtClean="0"/>
              <a:t> Какова роль ведущего или лектора в «филармонии школьника»? Это посредник между исполняемыми произведениями и слушателями. Он не только рассказывает о музыке, но и излагает свое понимание искусства, свою концепцию. Важно стремиться в течение беседы-концерта все время поддерживать интерес и внимание слушателей, увлекать их музыкой. Невозможно в течение лекции рассказать о произведении все, но необходимо направить внимание в нужную сторону, разбудить мысль слушателя, помочь ему увидеть в музыкальном произведении главное, увлечь  этим.</a:t>
            </a:r>
          </a:p>
          <a:p>
            <a:r>
              <a:rPr lang="ru-RU" sz="2400" dirty="0" smtClean="0"/>
              <a:t>      Беседа-концерт в идеале должна иметь свой внутренний «</a:t>
            </a:r>
            <a:r>
              <a:rPr lang="ru-RU" sz="2400" dirty="0" err="1" smtClean="0"/>
              <a:t>темпоритм</a:t>
            </a:r>
            <a:r>
              <a:rPr lang="ru-RU" sz="2400" dirty="0" smtClean="0"/>
              <a:t>» (слушатель тонко ощущает любые длинноты, неоправданные паузы между номерами, «падение пульса» концерта). Лектор призван обладать быстротой реакцией и владеть искусством сценической импровизации. </a:t>
            </a:r>
            <a:endParaRPr lang="ru-RU" sz="2400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Методические рекомендации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2400" dirty="0" smtClean="0"/>
              <a:t> Результативность нашей деятельности: </a:t>
            </a:r>
          </a:p>
          <a:p>
            <a:r>
              <a:rPr lang="ru-RU" sz="2400" dirty="0" smtClean="0"/>
              <a:t>2003 год: посещаемость «филармонии школьника» - 30% учащихся общеобразовательной школы.</a:t>
            </a:r>
          </a:p>
          <a:p>
            <a:r>
              <a:rPr lang="ru-RU" sz="2400" dirty="0" smtClean="0"/>
              <a:t>2008 год - 50%.</a:t>
            </a:r>
          </a:p>
          <a:p>
            <a:r>
              <a:rPr lang="ru-RU" sz="2400" dirty="0" smtClean="0"/>
              <a:t>2013 год - 80% от всех учащихся. </a:t>
            </a:r>
          </a:p>
          <a:p>
            <a:r>
              <a:rPr lang="ru-RU" sz="2400" dirty="0" smtClean="0"/>
              <a:t>Из года в год увеличивается число учащихся музыкальной школы из слушателей «филармонию школьника». У ребят возникает желание учиться музыки, играть на инструменте, который ему понравился в концерте.</a:t>
            </a:r>
          </a:p>
          <a:p>
            <a:r>
              <a:rPr lang="ru-RU" sz="2400" dirty="0" smtClean="0"/>
              <a:t> На данный момент более 50% учеников нашей музыкальной школы – слушатели нашей «филармонии школьника».</a:t>
            </a:r>
          </a:p>
          <a:p>
            <a:r>
              <a:rPr lang="ru-RU" sz="2400" dirty="0" smtClean="0"/>
              <a:t>   По отзывам учителей и родителей - ребята, занимающиеся в музыкальной школе и посещающие «филармонию школьника» лучше учатся, чем их сверстники. У них хорошая память, внимание и более широкий кругозор и эрудиция.</a:t>
            </a:r>
            <a:endParaRPr lang="ru-RU" sz="2400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Методические рекомендации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2400" dirty="0" smtClean="0"/>
              <a:t>Мы проводим из года в год тесты, с учащимися общеобразовательной школы,  направленные на выявления музыкально одаренных детей. С каждым годом их число увеличивается, по отзывам ребят во многом им помогла разбираться в музыке «филармония школьника». </a:t>
            </a:r>
          </a:p>
          <a:p>
            <a:r>
              <a:rPr lang="ru-RU" sz="2400" dirty="0" smtClean="0"/>
              <a:t>      Наша работа востребована, мы видим результаты нашего труда.</a:t>
            </a:r>
          </a:p>
          <a:p>
            <a:r>
              <a:rPr lang="ru-RU" sz="2400" dirty="0" smtClean="0"/>
              <a:t>У нас есть книга отзывов. В ней много хороших и добрых слов о нашей «филармонии». Педагоги и родители, выражают общую мысль - что мы создали нужный и актуальный проект, он расширяет кругозор, дает возможность узнать много нового и интересного, воспитывает чувство прекрасного, развивает воображение и учит детей слушать и любить музыку. </a:t>
            </a:r>
          </a:p>
          <a:p>
            <a:pPr>
              <a:buNone/>
            </a:pPr>
            <a:endParaRPr lang="ru-RU" sz="2400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Методические рекомендации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sz="2400" b="1" dirty="0" smtClean="0"/>
              <a:t>Список литературы</a:t>
            </a:r>
            <a:r>
              <a:rPr lang="ru-RU" sz="2400" dirty="0" smtClean="0"/>
              <a:t>:</a:t>
            </a:r>
          </a:p>
          <a:p>
            <a:r>
              <a:rPr lang="ru-RU" sz="2400" dirty="0" smtClean="0"/>
              <a:t>1. </a:t>
            </a:r>
            <a:r>
              <a:rPr lang="ru-RU" sz="2400" dirty="0" err="1" smtClean="0"/>
              <a:t>А.Будагян</a:t>
            </a:r>
            <a:r>
              <a:rPr lang="ru-RU" sz="2400" dirty="0" smtClean="0"/>
              <a:t>. «Из опыта работа Ереванской «Филармонии школьника».</a:t>
            </a:r>
          </a:p>
          <a:p>
            <a:r>
              <a:rPr lang="ru-RU" sz="2400" dirty="0" smtClean="0"/>
              <a:t> Москва. Издательство «Советский композитор».1985г.</a:t>
            </a:r>
          </a:p>
          <a:p>
            <a:r>
              <a:rPr lang="ru-RU" sz="2400" dirty="0" smtClean="0"/>
              <a:t>2. </a:t>
            </a:r>
            <a:r>
              <a:rPr lang="ru-RU" sz="2400" dirty="0" err="1" smtClean="0"/>
              <a:t>В.Васина-Гроссман</a:t>
            </a:r>
            <a:r>
              <a:rPr lang="ru-RU" sz="2400" dirty="0" smtClean="0"/>
              <a:t>. «Первая книжка о музыке». </a:t>
            </a:r>
          </a:p>
          <a:p>
            <a:r>
              <a:rPr lang="ru-RU" sz="2400" dirty="0" smtClean="0"/>
              <a:t>Москва. «Музыка»1988г.</a:t>
            </a:r>
          </a:p>
          <a:p>
            <a:r>
              <a:rPr lang="ru-RU" sz="2400" dirty="0" smtClean="0"/>
              <a:t>3. </a:t>
            </a:r>
            <a:r>
              <a:rPr lang="ru-RU" sz="2400" dirty="0" err="1" smtClean="0"/>
              <a:t>Д.Кабалевский</a:t>
            </a:r>
            <a:r>
              <a:rPr lang="ru-RU" sz="2400" dirty="0" smtClean="0"/>
              <a:t>. «Как рассказывать детям о музыке?»</a:t>
            </a:r>
          </a:p>
          <a:p>
            <a:r>
              <a:rPr lang="ru-RU" sz="2400" dirty="0" smtClean="0"/>
              <a:t>Москва. «Просвещение» 1989г.</a:t>
            </a:r>
          </a:p>
          <a:p>
            <a:r>
              <a:rPr lang="ru-RU" sz="2400" dirty="0" smtClean="0"/>
              <a:t>4. В.Малов. «Детская филармония»</a:t>
            </a:r>
          </a:p>
          <a:p>
            <a:r>
              <a:rPr lang="ru-RU" sz="2400" dirty="0" smtClean="0"/>
              <a:t>Москва. Издательство «Советский композитор» 1985г.</a:t>
            </a:r>
          </a:p>
          <a:p>
            <a:r>
              <a:rPr lang="ru-RU" sz="2400" dirty="0" smtClean="0"/>
              <a:t>5.Г.Фрид. «О Московском молодежном музыкальном клубе»</a:t>
            </a:r>
          </a:p>
          <a:p>
            <a:r>
              <a:rPr lang="ru-RU" sz="2400" dirty="0" smtClean="0"/>
              <a:t>Москва. «Советский композитор» 1985г.</a:t>
            </a:r>
          </a:p>
          <a:p>
            <a:r>
              <a:rPr lang="ru-RU" sz="2400" dirty="0" smtClean="0"/>
              <a:t>6.И.С. Сергеев. «Как организовать проектную деятельность учащихся»</a:t>
            </a:r>
          </a:p>
          <a:p>
            <a:r>
              <a:rPr lang="ru-RU" sz="2400" dirty="0" smtClean="0"/>
              <a:t>Москва. «</a:t>
            </a:r>
            <a:r>
              <a:rPr lang="ru-RU" sz="2400" dirty="0" err="1" smtClean="0"/>
              <a:t>Аркти</a:t>
            </a:r>
            <a:r>
              <a:rPr lang="ru-RU" sz="2400" dirty="0" smtClean="0"/>
              <a:t>» 2005г.</a:t>
            </a:r>
          </a:p>
          <a:p>
            <a:pPr>
              <a:buNone/>
            </a:pPr>
            <a:r>
              <a:rPr lang="ru-RU" sz="2400" dirty="0" smtClean="0"/>
              <a:t> </a:t>
            </a:r>
          </a:p>
          <a:p>
            <a:pPr>
              <a:buNone/>
            </a:pPr>
            <a:endParaRPr lang="ru-RU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7896" y="0"/>
            <a:ext cx="8956104" cy="1628056"/>
          </a:xfrm>
        </p:spPr>
        <p:txBody>
          <a:bodyPr>
            <a:normAutofit/>
          </a:bodyPr>
          <a:lstStyle/>
          <a:p>
            <a:r>
              <a:rPr lang="ru-RU" sz="2800" dirty="0" smtClean="0"/>
              <a:t>2.Материалы для преподавателя и учащихся по учебно-методическому обеспечению образовательного процесса.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2.</a:t>
            </a:r>
            <a:r>
              <a:rPr lang="ru-RU" sz="2800" dirty="0" smtClean="0"/>
              <a:t>Конспекты занятий:</a:t>
            </a:r>
          </a:p>
          <a:p>
            <a:pPr>
              <a:buFont typeface="Wingdings" pitchFamily="2" charset="2"/>
              <a:buChar char="§"/>
            </a:pPr>
            <a:r>
              <a:rPr lang="ru-RU" sz="2400" dirty="0" smtClean="0"/>
              <a:t>«Способы написания музыкального диктанта».</a:t>
            </a:r>
          </a:p>
          <a:p>
            <a:pPr>
              <a:buFont typeface="Wingdings" pitchFamily="2" charset="2"/>
              <a:buChar char="§"/>
            </a:pPr>
            <a:r>
              <a:rPr lang="ru-RU" sz="2400" dirty="0" smtClean="0"/>
              <a:t>«Формирование навыка пения с листа».</a:t>
            </a:r>
          </a:p>
          <a:p>
            <a:pPr>
              <a:buFont typeface="Wingdings" pitchFamily="2" charset="2"/>
              <a:buChar char="§"/>
            </a:pPr>
            <a:r>
              <a:rPr lang="ru-RU" sz="2400" dirty="0" smtClean="0"/>
              <a:t>«Знакомство с интервалами».</a:t>
            </a:r>
          </a:p>
          <a:p>
            <a:pPr>
              <a:buFont typeface="Wingdings" pitchFamily="2" charset="2"/>
              <a:buChar char="§"/>
            </a:pPr>
            <a:r>
              <a:rPr lang="ru-RU" sz="2400" dirty="0" smtClean="0"/>
              <a:t>«Знакомство с аккордами».</a:t>
            </a:r>
          </a:p>
          <a:p>
            <a:pPr>
              <a:buFont typeface="Wingdings" pitchFamily="2" charset="2"/>
              <a:buChar char="§"/>
            </a:pPr>
            <a:r>
              <a:rPr lang="ru-RU" sz="2400" dirty="0" smtClean="0"/>
              <a:t>«Развитие метроритмического чувства».</a:t>
            </a:r>
          </a:p>
          <a:p>
            <a:pPr>
              <a:buFont typeface="Wingdings" pitchFamily="2" charset="2"/>
              <a:buChar char="§"/>
            </a:pPr>
            <a:r>
              <a:rPr lang="ru-RU" sz="2400" dirty="0" smtClean="0"/>
              <a:t>«Метроритмические партитуры».</a:t>
            </a:r>
          </a:p>
          <a:p>
            <a:pPr>
              <a:buFont typeface="Wingdings" pitchFamily="2" charset="2"/>
              <a:buChar char="§"/>
            </a:pPr>
            <a:r>
              <a:rPr lang="ru-RU" sz="2400" dirty="0" smtClean="0"/>
              <a:t>«Развитие творческих навыков».</a:t>
            </a:r>
          </a:p>
          <a:p>
            <a:pPr>
              <a:buFont typeface="Wingdings" pitchFamily="2" charset="2"/>
              <a:buChar char="§"/>
            </a:pPr>
            <a:r>
              <a:rPr lang="ru-RU" sz="2400" dirty="0" smtClean="0"/>
              <a:t>«Анализ музыкального произведения».</a:t>
            </a:r>
            <a:endParaRPr lang="ru-RU" sz="2400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Методические рекомендации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052736"/>
            <a:ext cx="8686800" cy="5616624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400" b="1" dirty="0" smtClean="0"/>
              <a:t>Рецензия .</a:t>
            </a:r>
          </a:p>
          <a:p>
            <a:pPr>
              <a:buNone/>
            </a:pPr>
            <a:r>
              <a:rPr lang="ru-RU" sz="2400" b="1" dirty="0" smtClean="0"/>
              <a:t>    </a:t>
            </a:r>
            <a:r>
              <a:rPr lang="ru-RU" sz="2400" dirty="0" smtClean="0"/>
              <a:t>Моя статья «Творческий проект «Филармония школьника», как одна из форм привлечения детей к искусству», была напечатана в сборнике материалов региональной научно-практической конференции «Инновационные подходы к социальному взаимодействию учреждений культуры, учреждений дополнительного образования детей и общества» </a:t>
            </a:r>
            <a:r>
              <a:rPr lang="ru-RU" sz="2400" dirty="0" err="1" smtClean="0"/>
              <a:t>Агалатово</a:t>
            </a:r>
            <a:r>
              <a:rPr lang="ru-RU" sz="2400" dirty="0" smtClean="0"/>
              <a:t> в 2013году.</a:t>
            </a:r>
          </a:p>
          <a:p>
            <a:pPr>
              <a:buNone/>
            </a:pPr>
            <a:r>
              <a:rPr lang="ru-RU" sz="2400" dirty="0" smtClean="0"/>
              <a:t>     Преподаватели региона и все желающие ознакомились с методическими рекомендациями по данному вопросу.</a:t>
            </a:r>
          </a:p>
          <a:p>
            <a:pPr>
              <a:buNone/>
            </a:pPr>
            <a:r>
              <a:rPr lang="ru-RU" sz="2400" dirty="0" smtClean="0"/>
              <a:t>     Отзывы положительные, получили благодарности и одобрения, с пожеланиями продолжать эту нужную работу.</a:t>
            </a:r>
          </a:p>
          <a:p>
            <a:pPr>
              <a:buNone/>
            </a:pPr>
            <a:endParaRPr lang="ru-RU" sz="2400" b="1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solidFill>
              <a:srgbClr val="00B0F0"/>
            </a:solidFill>
          </a:ln>
        </p:spPr>
        <p:txBody>
          <a:bodyPr>
            <a:normAutofit/>
          </a:bodyPr>
          <a:lstStyle/>
          <a:p>
            <a:r>
              <a:rPr lang="ru-RU" sz="2800" dirty="0" smtClean="0"/>
              <a:t>Информационные ресурсы.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268760"/>
            <a:ext cx="8686800" cy="5256584"/>
          </a:xfrm>
          <a:solidFill>
            <a:srgbClr val="00B0F0"/>
          </a:solidFill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2400" dirty="0" smtClean="0"/>
              <a:t> </a:t>
            </a:r>
            <a:r>
              <a:rPr lang="ru-RU" sz="2400" b="1" u="sng" dirty="0" err="1" smtClean="0">
                <a:hlinkClick r:id="rId2"/>
              </a:rPr>
              <a:t>Learn</a:t>
            </a:r>
            <a:r>
              <a:rPr lang="ru-RU" sz="2400" b="1" u="sng" dirty="0" smtClean="0">
                <a:hlinkClick r:id="rId2"/>
              </a:rPr>
              <a:t> </a:t>
            </a:r>
            <a:r>
              <a:rPr lang="ru-RU" sz="2400" b="1" u="sng" dirty="0" err="1" smtClean="0">
                <a:hlinkClick r:id="rId2"/>
              </a:rPr>
              <a:t>music</a:t>
            </a:r>
            <a:r>
              <a:rPr lang="ru-RU" sz="2400" b="1" u="sng" dirty="0" smtClean="0">
                <a:hlinkClick r:id="rId2"/>
              </a:rPr>
              <a:t>: программа поддержки музыкального образования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Об основных целях программы: облегчить выбор учебного заведения и педагога и способствовать популяризации музыкального образования. Основное направление деятельности - проведение семинаров о различных музыкальных инструментах, школах и педагогах. Перечень и описание проводимых семинаров. Расписание и условия участия. Сведения об участниках программы: музыкальных учебных заведениях, исполнителях, концертных площадках. Тематический форум.</a:t>
            </a:r>
            <a:br>
              <a:rPr lang="ru-RU" sz="2400" dirty="0" smtClean="0"/>
            </a:br>
            <a:r>
              <a:rPr lang="ru-RU" sz="2400" i="1" u="sng" dirty="0" smtClean="0">
                <a:hlinkClick r:id="rId3"/>
              </a:rPr>
              <a:t>http://learnmusic.ru/about.php</a:t>
            </a: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 </a:t>
            </a:r>
            <a:r>
              <a:rPr lang="ru-RU" sz="2400" b="1" u="sng" dirty="0" err="1" smtClean="0">
                <a:hlinkClick r:id="rId4"/>
              </a:rPr>
              <a:t>Musiclife.ru</a:t>
            </a:r>
            <a:r>
              <a:rPr lang="ru-RU" sz="2400" b="1" u="sng" dirty="0" smtClean="0">
                <a:hlinkClick r:id="rId4"/>
              </a:rPr>
              <a:t>: музыкальная жизнь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Справочная информация о музыкальных учебных заведениях г. Москвы и др. городов РФ. Информация об исполнителях: тематические разделы по специальностям. Обзор новостей и событий на концертных площадках. Сведения о музыкальных магазинах и мастерских.</a:t>
            </a:r>
            <a:br>
              <a:rPr lang="ru-RU" sz="2400" dirty="0" smtClean="0"/>
            </a:br>
            <a:r>
              <a:rPr lang="ru-RU" sz="2400" i="1" u="sng" dirty="0" smtClean="0">
                <a:hlinkClick r:id="rId5"/>
              </a:rPr>
              <a:t>http://schools.musiclife.ru/</a:t>
            </a:r>
            <a:endParaRPr lang="ru-RU" sz="2400" dirty="0" smtClean="0"/>
          </a:p>
          <a:p>
            <a:pPr>
              <a:buNone/>
            </a:pPr>
            <a:endParaRPr lang="ru-RU" sz="2400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Информационные ресурсы.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rgbClr val="00B0F0"/>
          </a:solidFill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2400" dirty="0" smtClean="0"/>
              <a:t>      </a:t>
            </a:r>
            <a:r>
              <a:rPr lang="ru-RU" sz="2400" b="1" u="sng" dirty="0" smtClean="0">
                <a:hlinkClick r:id="rId2"/>
              </a:rPr>
              <a:t>Классическая музыка: проект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материалы по разделам: композиторы (биографии и творческие портреты); исполнители (дирижеры, певцы, пианисты, скрипачи, виолончелисты и др.); факты (интересные и малоизвестные факты из жизни великих); афоризмы (великие мысли великих людей); инструменты (энциклопедия старинных и современных инструментов); словарь (</a:t>
            </a:r>
            <a:r>
              <a:rPr lang="ru-RU" sz="2400" dirty="0" err="1" smtClean="0"/>
              <a:t>словарь</a:t>
            </a:r>
            <a:r>
              <a:rPr lang="ru-RU" sz="2400" dirty="0" smtClean="0"/>
              <a:t> музыкальных терминов); ссылки (лучшие сайты о классической музыке).</a:t>
            </a:r>
            <a:br>
              <a:rPr lang="ru-RU" sz="2400" dirty="0" smtClean="0"/>
            </a:br>
            <a:r>
              <a:rPr lang="ru-RU" sz="2400" i="1" u="sng" dirty="0" smtClean="0">
                <a:hlinkClick r:id="rId3"/>
              </a:rPr>
              <a:t>http://www.classic-music.ru</a:t>
            </a:r>
            <a:r>
              <a:rPr lang="ru-RU" sz="2400" dirty="0" smtClean="0"/>
              <a:t> - 01.01.2004</a:t>
            </a:r>
          </a:p>
          <a:p>
            <a:pPr>
              <a:buNone/>
            </a:pPr>
            <a:r>
              <a:rPr lang="ru-RU" sz="2400" b="1" dirty="0" smtClean="0">
                <a:hlinkClick r:id="rId4"/>
              </a:rPr>
              <a:t>     </a:t>
            </a:r>
            <a:r>
              <a:rPr lang="ru-RU" sz="2400" b="1" u="sng" dirty="0" smtClean="0">
                <a:hlinkClick r:id="rId4"/>
              </a:rPr>
              <a:t>Обработки русских народных песен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Обработки песен в MIDI-формате: "То не ветер ветку клонит", "Ямщик, не гони лошадей", "Валенки" и др.</a:t>
            </a:r>
            <a:br>
              <a:rPr lang="ru-RU" sz="2400" dirty="0" smtClean="0"/>
            </a:br>
            <a:r>
              <a:rPr lang="ru-RU" sz="2400" i="1" u="sng" dirty="0" smtClean="0">
                <a:hlinkClick r:id="rId5"/>
              </a:rPr>
              <a:t>http://art-rus.narod.ru/songs.html</a:t>
            </a:r>
            <a:r>
              <a:rPr lang="ru-RU" sz="2400" dirty="0" smtClean="0"/>
              <a:t> - 01.01.2002</a:t>
            </a:r>
          </a:p>
          <a:p>
            <a:pPr>
              <a:buNone/>
            </a:pP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Информационные ресурсы.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rgbClr val="00B0F0"/>
          </a:solidFill>
          <a:ln>
            <a:solidFill>
              <a:srgbClr val="00B0F0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2400" dirty="0" smtClean="0"/>
              <a:t> </a:t>
            </a:r>
            <a:r>
              <a:rPr lang="ru-RU" sz="2400" b="1" u="sng" dirty="0" err="1" smtClean="0">
                <a:hlinkClick r:id="rId2"/>
              </a:rPr>
              <a:t>Оzonemusic</a:t>
            </a:r>
            <a:r>
              <a:rPr lang="ru-RU" sz="2400" b="1" u="sng" dirty="0" smtClean="0">
                <a:hlinkClick r:id="rId2"/>
              </a:rPr>
              <a:t>: создание музыки на компьютере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Описания музыкальных редакторов, примеры музыкальных фрагментов. Коллекция программ, новинки.</a:t>
            </a:r>
            <a:br>
              <a:rPr lang="ru-RU" sz="2400" dirty="0" smtClean="0"/>
            </a:br>
            <a:r>
              <a:rPr lang="ru-RU" sz="2400" i="1" u="sng" dirty="0" smtClean="0">
                <a:hlinkClick r:id="rId3"/>
              </a:rPr>
              <a:t>http://ozonemusic.h1.ru/</a:t>
            </a:r>
            <a:r>
              <a:rPr lang="ru-RU" sz="2400" dirty="0" smtClean="0"/>
              <a:t> - 01.01.2000</a:t>
            </a:r>
          </a:p>
          <a:p>
            <a:pPr>
              <a:buNone/>
            </a:pPr>
            <a:r>
              <a:rPr lang="ru-RU" sz="2400" dirty="0" smtClean="0"/>
              <a:t> </a:t>
            </a:r>
            <a:r>
              <a:rPr lang="ru-RU" sz="2400" b="1" u="sng" dirty="0" smtClean="0">
                <a:hlinkClick r:id="rId4"/>
              </a:rPr>
              <a:t>Погружение в классику: музыкальный проект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О проекте: адресован любителям классической музыки для обмена аудио- и видеозаписями, возможности их обсуждения, а также начинающим слушателям - с целью помочь научиться ориентироваться в мире классической музыки. Аудио- и видеозаписи классической/академической музыки; книги, ноты, полные либретто опер и т.д. Новости других сайтов с записями классики или литературой по классике. Афиша избранных концертов, анонсы тематических выставок и телепередач. Форум. </a:t>
            </a:r>
            <a:br>
              <a:rPr lang="ru-RU" sz="2400" dirty="0" smtClean="0"/>
            </a:br>
            <a:r>
              <a:rPr lang="ru-RU" sz="2400" i="1" u="sng" dirty="0" smtClean="0">
                <a:hlinkClick r:id="rId5"/>
              </a:rPr>
              <a:t>http://intoclassics.net</a:t>
            </a:r>
            <a:endParaRPr lang="ru-RU" sz="2400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Информационные ресурсы.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rgbClr val="00B0F0"/>
          </a:solidFill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2400" b="1" u="sng" dirty="0" smtClean="0">
                <a:hlinkClick r:id="rId2"/>
              </a:rPr>
              <a:t>   ADAGIO: материалы учителя музыки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err="1" smtClean="0"/>
              <a:t>Портфолио</a:t>
            </a:r>
            <a:r>
              <a:rPr lang="ru-RU" sz="2400" dirty="0" smtClean="0"/>
              <a:t> учителя. Методическая копилка: презентации к урокам музыки; ноты, тематические планирования; уроки-игры; творческие работы учащихся. Фильм о русской фольклорной музыке; фрагменты классических музыкальных произведений. Подборка статей о музыке и по педагогике; видео и др.</a:t>
            </a:r>
            <a:br>
              <a:rPr lang="ru-RU" sz="2400" dirty="0" smtClean="0"/>
            </a:br>
            <a:r>
              <a:rPr lang="ru-RU" sz="2400" i="1" u="sng" dirty="0" smtClean="0">
                <a:hlinkClick r:id="rId3"/>
              </a:rPr>
              <a:t>http://lilijakozinda.ucoz.lv</a:t>
            </a: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  </a:t>
            </a:r>
            <a:r>
              <a:rPr lang="ru-RU" sz="2400" b="1" u="sng" dirty="0" err="1" smtClean="0">
                <a:hlinkClick r:id="rId4"/>
              </a:rPr>
              <a:t>Muzikalkairk</a:t>
            </a:r>
            <a:r>
              <a:rPr lang="ru-RU" sz="2400" b="1" u="sng" dirty="0" smtClean="0">
                <a:hlinkClick r:id="rId4"/>
              </a:rPr>
              <a:t>: материалы учителя музыкальной школы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Статьи по музыкальной педагогике; ноты; словари; биографии композиторов; музыкальные игры, программы; классическая музыка мр3; классика в мультфильмах; книги и др. Страничка для родителей; раскраски; </a:t>
            </a:r>
            <a:r>
              <a:rPr lang="ru-RU" sz="2400" dirty="0" err="1" smtClean="0"/>
              <a:t>аудиосказки</a:t>
            </a:r>
            <a:r>
              <a:rPr lang="ru-RU" sz="2400" dirty="0" smtClean="0"/>
              <a:t>; презентации для детей и др.</a:t>
            </a:r>
            <a:br>
              <a:rPr lang="ru-RU" sz="2400" dirty="0" smtClean="0"/>
            </a:br>
            <a:r>
              <a:rPr lang="ru-RU" sz="2400" i="1" u="sng" dirty="0" smtClean="0">
                <a:hlinkClick r:id="rId5"/>
              </a:rPr>
              <a:t>http://muzikalkairk.ucoz.ru</a:t>
            </a:r>
            <a:endParaRPr lang="ru-RU" sz="2400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Информационные ресурсы.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rgbClr val="00B0F0"/>
          </a:solidFill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u="sng" dirty="0" smtClean="0">
                <a:hlinkClick r:id="rId2"/>
              </a:rPr>
              <a:t/>
            </a:r>
            <a:br>
              <a:rPr lang="ru-RU" b="1" u="sng" dirty="0" smtClean="0">
                <a:hlinkClick r:id="rId2"/>
              </a:rPr>
            </a:br>
            <a:r>
              <a:rPr lang="ru-RU" b="1" u="sng" dirty="0" smtClean="0">
                <a:hlinkClick r:id="rId2"/>
              </a:rPr>
              <a:t>Соната: мировая культура в зеркале музыкального искусства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Дискуссии об искусстве в вопросах и ответах. Изобразительное и музыкальное искусство в традициях народов мира. Этнические музыкальные инструменты и их европейские потомки. Батальные сцены в живописи и музыке. Истории жанров. Коллекция музыкальных фрагментов. Программы и творческая практика для уроков музыки для 5-11 классов. Научно-методические материалы, публикации. Биографии известных музыкантов и композиторов, с фрагментами произведений. Термины и комментарии.</a:t>
            </a:r>
            <a:br>
              <a:rPr lang="ru-RU" dirty="0" smtClean="0"/>
            </a:br>
            <a:r>
              <a:rPr lang="ru-RU" i="1" u="sng" dirty="0" smtClean="0">
                <a:hlinkClick r:id="rId3"/>
              </a:rPr>
              <a:t>http://www.sonata-etc.ru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686800" cy="838200"/>
          </a:xfrm>
        </p:spPr>
        <p:txBody>
          <a:bodyPr>
            <a:noAutofit/>
          </a:bodyPr>
          <a:lstStyle/>
          <a:p>
            <a:r>
              <a:rPr lang="ru-RU" sz="2800" dirty="0" smtClean="0"/>
              <a:t>2.Материалы для преподавателя и учащихся по учебно-методическому обеспечению образовательного процесса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/>
              <a:t>3.Творческие,исследовательские работы учащихся: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smtClean="0"/>
              <a:t>Сочинение мелодических и гармонических фрагментов на заданный интервал.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smtClean="0"/>
              <a:t>Сочинение мелодических и ритмических фрагментов по поставленной преподавателем задаче.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smtClean="0"/>
              <a:t>«Рисуем музыку».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smtClean="0"/>
              <a:t>«Антонио </a:t>
            </a:r>
            <a:r>
              <a:rPr lang="ru-RU" sz="2400" dirty="0" err="1" smtClean="0"/>
              <a:t>Вивальди</a:t>
            </a:r>
            <a:r>
              <a:rPr lang="ru-RU" sz="2400" dirty="0" smtClean="0"/>
              <a:t>- гений скрипичного концерта, история жизни рыжего монаха».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smtClean="0"/>
              <a:t>Исследование по теме: «Средства музыкальной выразительности».(по выбору обучающегося).</a:t>
            </a:r>
            <a:endParaRPr lang="ru-RU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/>
              <a:t>2.Материалы для преподавателя и учащихся по учебно-методическому обеспечению образовательного процесса.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4. Дидактический материал: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smtClean="0"/>
              <a:t>Сказка про интервалы «Волшебная страна».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smtClean="0"/>
              <a:t>Карточки аккордовые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smtClean="0"/>
              <a:t>Карточки интервальные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smtClean="0"/>
              <a:t>Учебные карточки по теории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smtClean="0"/>
              <a:t>Кроссворд по буквенным обозначениям тональностей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smtClean="0"/>
              <a:t>«Музыкальное  домино» (интервальное, ритмическое, темповое и т.д.)</a:t>
            </a:r>
            <a:endParaRPr lang="ru-RU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5.Раздаточный материал: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smtClean="0"/>
              <a:t>Ритмические карточки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smtClean="0"/>
              <a:t>Интервальные карточки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err="1" smtClean="0"/>
              <a:t>Ступеневые</a:t>
            </a:r>
            <a:r>
              <a:rPr lang="ru-RU" sz="2400" dirty="0" smtClean="0"/>
              <a:t> карточки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smtClean="0"/>
              <a:t>Кроссворды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smtClean="0"/>
              <a:t>Музыкальное </a:t>
            </a:r>
            <a:r>
              <a:rPr lang="ru-RU" sz="2400" dirty="0" err="1" smtClean="0"/>
              <a:t>домино,лото</a:t>
            </a:r>
            <a:endParaRPr lang="ru-RU" sz="2400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/>
              <a:t>2.Материалы для преподавателя и учащихся по учебно-методическому обеспечению образовательного процесса.</a:t>
            </a:r>
            <a:endParaRPr lang="ru-RU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/>
              <a:t>2.Материалы для преподавателя и учащихся по учебно-методическому обеспечению образовательного процесса.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6. Материалы для подготовки к конкурсам: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smtClean="0"/>
              <a:t>Положение к олимпиаде по сольфеджио (по классам)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smtClean="0"/>
              <a:t>Положение к олимпиаде по музыкальной литературе (по классам)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smtClean="0"/>
              <a:t>Положения к конкурсам: на «Лучшее сочинение по сольфеджио» («Сочини песню», «Сочини танец», «Сочини марш»)-по классам.</a:t>
            </a:r>
            <a:endParaRPr lang="ru-RU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/>
              <a:t>2.Материалы для преподавателя и учащихся по учебно-методическому обеспечению образовательного процесса.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7. Картотеки, каталоги: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smtClean="0"/>
              <a:t>Картотека специальной литературы для преподавателей и обучающихся.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smtClean="0"/>
              <a:t>Картотека нотной литературы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smtClean="0"/>
              <a:t>Аудио-видео картотека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smtClean="0"/>
              <a:t>Каталоги пластинок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smtClean="0"/>
              <a:t>Картотека интернет сайтов</a:t>
            </a:r>
            <a:endParaRPr lang="ru-RU" sz="2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625</TotalTime>
  <Words>3091</Words>
  <Application>Microsoft Office PowerPoint</Application>
  <PresentationFormat>Экран (4:3)</PresentationFormat>
  <Paragraphs>320</Paragraphs>
  <Slides>45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45</vt:i4>
      </vt:variant>
    </vt:vector>
  </HeadingPairs>
  <TitlesOfParts>
    <vt:vector size="46" baseType="lpstr">
      <vt:lpstr>Трек</vt:lpstr>
      <vt:lpstr>Проект учебно-методического комплекса  дополнительной образовательной программы по сольфеджио.  </vt:lpstr>
      <vt:lpstr>Содержание УМК</vt:lpstr>
      <vt:lpstr>2.Материалы для преподавателя и учащихся по учебно-методическому обеспечению образовательного процесса.</vt:lpstr>
      <vt:lpstr>2.Материалы для преподавателя и учащихся по учебно-методическому обеспечению образовательного процесса.</vt:lpstr>
      <vt:lpstr>2.Материалы для преподавателя и учащихся по учебно-методическому обеспечению образовательного процесса</vt:lpstr>
      <vt:lpstr>2.Материалы для преподавателя и учащихся по учебно-методическому обеспечению образовательного процесса.</vt:lpstr>
      <vt:lpstr>2.Материалы для преподавателя и учащихся по учебно-методическому обеспечению образовательного процесса.</vt:lpstr>
      <vt:lpstr>2.Материалы для преподавателя и учащихся по учебно-методическому обеспечению образовательного процесса.</vt:lpstr>
      <vt:lpstr>2.Материалы для преподавателя и учащихся по учебно-методическому обеспечению образовательного процесса.</vt:lpstr>
      <vt:lpstr>3.Система средств обучения.  </vt:lpstr>
      <vt:lpstr>3.Система средств обучения.</vt:lpstr>
      <vt:lpstr>Система средств организации труда преподавателя и обучающихся.  </vt:lpstr>
      <vt:lpstr>Система средств организации труда преподавателя и обучающихся.  </vt:lpstr>
      <vt:lpstr>Схема сценария Театрализованного концерта «Посвящение в первоклассники».                                                   </vt:lpstr>
      <vt:lpstr>Схема сценария Театрализованного концерта «Посвящение в первоклассники».  </vt:lpstr>
      <vt:lpstr>Схема сценария Театрализованного концерта «Посвящение в первоклассники».  </vt:lpstr>
      <vt:lpstr>Схема сценария Театрализованного концерта «Посвящение в первоклассники».</vt:lpstr>
      <vt:lpstr>Схема сценария Театрализованного концерта «Посвящение в первоклассники».</vt:lpstr>
      <vt:lpstr>Схема сценария Театрализованного концерта «Посвящение в первоклассники».</vt:lpstr>
      <vt:lpstr>Схема сценария Театрализованного концерта «Посвящение в первоклассники».</vt:lpstr>
      <vt:lpstr>Схема сценария Театрализованного концерта «Посвящение в первоклассники».</vt:lpstr>
      <vt:lpstr>Схема сценария Театрализованного концерта «Посвящение в первоклассники».</vt:lpstr>
      <vt:lpstr>Схема сценария Театрализованного концерта «Посвящение в первоклассники».</vt:lpstr>
      <vt:lpstr>Схема сценария Театрализованного концерта «Посвящение в первоклассники».</vt:lpstr>
      <vt:lpstr>Схема сценария Театрализованного концерта «Посвящение в первоклассники».</vt:lpstr>
      <vt:lpstr>Схема сценария Театрализованного концерта «Посвящение в первоклассники».</vt:lpstr>
      <vt:lpstr>Схема сценария Театрализованного концерта «Посвящение в первоклассники».</vt:lpstr>
      <vt:lpstr>Методические рекомендации.</vt:lpstr>
      <vt:lpstr>Методические рекомендации</vt:lpstr>
      <vt:lpstr>Методические рекомендации</vt:lpstr>
      <vt:lpstr>Методические рекомендации</vt:lpstr>
      <vt:lpstr>Методические рекомендации</vt:lpstr>
      <vt:lpstr>Методические рекомендации</vt:lpstr>
      <vt:lpstr>Методические рекомендации</vt:lpstr>
      <vt:lpstr>Методические рекомендации</vt:lpstr>
      <vt:lpstr>Методические рекомендации</vt:lpstr>
      <vt:lpstr>Методические рекомендации</vt:lpstr>
      <vt:lpstr>Методические рекомендации</vt:lpstr>
      <vt:lpstr>Методические рекомендации</vt:lpstr>
      <vt:lpstr>Методические рекомендации</vt:lpstr>
      <vt:lpstr>Информационные ресурсы.</vt:lpstr>
      <vt:lpstr>Информационные ресурсы.</vt:lpstr>
      <vt:lpstr>Информационные ресурсы.</vt:lpstr>
      <vt:lpstr>Информационные ресурсы.</vt:lpstr>
      <vt:lpstr>Информационные ресурсы.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pc</dc:creator>
  <cp:lastModifiedBy>pc</cp:lastModifiedBy>
  <cp:revision>119</cp:revision>
  <dcterms:created xsi:type="dcterms:W3CDTF">2013-08-12T15:37:53Z</dcterms:created>
  <dcterms:modified xsi:type="dcterms:W3CDTF">2013-08-22T11:35:27Z</dcterms:modified>
</cp:coreProperties>
</file>