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6" r:id="rId3"/>
    <p:sldId id="257" r:id="rId4"/>
    <p:sldId id="274" r:id="rId5"/>
    <p:sldId id="261" r:id="rId6"/>
    <p:sldId id="262" r:id="rId7"/>
    <p:sldId id="263" r:id="rId8"/>
    <p:sldId id="264" r:id="rId9"/>
    <p:sldId id="265" r:id="rId10"/>
    <p:sldId id="272" r:id="rId11"/>
    <p:sldId id="273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6634" autoAdjust="0"/>
  </p:normalViewPr>
  <p:slideViewPr>
    <p:cSldViewPr>
      <p:cViewPr varScale="1">
        <p:scale>
          <a:sx n="107" d="100"/>
          <a:sy n="107" d="100"/>
        </p:scale>
        <p:origin x="-8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2106E-779F-4A8A-A9F5-EA99B55720FF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9ACF-E040-4880-90A0-9643EDC46C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2106E-779F-4A8A-A9F5-EA99B55720FF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9ACF-E040-4880-90A0-9643EDC46C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2106E-779F-4A8A-A9F5-EA99B55720FF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9ACF-E040-4880-90A0-9643EDC46C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2106E-779F-4A8A-A9F5-EA99B55720FF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9ACF-E040-4880-90A0-9643EDC46C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2106E-779F-4A8A-A9F5-EA99B55720FF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9ACF-E040-4880-90A0-9643EDC46C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2106E-779F-4A8A-A9F5-EA99B55720FF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9ACF-E040-4880-90A0-9643EDC46C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2106E-779F-4A8A-A9F5-EA99B55720FF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9ACF-E040-4880-90A0-9643EDC46C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2106E-779F-4A8A-A9F5-EA99B55720FF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9ACF-E040-4880-90A0-9643EDC46C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2106E-779F-4A8A-A9F5-EA99B55720FF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9ACF-E040-4880-90A0-9643EDC46C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2106E-779F-4A8A-A9F5-EA99B55720FF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9ACF-E040-4880-90A0-9643EDC46C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2106E-779F-4A8A-A9F5-EA99B55720FF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9ACF-E040-4880-90A0-9643EDC46C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2106E-779F-4A8A-A9F5-EA99B55720FF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99ACF-E040-4880-90A0-9643EDC46C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Образовательная технология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91880" y="1600200"/>
            <a:ext cx="519492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Технология развития критического мышления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Содержимое 4" descr="http://im4-tub-ru.yandex.net/i?id=176326374-24-72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916832"/>
            <a:ext cx="2507307" cy="2536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476672"/>
          <a:ext cx="8424936" cy="4680520"/>
        </p:xfrm>
        <a:graphic>
          <a:graphicData uri="http://schemas.openxmlformats.org/drawingml/2006/table">
            <a:tbl>
              <a:tblPr/>
              <a:tblGrid>
                <a:gridCol w="1094953"/>
                <a:gridCol w="1569293"/>
                <a:gridCol w="2393194"/>
                <a:gridCol w="3367496"/>
              </a:tblGrid>
              <a:tr h="4680520">
                <a:tc>
                  <a:txBody>
                    <a:bodyPr/>
                    <a:lstStyle/>
                    <a:p>
                      <a:pPr marL="45720" marR="39370" indent="317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II.   </a:t>
                      </a:r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Осмысление     содержания</a:t>
                      </a:r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8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(realization of      mean­ing)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06" marR="23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3655" marR="39370" indent="1098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Направлена на    сохранение интереса к теме при     </a:t>
                      </a:r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непосредственной 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работе с новой </a:t>
                      </a:r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информацией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  </a:t>
                      </a:r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постепенное продвижение   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   </a:t>
                      </a:r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знания 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«старого» к «новому»</a:t>
                      </a:r>
                    </a:p>
                  </a:txBody>
                  <a:tcPr marL="23906" marR="23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7305" marR="33655" indent="1155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Ученик </a:t>
                      </a:r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читает       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(слушает) текст,    </a:t>
                      </a:r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используя предложенные     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учителем активные </a:t>
                      </a:r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методы 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чтения,  </a:t>
                      </a:r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делает 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пометки на полях или ведет записи по мере осмысления </a:t>
                      </a:r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новой     информации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06" marR="23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3655" marR="48895" indent="1098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Методы      </a:t>
                      </a:r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активного 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чтения:</a:t>
                      </a:r>
                    </a:p>
                    <a:p>
                      <a:pPr marL="33655" marR="48895" indent="1098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маркировка с использованием значков      «</a:t>
                      </a:r>
                      <a:r>
                        <a:rPr lang="en-US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», </a:t>
                      </a:r>
                      <a:r>
                        <a:rPr lang="ru-RU" sz="18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«+»,    «—»,    «?» 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(по мере чтения их ставят на </a:t>
                      </a:r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полях 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справа);</a:t>
                      </a:r>
                    </a:p>
                    <a:p>
                      <a:pPr marL="33655" marR="48895" indent="11303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ведение     </a:t>
                      </a:r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различных 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записей типа      двойных дневников,   </a:t>
                      </a:r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бортовых 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журналов;</a:t>
                      </a:r>
                    </a:p>
                    <a:p>
                      <a:pPr marL="33655" marR="48895" indent="11303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поиск ответов на поставленные в первой части урока вопросы</a:t>
                      </a:r>
                    </a:p>
                  </a:txBody>
                  <a:tcPr marL="23906" marR="23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323528" y="5397152"/>
            <a:ext cx="842493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стадии осмысления содержания осуществляется непосредственный контакт с новой информацией (текст, фильм, лекция, материал параграфа). Работа ведётся индивидуально или в парах.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260648"/>
          <a:ext cx="8640960" cy="6408712"/>
        </p:xfrm>
        <a:graphic>
          <a:graphicData uri="http://schemas.openxmlformats.org/drawingml/2006/table">
            <a:tbl>
              <a:tblPr/>
              <a:tblGrid>
                <a:gridCol w="1205446"/>
                <a:gridCol w="2450494"/>
                <a:gridCol w="1729930"/>
                <a:gridCol w="3255090"/>
              </a:tblGrid>
              <a:tr h="5556353">
                <a:tc>
                  <a:txBody>
                    <a:bodyPr/>
                    <a:lstStyle/>
                    <a:p>
                      <a:pPr marL="520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III.      </a:t>
                      </a: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Рефлексия-</a:t>
                      </a:r>
                      <a:r>
                        <a:rPr lang="en-US" sz="16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(reflection)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320" marR="20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339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Учителю следует: вернуть учащихся к первоначальным записям- предположениям; внести изменения, дополнения; дать творческие, исследовательские или практические задания на основе изучения 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информации.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320" marR="20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Учащиеся соотносят «новую» информацию со «старой», используя знания, полученные на стадии осмысления 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содержания.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320" marR="20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Заполнение кластеров, таблиц. </a:t>
                      </a:r>
                    </a:p>
                    <a:p>
                      <a:pPr marL="1460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Установление причинно- следственных связей между блоками информации. </a:t>
                      </a:r>
                    </a:p>
                    <a:p>
                      <a:pPr marL="1460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Возврат  к ключевым словам, верным  и неверным утверждениям.</a:t>
                      </a:r>
                    </a:p>
                    <a:p>
                      <a:pPr marL="1460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Ответы на поставленные вопросы.</a:t>
                      </a:r>
                    </a:p>
                    <a:p>
                      <a:pPr marL="1460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Организация устных и письменных круглых столов.</a:t>
                      </a:r>
                    </a:p>
                    <a:p>
                      <a:pPr marL="1460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Организация различных видов дискуссий.</a:t>
                      </a:r>
                    </a:p>
                    <a:p>
                      <a:pPr marL="30480" marR="425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Написание творческих работ.</a:t>
                      </a:r>
                    </a:p>
                    <a:p>
                      <a:pPr marL="1460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Исследования по       отдельным вопросам     темы и т. д.</a:t>
                      </a:r>
                    </a:p>
                  </a:txBody>
                  <a:tcPr marL="20320" marR="20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852359">
                <a:tc gridSpan="4">
                  <a:txBody>
                    <a:bodyPr/>
                    <a:lstStyle/>
                    <a:p>
                      <a:pPr marL="1460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 стадии рефлексии осуществляется анализ, творческая переработка, интерпретация изученной информации. Работа ведется индивидуально, в парах или группах.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320" marR="20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51520" y="474203"/>
            <a:ext cx="874846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Пример.                Концептуальная таблица. (Сравнительный анализ).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 “Функции”. Обобщающий урок. 9класс.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Можно попросить учащихся заполнить таблицу,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работая в группах. Затем провести обсуждение и сравнение результатов.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1988842"/>
          <a:ext cx="8640960" cy="4320477"/>
        </p:xfrm>
        <a:graphic>
          <a:graphicData uri="http://schemas.openxmlformats.org/drawingml/2006/table">
            <a:tbl>
              <a:tblPr/>
              <a:tblGrid>
                <a:gridCol w="1894630"/>
                <a:gridCol w="1447494"/>
                <a:gridCol w="1104873"/>
                <a:gridCol w="1346123"/>
                <a:gridCol w="753610"/>
                <a:gridCol w="1028648"/>
                <a:gridCol w="1065582"/>
              </a:tblGrid>
              <a:tr h="1143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 функции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873" marR="59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Область определения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873" marR="59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Область значений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873" marR="59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Возрастание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убывание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873" marR="59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У&gt;0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Y&lt;0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873" marR="59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Четность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873" marR="59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Нули функции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873" marR="59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324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1.Линейная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873" marR="59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873" marR="59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873" marR="59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873" marR="59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873" marR="59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873" marR="59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873" marR="59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Квадратичная</a:t>
                      </a: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873" marR="59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873" marR="59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873" marR="59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873" marR="59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873" marR="59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873" marR="59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873" marR="59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Степенная</a:t>
                      </a: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873" marR="59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873" marR="59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873" marR="59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873" marR="59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873" marR="59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873" marR="59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873" marR="59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А)</a:t>
                      </a: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873" marR="59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873" marR="59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873" marR="59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873" marR="59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873" marR="59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873" marR="59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873" marR="59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Б)</a:t>
                      </a: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873" marR="59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873" marR="59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873" marR="59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873" marR="59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873" marR="59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873" marR="59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873" marR="59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В)</a:t>
                      </a: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873" marR="59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873" marR="59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873" marR="59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873" marR="59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873" marR="59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873" marR="59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873" marR="59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1124745"/>
          <a:ext cx="8568952" cy="5589131"/>
        </p:xfrm>
        <a:graphic>
          <a:graphicData uri="http://schemas.openxmlformats.org/drawingml/2006/table">
            <a:tbl>
              <a:tblPr/>
              <a:tblGrid>
                <a:gridCol w="7344816"/>
                <a:gridCol w="1224136"/>
              </a:tblGrid>
              <a:tr h="614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Вопрос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048" marR="34048" marT="34048" marB="340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“+” верю, </a:t>
                      </a:r>
                      <a:endParaRPr lang="ru-RU" sz="16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“-” не верю</a:t>
                      </a:r>
                      <a:endParaRPr lang="ru-RU" sz="16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048" marR="34048" marT="34048" marB="340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Верите ли вы, что самая простая из кривых линий – окружность?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048" marR="34048" marT="34048" marB="340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048" marR="34048" marT="34048" marB="340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76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Верите ли вы, что древние индийцы считали самым важным элементом окружности радиус, хотя не знали такого слова?</a:t>
                      </a:r>
                      <a:endParaRPr lang="ru-RU" sz="16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048" marR="34048" marT="34048" marB="340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048" marR="34048" marT="34048" marB="340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Верите ли вы, что впервые термин “радиус” встречается лишь в 16 веке?</a:t>
                      </a:r>
                      <a:endParaRPr lang="ru-RU" sz="16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048" marR="34048" marT="34048" marB="340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048" marR="34048" marT="34048" marB="340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 Верите ли вы, что в переводе с латинского радиус означает “луч”?</a:t>
                      </a:r>
                      <a:endParaRPr lang="ru-RU" sz="16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048" marR="34048" marT="34048" marB="340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048" marR="34048" marT="34048" marB="340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 Верите ли вы, что при заданном периметре именно окружность ограничивает наибольшую площадь?</a:t>
                      </a:r>
                      <a:endParaRPr lang="ru-RU" sz="16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048" marR="34048" marT="34048" marB="340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048" marR="34048" marT="34048" marB="340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 Верите ли вы, что в русском языке слово “круглый” означает высшую степень чего-либо?</a:t>
                      </a:r>
                      <a:endParaRPr lang="ru-RU" sz="16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048" marR="34048" marT="34048" marB="340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048" marR="34048" marT="34048" marB="340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2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 Верите ли вы, что выражение “ходить по кругу” когда-то означало “прогресс”?</a:t>
                      </a:r>
                      <a:endParaRPr lang="ru-RU" sz="16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048" marR="34048" marT="34048" marB="340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048" marR="34048" marT="34048" marB="340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 Верите ли вы, что хорда в переводе с греческого означает “струна”?</a:t>
                      </a:r>
                      <a:endParaRPr lang="ru-RU" sz="16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048" marR="34048" marT="34048" marB="340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048" marR="34048" marT="34048" marB="340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76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 Верите ли вы, что определение “касательной” уже есть в первом учебнике геометрии - “Начала” Евклида?</a:t>
                      </a:r>
                      <a:endParaRPr lang="ru-RU" sz="16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048" marR="34048" marT="34048" marB="340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048" marR="34048" marT="34048" marB="340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79512" y="193307"/>
            <a:ext cx="878497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Пример.                                                              ОКРУЖНОСТЬ.</a:t>
            </a:r>
            <a:r>
              <a:rPr lang="ru-RU" sz="9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 </a:t>
            </a:r>
            <a:r>
              <a:rPr lang="ru-RU" sz="9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  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Игра “Верю, не верю”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Цель игры: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Вызвать интерес к изучению темы “окружность”, создать положительную мотивацию самостоятельного изучения текста по теме. Проводится в начале урока, после сообщения темы.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6" y="1397000"/>
          <a:ext cx="8424936" cy="4746043"/>
        </p:xfrm>
        <a:graphic>
          <a:graphicData uri="http://schemas.openxmlformats.org/drawingml/2006/table">
            <a:tbl>
              <a:tblPr/>
              <a:tblGrid>
                <a:gridCol w="1368152"/>
                <a:gridCol w="1872208"/>
                <a:gridCol w="2160240"/>
                <a:gridCol w="3024336"/>
              </a:tblGrid>
              <a:tr h="591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05" marR="53305" marT="53305" marB="533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Рисунок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05" marR="53305" marT="53305" marB="533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Определяемое понятие 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05" marR="53305" marT="53305" marB="533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Используемые ключевые понятия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05" marR="53305" marT="53305" marB="533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22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05" marR="53305" marT="53305" marB="533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305" marR="53305" marT="53305" marB="533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Окружность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05" marR="53305" marT="53305" marB="533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Точки плоскости, одинаковое расстояние, точка - центр.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05" marR="53305" marT="53305" marB="533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39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05" marR="53305" marT="53305" marB="533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305" marR="53305" marT="53305" marB="533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радиус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05" marR="53305" marT="53305" marB="533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Точки окружности, центр окружности, отрезок.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05" marR="53305" marT="53305" marB="533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05" marR="53305" marT="53305" marB="533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305" marR="53305" marT="53305" marB="533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Хорда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05" marR="53305" marT="53305" marB="533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Отрезок, точки окружности.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05" marR="53305" marT="53305" marB="533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62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05" marR="53305" marT="53305" marB="533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305" marR="53305" marT="53305" marB="533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Диаметр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05" marR="53305" marT="53305" marB="533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Хорда окружности, центр окружности.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05" marR="53305" marT="53305" marB="533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5844" name="Рисунок 71" descr="http://festival.1september.ru/articles/513292/img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276872"/>
            <a:ext cx="590550" cy="638175"/>
          </a:xfrm>
          <a:prstGeom prst="rect">
            <a:avLst/>
          </a:prstGeom>
          <a:noFill/>
        </p:spPr>
      </p:pic>
      <p:pic>
        <p:nvPicPr>
          <p:cNvPr id="35843" name="Рисунок 72" descr="http://festival.1september.ru/articles/513292/img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3212976"/>
            <a:ext cx="752475" cy="781050"/>
          </a:xfrm>
          <a:prstGeom prst="rect">
            <a:avLst/>
          </a:prstGeom>
          <a:noFill/>
        </p:spPr>
      </p:pic>
      <p:pic>
        <p:nvPicPr>
          <p:cNvPr id="35842" name="Рисунок 73" descr="http://festival.1september.ru/articles/513292/img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4149080"/>
            <a:ext cx="733425" cy="752475"/>
          </a:xfrm>
          <a:prstGeom prst="rect">
            <a:avLst/>
          </a:prstGeom>
          <a:noFill/>
        </p:spPr>
      </p:pic>
      <p:pic>
        <p:nvPicPr>
          <p:cNvPr id="35841" name="Рисунок 74" descr="http://festival.1september.ru/articles/513292/img5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7744" y="5157192"/>
            <a:ext cx="866775" cy="828675"/>
          </a:xfrm>
          <a:prstGeom prst="rect">
            <a:avLst/>
          </a:prstGeom>
          <a:noFill/>
        </p:spPr>
      </p:pic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323528" y="146873"/>
            <a:ext cx="84969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Изучив таблицу, сформулируйте геометрические определения понятий, используя ключевые слова.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5" y="2559558"/>
          <a:ext cx="8280921" cy="3203006"/>
        </p:xfrm>
        <a:graphic>
          <a:graphicData uri="http://schemas.openxmlformats.org/drawingml/2006/table">
            <a:tbl>
              <a:tblPr/>
              <a:tblGrid>
                <a:gridCol w="2760307"/>
                <a:gridCol w="2760307"/>
                <a:gridCol w="2760307"/>
              </a:tblGrid>
              <a:tr h="1805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Радиус окружности меньше расстояния от центра окружности до прямой</a:t>
                      </a: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Радиус окружности больше расстояния от центра окружности до прямой</a:t>
                      </a: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Радиус окружности равен расстоянию от центра окружности до прямой</a:t>
                      </a: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7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Прямая и окружность ……….</a:t>
                      </a:r>
                      <a:endParaRPr lang="ru-RU" sz="20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Прямая и окружность ……….</a:t>
                      </a:r>
                      <a:endParaRPr lang="ru-RU" sz="20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Прямая и окружность ……….</a:t>
                      </a: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251520" y="122483"/>
            <a:ext cx="849694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Сделайте вывод о взаимном расположении прямой и окружности, в зависимости от радиуса и расстояния от центра до прямой.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Обсудите свои выводы с товарищем по парте.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Синквейн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по математике.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2484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pPr algn="ctr">
              <a:buNone/>
            </a:pPr>
            <a:r>
              <a:rPr lang="ru-RU" sz="4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</a:p>
          <a:p>
            <a:pPr algn="ctr">
              <a:buNone/>
            </a:pPr>
            <a:r>
              <a:rPr lang="ru-RU" sz="4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Точная, занимательная</a:t>
            </a:r>
          </a:p>
          <a:p>
            <a:pPr algn="ctr">
              <a:buNone/>
            </a:pPr>
            <a:r>
              <a:rPr lang="ru-RU" sz="4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Развивает, обогащает, увлекает</a:t>
            </a:r>
          </a:p>
          <a:p>
            <a:pPr algn="ctr">
              <a:buNone/>
            </a:pPr>
            <a:r>
              <a:rPr lang="ru-RU" sz="4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 в порядок приводит</a:t>
            </a:r>
          </a:p>
          <a:p>
            <a:pPr algn="ctr">
              <a:buNone/>
            </a:pPr>
            <a:r>
              <a:rPr lang="ru-RU" sz="4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Царица всех наук!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052736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  <a:endParaRPr lang="ru-RU" sz="80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8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80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41277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Технология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развития критического мышления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628800"/>
            <a:ext cx="8496944" cy="4896544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Концептуальная основа</a:t>
            </a:r>
          </a:p>
          <a:p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концепции модернизации российского образования одной из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задач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выдвигается </a:t>
            </a:r>
          </a:p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формирование молодого человека с критическим, нестандартным мышлением, способного к поиску взвешенных решений, основанных на самостоятельном исследовании окружающего мира.</a:t>
            </a:r>
          </a:p>
          <a:p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     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 Выпускник школы должен самостоятельно мыслить, уметь увидеть возникающие в реальном мире трудности и искать пути рационального их преодоления, четко осознавать, где и каким образом приобретаемые им знания могут быть применены в окружающей действительности.</a:t>
            </a:r>
          </a:p>
          <a:p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      </a:t>
            </a:r>
          </a:p>
          <a:p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Содержание образования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должно быть направлено на развитие возможностей и способностей человеческой личности.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Задача школы и каждого педагога создать условия, позволяющие личности ребенка максимально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самореализоваться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, развить свои способности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, в том числе и интеллектуальные.</a:t>
            </a:r>
          </a:p>
          <a:p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        Одной из современных образовательных технологий, применяемой в школе, является технология развития критического мышления (ТРКМ).</a:t>
            </a:r>
          </a:p>
          <a:p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Понятие «критическое мышление»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89654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1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Критическое </a:t>
            </a:r>
            <a:r>
              <a:rPr lang="ru-RU" sz="1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мышление означает мышление оценочное, рефлексивное. Это открытое мышление, не принимающее догм, развивающееся путем наложения новой информации на личный жизненный опыт</a:t>
            </a:r>
            <a:r>
              <a:rPr lang="ru-RU" sz="1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      Критическое мышление – это один из видов интеллектуальной деятельности человека, который характеризуется высоким уровнем восприятия, понимания, объективности подхода к окружающему его информационному полю.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Разумное рефлексивное 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мышление, сфокусированное на решении того, во что верить и что </a:t>
            </a: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делать (</a:t>
            </a: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</a:rPr>
              <a:t>Дж. А. </a:t>
            </a:r>
            <a:r>
              <a:rPr lang="ru-RU" sz="1800" dirty="0" err="1">
                <a:solidFill>
                  <a:schemeClr val="bg2">
                    <a:lumMod val="10000"/>
                  </a:schemeClr>
                </a:solidFill>
              </a:rPr>
              <a:t>Браус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</a:rPr>
              <a:t> и Д. Вуд </a:t>
            </a: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Критическое мышление 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 это поиск здравого смысла (как рассудить объективно и поступить логично с учетом как своей точки зрения, так и других мнений) и умение отказаться от </a:t>
            </a: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собственных 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предубеждений. </a:t>
            </a:r>
            <a:endParaRPr lang="ru-RU" sz="18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Направленное 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мышление, оно отличается </a:t>
            </a: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взвешенностью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логичностью и целенаправленностью, его </a:t>
            </a: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отличает 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использование таких </a:t>
            </a: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навыков и стратегий, которые </a:t>
            </a: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увеличивают вероятность 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получения желательного </a:t>
            </a: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результата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Д.Халперн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Равенство Рассела:    Критическое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мышление=Установка+Знания+Навыки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мышления.</a:t>
            </a:r>
            <a:endParaRPr lang="ru-RU" sz="16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>
            <a:normAutofit fontScale="90000"/>
          </a:bodyPr>
          <a:lstStyle/>
          <a:p>
            <a:pPr lvl="0"/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Ведущие целевые ориентации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Мотивация к учению.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Расширение знаний и развитие  интеллектуальных умений.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Развитие рефлексивного мышления.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Формирование обобщений.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Умение принимать взвешенные решения и рассматривать различные стороны решения.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Развитие умения анализировать.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188640"/>
          <a:ext cx="8712968" cy="6603781"/>
        </p:xfrm>
        <a:graphic>
          <a:graphicData uri="http://schemas.openxmlformats.org/drawingml/2006/table">
            <a:tbl>
              <a:tblPr/>
              <a:tblGrid>
                <a:gridCol w="1440160"/>
                <a:gridCol w="2392233"/>
                <a:gridCol w="4880575"/>
              </a:tblGrid>
              <a:tr h="79208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Структурные компоненты технологии. </a:t>
                      </a:r>
                      <a:br>
                        <a:rPr lang="ru-RU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Принципы построения технологии.</a:t>
                      </a: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474" marR="36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26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 технологии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474" marR="36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Принципы реализации технологии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474" marR="36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Принципы, лежащие в основе научного подхода, в контексте которого спроектирована технология</a:t>
                      </a:r>
                      <a:endParaRPr lang="ru-RU" sz="14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474" marR="36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9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Критического мышления</a:t>
                      </a:r>
                      <a:endParaRPr lang="ru-RU" sz="14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474" marR="36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Принципы: </a:t>
                      </a:r>
                      <a:endParaRPr lang="ru-RU" sz="1400" b="1" i="1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сотрудничества</a:t>
                      </a:r>
                      <a:r>
                        <a:rPr lang="ru-RU" sz="14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проблемности</a:t>
                      </a:r>
                      <a:r>
                        <a:rPr lang="ru-RU" sz="14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коммуникативного взаимодействия субъектов, активизации самостоятельной </a:t>
                      </a:r>
                      <a:r>
                        <a:rPr lang="ru-RU" sz="1400" b="1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творческой</a:t>
                      </a:r>
                      <a:r>
                        <a:rPr lang="ru-RU" sz="1400" b="1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работы </a:t>
                      </a:r>
                      <a:r>
                        <a:rPr lang="ru-RU" sz="14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учащегося,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рефлексивности</a:t>
                      </a:r>
                      <a:r>
                        <a:rPr lang="ru-RU" sz="14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мотивации.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474" marR="36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Принципы </a:t>
                      </a:r>
                      <a:r>
                        <a:rPr lang="ru-RU" sz="1400" b="1" i="1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деятельностно-личностного</a:t>
                      </a:r>
                      <a:r>
                        <a:rPr lang="ru-RU" sz="14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подхода: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Деятельностный</a:t>
                      </a:r>
                      <a:r>
                        <a:rPr lang="ru-RU" sz="14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компонент: </a:t>
                      </a:r>
                      <a:r>
                        <a:rPr lang="ru-RU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учета ведущих видов деятельности и законов их смены; 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преодоления зоны приближающегося развития и организация в ней совместной деятельности детей</a:t>
                      </a:r>
                      <a:r>
                        <a:rPr lang="ru-RU" sz="14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взрослых;  обогащения, усиления, углубления детского развития;  проектирования, конструирования и создания ситуации воспитывающей деятельности;  обязательной результативности каждого вида деятельности;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высокой </a:t>
                      </a:r>
                      <a:r>
                        <a:rPr lang="ru-RU" sz="140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мотивированности</a:t>
                      </a:r>
                      <a:r>
                        <a:rPr lang="ru-RU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любых видов деятельности;  обязательной рефлективности всякой деятельности;  нравственного обогащения используемых в качестве средства видов деятельности;  сотрудничества при организации и управлении различными видами деятельности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Личностный компонент: </a:t>
                      </a:r>
                      <a:r>
                        <a:rPr lang="ru-RU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противостояние вербальным методам и формам догматической передачи готовой информации, пассивности учения, бесполезности знаний, умений и навыков, которые не реализуются в деятельности; «преломление» обучения через личность обучающегося:  и др.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474" marR="36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2111037"/>
          <a:ext cx="8712968" cy="4546361"/>
        </p:xfrm>
        <a:graphic>
          <a:graphicData uri="http://schemas.openxmlformats.org/drawingml/2006/table">
            <a:tbl>
              <a:tblPr/>
              <a:tblGrid>
                <a:gridCol w="2736304"/>
                <a:gridCol w="3168352"/>
                <a:gridCol w="2808312"/>
              </a:tblGrid>
              <a:tr h="720629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67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 </a:t>
                      </a:r>
                      <a:r>
                        <a:rPr lang="ru-RU" sz="20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стадия</a:t>
                      </a: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670"/>
                        </a:spcBef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Вызов</a:t>
                      </a: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6" marR="52646" marT="26323" marB="26323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67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 </a:t>
                      </a:r>
                      <a:r>
                        <a:rPr lang="ru-RU" sz="20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стадия</a:t>
                      </a: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670"/>
                        </a:spcBef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Осмысление содержания</a:t>
                      </a: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6" marR="52646" marT="26323" marB="2632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67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III </a:t>
                      </a:r>
                      <a:r>
                        <a:rPr lang="ru-RU" sz="20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стадия</a:t>
                      </a: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670"/>
                        </a:spcBef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Рефлексия</a:t>
                      </a: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6" marR="52646" marT="26323" marB="2632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3775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— актуализация имеющихся </a:t>
                      </a:r>
                      <a:r>
                        <a:rPr lang="ru-RU" sz="20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знаний; </a:t>
                      </a: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— пробуждение интереса    к        получению новой информации;</a:t>
                      </a: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-постановка учеником   собственных   целей обучения .</a:t>
                      </a: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6" marR="52646" marT="26323" marB="26323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— получение новой информации;</a:t>
                      </a: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— корректировка учеником      </a:t>
                      </a:r>
                      <a:r>
                        <a:rPr lang="ru-RU" sz="20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поставленных  </a:t>
                      </a:r>
                      <a:r>
                        <a:rPr lang="ru-RU" sz="20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целей обучения .</a:t>
                      </a: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6" marR="52646" marT="26323" marB="2632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—   размышление, </a:t>
                      </a:r>
                      <a:r>
                        <a:rPr lang="ru-RU" sz="20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рождение </a:t>
                      </a:r>
                      <a:r>
                        <a:rPr lang="ru-RU" sz="20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нового знания;</a:t>
                      </a: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3020" algn="ctr" fontAlgn="base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— постановка учеником новых целей обучения. </a:t>
                      </a: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6" marR="52646" marT="26323" marB="2632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39552" y="178910"/>
            <a:ext cx="806489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Технологические этапы урока.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85886" y="-337683"/>
            <a:ext cx="8372228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47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2047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2047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2047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2047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047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технологии развития критического мышления урок строится по схеме</a:t>
            </a:r>
          </a:p>
          <a:p>
            <a:pPr marL="0" marR="0" lvl="0" indent="2047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«вызов — осмысление содержания — рефлексия».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1268761"/>
          <a:ext cx="8784976" cy="5503722"/>
        </p:xfrm>
        <a:graphic>
          <a:graphicData uri="http://schemas.openxmlformats.org/drawingml/2006/table">
            <a:tbl>
              <a:tblPr/>
              <a:tblGrid>
                <a:gridCol w="1253630"/>
                <a:gridCol w="7531346"/>
              </a:tblGrid>
              <a:tr h="367788">
                <a:tc>
                  <a:txBody>
                    <a:bodyPr/>
                    <a:lstStyle/>
                    <a:p>
                      <a:pPr marL="1524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Стадия</a:t>
                      </a: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28016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Функция</a:t>
                      </a: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796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Вызов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R="12065" indent="-317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Мотивационная </a:t>
                      </a: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(побуждение к работе с новой 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информацией</a:t>
                      </a: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стимулирование интереса к теме). </a:t>
                      </a:r>
                    </a:p>
                    <a:p>
                      <a:pPr marR="12065" indent="-317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Информационная</a:t>
                      </a: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(вызов «на поверхность» имеющихся знаний по теме). </a:t>
                      </a:r>
                    </a:p>
                    <a:p>
                      <a:pPr marR="12065" indent="-317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Коммуникационная </a:t>
                      </a: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(бесконфликтный обмен мнениями)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389545">
                <a:tc>
                  <a:txBody>
                    <a:bodyPr/>
                    <a:lstStyle/>
                    <a:p>
                      <a:pPr marR="393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Осмысление содержания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R="15240" indent="-317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Информационная </a:t>
                      </a: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(получение новой информации по теме). </a:t>
                      </a:r>
                      <a:endParaRPr lang="ru-RU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R="15240" indent="-317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Систематизационная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(классификация полученной 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информации </a:t>
                      </a: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категориям знания).</a:t>
                      </a:r>
                    </a:p>
                    <a:p>
                      <a:pPr marR="15240" indent="-317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Мотивационная</a:t>
                      </a: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(сохранение интереса к изучаемой теме)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949817">
                <a:tc>
                  <a:txBody>
                    <a:bodyPr/>
                    <a:lstStyle/>
                    <a:p>
                      <a:pPr marL="317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Рефлексия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R="88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Коммуникационная </a:t>
                      </a: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(обмен мнениями о новой 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информации</a:t>
                      </a: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).</a:t>
                      </a:r>
                    </a:p>
                    <a:p>
                      <a:pPr marR="88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Информационная </a:t>
                      </a: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(приобретение нового знания). </a:t>
                      </a:r>
                    </a:p>
                    <a:p>
                      <a:pPr marR="88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Мотивационная (</a:t>
                      </a: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побуждение к дальнейшему расширению информационного поля).</a:t>
                      </a:r>
                    </a:p>
                    <a:p>
                      <a:pPr marR="8890" indent="317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Оценочная (</a:t>
                      </a: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соотнесение новой информации и 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имеющихся </a:t>
                      </a: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знаний, выработка собственной позиции, оценка 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процесса).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51520" y="30470"/>
            <a:ext cx="856895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016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Функции трех стадий технологии </a:t>
            </a:r>
          </a:p>
          <a:p>
            <a:pPr marL="0" marR="0" lvl="0" indent="3016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развития критического мышления.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23528" y="110481"/>
            <a:ext cx="8280920" cy="6093976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47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36713" algn="l"/>
                <a:tab pos="4327525" algn="l"/>
              </a:tabLst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Технология предлагает широкий набор методических приемов и стратегий ведения урока.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047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36713" algn="l"/>
                <a:tab pos="4327525" algn="l"/>
              </a:tabLst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Основные, наиболее часто используемые в школьной практике приемы данной технологии. </a:t>
            </a:r>
          </a:p>
          <a:p>
            <a:pPr marL="0" marR="0" lvl="0" indent="2047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36713" algn="l"/>
                <a:tab pos="4327525" algn="l"/>
              </a:tabLst>
            </a:pP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04788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36713" algn="l"/>
                <a:tab pos="43275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  Кластеры (гроздь)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04788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36713" algn="l"/>
                <a:tab pos="43275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 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Инсерт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(маркировка текста значками)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04788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36713" algn="l"/>
                <a:tab pos="43275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  Лекция (бортовой журнал).</a:t>
            </a:r>
          </a:p>
          <a:p>
            <a:pPr marL="0" marR="0" lvl="0" indent="204788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36713" algn="l"/>
                <a:tab pos="4327525" algn="l"/>
              </a:tabLst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Дневники.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04788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36713" algn="l"/>
                <a:tab pos="4327525" algn="l"/>
              </a:tabLst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 ПРИЕМ «ВЫГЛЯДИТ, КАК... ЗВУЧИТ, КАК...»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04788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36713" algn="l"/>
                <a:tab pos="4327525" algn="l"/>
              </a:tabLst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 ПРИЕМ «ПЛЮС — МИНУС — ВОПРОС»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04788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36713" algn="l"/>
                <a:tab pos="4327525" algn="l"/>
              </a:tabLst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 ТАБЛИЦЫ ВОПРОСОВ (таблицы «тонких» и «толстых» вопросов)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04788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36713" algn="l"/>
                <a:tab pos="4327525" algn="l"/>
              </a:tabLst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 ТАБЛИЦА «КТО? ЧТО? КОГДА? ГДЕ? ПОЧЕМУ?»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04788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36713" algn="l"/>
                <a:tab pos="4327525" algn="l"/>
              </a:tabLst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 ТАБЛИЦА-СИНТЕЗ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204788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36713" algn="l"/>
                <a:tab pos="4327525" algn="l"/>
              </a:tabLst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Таблицы «Знаю — хочу узнать — узнал»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04788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36713" algn="l"/>
                <a:tab pos="43275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СТРАТЕГИЯ «ЗИГЗАГ»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04788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36713" algn="l"/>
                <a:tab pos="43275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12.  ДИСКУССИЯ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04788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36713" algn="l"/>
                <a:tab pos="43275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13.  ПРИЕМ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ФИШБОУН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04788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36713" algn="l"/>
                <a:tab pos="43275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14.  СИНКВЕЙНЫ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3" y="1052737"/>
          <a:ext cx="8640960" cy="5062578"/>
        </p:xfrm>
        <a:graphic>
          <a:graphicData uri="http://schemas.openxmlformats.org/drawingml/2006/table">
            <a:tbl>
              <a:tblPr/>
              <a:tblGrid>
                <a:gridCol w="1855210"/>
                <a:gridCol w="2035326"/>
                <a:gridCol w="1909266"/>
                <a:gridCol w="2841158"/>
              </a:tblGrid>
              <a:tr h="608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Стадия (фаза)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2" marR="46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Деятельность учителя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2" marR="46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Деятельность учащихся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2" marR="46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Возможные приемы и методы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2" marR="46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Вызов </a:t>
                      </a:r>
                      <a:r>
                        <a:rPr lang="en-US" sz="18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(evocation)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2" marR="46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Направлена на вызов    у    </a:t>
                      </a:r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учащихся 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уже </a:t>
                      </a:r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имеющихся 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знаний по   изучаемому вопросу,    </a:t>
                      </a:r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активизацию 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их </a:t>
                      </a:r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деятельности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   </a:t>
                      </a:r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мотивацию 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 </a:t>
                      </a:r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дальнейшей 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работе.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2" marR="46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Ученик «</a:t>
                      </a:r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вспоминает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»,       что ему известно по изучаемому </a:t>
                      </a:r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вопросу        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(делает предположения), систематизирует информацию до изучения нового материала, </a:t>
                      </a:r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задает  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вопросы,   на которые    хочет получить ответы.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2" marR="46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" marR="60960" indent="1003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Составление списка «</a:t>
                      </a:r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известной     информации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»: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0480" marR="60960" indent="1035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рассказ-предположение     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 ключевым  </a:t>
                      </a:r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словам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;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0480" marR="60960" indent="1066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систематизация   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материала (графическая): кластеры,   </a:t>
                      </a:r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таблицы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;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0480" marR="60960" indent="1066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верные и </a:t>
                      </a:r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неверные утверждения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;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перепутанные логические   </a:t>
                      </a:r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цепочки 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 т. д.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72" marR="46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-184999"/>
            <a:ext cx="9144000" cy="1323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063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Технология развития критического мышления — </a:t>
            </a:r>
          </a:p>
          <a:p>
            <a:pPr marL="0" marR="0" lvl="0" indent="1063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стадии и методические   приемы.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06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6093297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Информация, полученная на стадии вызова, выслушивается,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записывается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, обсуждается. Работа ведется индивидуально, в парах или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группах.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561</TotalTime>
  <Words>1395</Words>
  <Application>Microsoft Office PowerPoint</Application>
  <PresentationFormat>Экран (4:3)</PresentationFormat>
  <Paragraphs>212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Образовательная технология</vt:lpstr>
      <vt:lpstr>Технология  развития критического мышления</vt:lpstr>
      <vt:lpstr>Понятие «критическое мышление»</vt:lpstr>
      <vt:lpstr>Ведущие целевые ориентации: 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Синквейн по математике. </vt:lpstr>
      <vt:lpstr>Слайд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 развития критического мышления</dc:title>
  <dc:creator>windows</dc:creator>
  <cp:lastModifiedBy>windows</cp:lastModifiedBy>
  <cp:revision>69</cp:revision>
  <dcterms:created xsi:type="dcterms:W3CDTF">2012-03-19T09:17:47Z</dcterms:created>
  <dcterms:modified xsi:type="dcterms:W3CDTF">2012-03-29T18:34:34Z</dcterms:modified>
</cp:coreProperties>
</file>