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3" r:id="rId3"/>
    <p:sldId id="257" r:id="rId4"/>
    <p:sldId id="284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1" r:id="rId18"/>
    <p:sldId id="272" r:id="rId19"/>
    <p:sldId id="270" r:id="rId20"/>
    <p:sldId id="273" r:id="rId21"/>
    <p:sldId id="274" r:id="rId22"/>
    <p:sldId id="275" r:id="rId23"/>
    <p:sldId id="285" r:id="rId24"/>
    <p:sldId id="277" r:id="rId25"/>
    <p:sldId id="276" r:id="rId26"/>
    <p:sldId id="278" r:id="rId27"/>
    <p:sldId id="279" r:id="rId28"/>
    <p:sldId id="281" r:id="rId29"/>
    <p:sldId id="280" r:id="rId30"/>
    <p:sldId id="282" r:id="rId3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Rg st="1" end="30"/>
    <p:penClr>
      <a:srgbClr val="FF0000"/>
    </p:penClr>
  </p:showPr>
  <p:clrMru>
    <a:srgbClr val="C3F199"/>
    <a:srgbClr val="421C5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0000">
              <a:srgbClr val="C3F199">
                <a:alpha val="34902"/>
              </a:srgbClr>
            </a:gs>
            <a:gs pos="50000">
              <a:srgbClr val="C3F199">
                <a:alpha val="34902"/>
              </a:srgbClr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7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file:///C:\Documents%20and%20Settings\Admin\&#1056;&#1072;&#1073;&#1086;&#1095;&#1080;&#1081;%20&#1089;&#1090;&#1086;&#1083;\Hor-Moskovskogo-Sretenskogo-monastyrya-Na-rekah-Vavilonskih(muzbaron.com).mp3" TargetMode="External"/><Relationship Id="rId1" Type="http://schemas.openxmlformats.org/officeDocument/2006/relationships/tags" Target="../tags/tag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Documents%20and%20Settings\Admin\&#1056;&#1072;&#1073;&#1086;&#1095;&#1080;&#1081;%20&#1089;&#1090;&#1086;&#1083;\&#1055;&#1088;&#1077;&#1079;&#1077;&#1085;&#1090;&#1072;&#1094;&#1080;&#1103;%20Microsoft%20Of263.wav" TargetMode="Externa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Documents%20and%20Settings\Admin\&#1056;&#1072;&#1073;&#1086;&#1095;&#1080;&#1081;%20&#1089;&#1090;&#1086;&#1083;\&#1055;&#1088;&#1077;&#1079;&#1077;&#1085;&#1090;&#1072;&#1094;&#1080;&#1103;%20Microsoft%20Of264.wav" TargetMode="Externa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Documents%20and%20Settings\Admin\&#1056;&#1072;&#1073;&#1086;&#1095;&#1080;&#1081;%20&#1089;&#1090;&#1086;&#1083;\&#1055;&#1088;&#1077;&#1079;&#1077;&#1085;&#1090;&#1072;&#1094;&#1080;&#1103;%20Microsoft%20Of265.wav" TargetMode="Externa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Documents%20and%20Settings\Admin\&#1056;&#1072;&#1073;&#1086;&#1095;&#1080;&#1081;%20&#1089;&#1090;&#1086;&#1083;\&#1055;&#1088;&#1077;&#1079;&#1077;&#1085;&#1090;&#1072;&#1094;&#1080;&#1103;%20Microsoft%20Of266.wav" TargetMode="Externa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1.wav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2.wav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3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4.wav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Documents%20and%20Settings\Admin\&#1056;&#1072;&#1073;&#1086;&#1095;&#1080;&#1081;%20&#1089;&#1090;&#1086;&#1083;\&#1055;&#1088;&#1077;&#1079;&#1077;&#1085;&#1090;&#1072;&#1094;&#1080;&#1103;%20Microsoft%20Of261.wav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Documents%20and%20Settings\Admin\&#1056;&#1072;&#1073;&#1086;&#1095;&#1080;&#1081;%20&#1089;&#1090;&#1086;&#1083;\&#1055;&#1088;&#1077;&#1079;&#1077;&#1085;&#1090;&#1072;&#1094;&#1080;&#1103;%20Microsoft%20Of262.wav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1556792"/>
            <a:ext cx="8851328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algn="ctr"/>
            <a:r>
              <a:rPr lang="ru-RU" sz="4800" b="1" i="1" cap="all" spc="0" dirty="0" smtClean="0">
                <a:ln w="9000" cmpd="sng">
                  <a:solidFill>
                    <a:schemeClr val="accent4">
                      <a:lumMod val="40000"/>
                      <a:lumOff val="6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</a:rPr>
              <a:t>Образ  ХРИСТА </a:t>
            </a:r>
            <a:r>
              <a:rPr lang="ru-RU" sz="4800" b="1" i="1" cap="all" dirty="0" smtClean="0">
                <a:ln w="9000" cmpd="sng">
                  <a:solidFill>
                    <a:schemeClr val="accent4">
                      <a:lumMod val="40000"/>
                      <a:lumOff val="6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</a:rPr>
              <a:t>В шедеврах русских художников </a:t>
            </a:r>
            <a:endParaRPr lang="ru-RU" sz="4800" b="1" i="1" cap="all" spc="0" dirty="0">
              <a:ln w="9000" cmpd="sng">
                <a:solidFill>
                  <a:schemeClr val="accent4">
                    <a:lumMod val="40000"/>
                    <a:lumOff val="6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860032" y="5805264"/>
            <a:ext cx="414812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Презентация учителя русского языка и </a:t>
            </a:r>
          </a:p>
          <a:p>
            <a:pPr algn="ctr"/>
            <a:r>
              <a:rPr lang="ru-RU" sz="1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литературы Черненко О.С.</a:t>
            </a:r>
          </a:p>
          <a:p>
            <a:pPr algn="ctr"/>
            <a:endParaRPr lang="ru-RU" sz="1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628900" y="332656"/>
            <a:ext cx="3403945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МКОУ  </a:t>
            </a:r>
            <a:r>
              <a:rPr lang="ru-RU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Леснополянская</a:t>
            </a:r>
            <a:r>
              <a:rPr lang="ru-RU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 СОШ</a:t>
            </a:r>
            <a:endParaRPr lang="ru-RU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8" name="Hor-Moskovskogo-Sretenskogo-monastyrya-Na-rekah-Vavilonskih(muzbaron.com).mp3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4" cstate="print"/>
          <a:stretch>
            <a:fillRect/>
          </a:stretch>
        </p:blipFill>
        <p:spPr>
          <a:xfrm>
            <a:off x="8532440" y="6246440"/>
            <a:ext cx="422920" cy="42292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advTm="571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>
                <p:cTn id="7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716016" y="260648"/>
            <a:ext cx="4248472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Над проблемой духовного возрождения человека через образ Христа в искусстве глубоко и целеустремленно работал в первой половине XIX века Александр Иванов (1806-1858 гг.). Это столь же значительная фигура для русского искусства Нового времени, как и Рублев для искусства Древней Руси. </a:t>
            </a:r>
            <a:endParaRPr lang="ru-RU" sz="28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250px-Alexander_Andreyevich_Ivanov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188640"/>
            <a:ext cx="4450873" cy="61206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Прямоугольник 3"/>
          <p:cNvSpPr/>
          <p:nvPr/>
        </p:nvSpPr>
        <p:spPr>
          <a:xfrm>
            <a:off x="179512" y="6237312"/>
            <a:ext cx="46085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Портрет А. А. Иванова </a:t>
            </a:r>
            <a:r>
              <a:rPr lang="ru-RU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работы С. П. Постникова</a:t>
            </a:r>
            <a:endParaRPr lang="ru-RU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Презентация Microsoft Of263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8632825" y="6346825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83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5373216"/>
            <a:ext cx="849694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20 лет своей жизни  живописец отдал знаменитой и грандиозной по размерам (5,40х7,50 м) картине </a:t>
            </a:r>
          </a:p>
          <a:p>
            <a:r>
              <a:rPr lang="ru-RU" sz="3200" b="1" i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"Явление Христа народу" </a:t>
            </a:r>
            <a:endParaRPr lang="ru-RU" sz="3200" b="1" i="1" u="sng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k6_preview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520" y="188640"/>
            <a:ext cx="8640960" cy="52200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Презентация Microsoft Of264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8632825" y="6346825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153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k6_preview.jpg"/>
          <p:cNvPicPr>
            <a:picLocks noChangeAspect="1"/>
          </p:cNvPicPr>
          <p:nvPr/>
        </p:nvPicPr>
        <p:blipFill>
          <a:blip r:embed="rId3" cstate="print"/>
          <a:srcRect l="455" t="-399" r="47638" b="-754"/>
          <a:stretch>
            <a:fillRect/>
          </a:stretch>
        </p:blipFill>
        <p:spPr>
          <a:xfrm>
            <a:off x="251520" y="260648"/>
            <a:ext cx="4176464" cy="641979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4499992" y="0"/>
            <a:ext cx="4283968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Сюжет взят из 1-й главы Евангелия от Иоанна</a:t>
            </a:r>
            <a:r>
              <a:rPr lang="ru-RU" sz="28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 Интересны композиция картины и запечатленное на ней действо. Левую половину картины занимает группа апостолов, возглавляемая Иоанном Крестителем, который указывает на шествующего вдали Христа-Мессию, предсказанного в библейских пророчествах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Презентация Microsoft Of265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8632825" y="6346825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125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k6_preview.jpg"/>
          <p:cNvPicPr>
            <a:picLocks noChangeAspect="1"/>
          </p:cNvPicPr>
          <p:nvPr/>
        </p:nvPicPr>
        <p:blipFill>
          <a:blip r:embed="rId3" cstate="print"/>
          <a:srcRect l="45275" t="1176"/>
          <a:stretch>
            <a:fillRect/>
          </a:stretch>
        </p:blipFill>
        <p:spPr>
          <a:xfrm>
            <a:off x="4716016" y="254665"/>
            <a:ext cx="4297046" cy="637007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Прямоугольник 2"/>
          <p:cNvSpPr/>
          <p:nvPr/>
        </p:nvSpPr>
        <p:spPr>
          <a:xfrm>
            <a:off x="179512" y="260648"/>
            <a:ext cx="4572000" cy="618630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36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Этой группе противостоит толпа фарисеев. Между этими двумя полюсами - вереница людей, символизирующая разные сословные группы с разной реакцией на происходящее. </a:t>
            </a:r>
            <a:endParaRPr lang="ru-RU" sz="36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Презентация Microsoft Of266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8632825" y="6346825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3115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k6_preview.jpg"/>
          <p:cNvPicPr>
            <a:picLocks noChangeAspect="1"/>
          </p:cNvPicPr>
          <p:nvPr/>
        </p:nvPicPr>
        <p:blipFill>
          <a:blip r:embed="rId2" cstate="print"/>
          <a:srcRect l="38188" t="-399" r="15744" b="40550"/>
          <a:stretch>
            <a:fillRect/>
          </a:stretch>
        </p:blipFill>
        <p:spPr>
          <a:xfrm>
            <a:off x="251520" y="1844824"/>
            <a:ext cx="3240360" cy="4104456"/>
          </a:xfrm>
          <a:prstGeom prst="ellipse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563888" y="0"/>
            <a:ext cx="5364088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Христос изображен один в центре картины, </a:t>
            </a:r>
            <a:r>
              <a:rPr lang="ru-RU" sz="28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на освещенном холме, и люди смотрят на него снизу вверх с надеждой. </a:t>
            </a:r>
            <a:r>
              <a:rPr lang="ru-RU" sz="2800" b="1" i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Фигура Христа невелика по размерам</a:t>
            </a:r>
            <a:r>
              <a:rPr lang="ru-RU" sz="28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но она фактически </a:t>
            </a:r>
            <a:r>
              <a:rPr lang="ru-RU" sz="2800" b="1" i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является главной в картине.</a:t>
            </a:r>
          </a:p>
          <a:p>
            <a:r>
              <a:rPr lang="ru-RU" sz="2800" b="1" i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Интересная деталь - шаг Христа направлен к группе грешников в лице фарисеев - намек на слова Евангелия: </a:t>
            </a:r>
            <a:r>
              <a:rPr lang="ru-RU" sz="2800" b="1" i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"Я пришел не праведников, а грешников призвать к покаянию</a:t>
            </a:r>
            <a:r>
              <a:rPr lang="ru-RU" sz="2400" b="1" i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". </a:t>
            </a:r>
            <a:endParaRPr lang="ru-RU" sz="2400" b="1" i="1" u="sng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139952" y="0"/>
            <a:ext cx="4824536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Суть этой глубоко философской картины - выбор пути человечества на историческом перепутье, когда на смену старым пророкам приходят новые. Иоанн Креститель жестом в сторону Христа указывает верный путь выбора в мире противоречий - путь к духовному возрождению во Христе. </a:t>
            </a:r>
          </a:p>
          <a:p>
            <a:r>
              <a:rPr lang="ru-RU" sz="28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Как же это актуально в наше время! </a:t>
            </a:r>
            <a:endParaRPr lang="ru-RU" sz="28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k6_preview.jpg"/>
          <p:cNvPicPr>
            <a:picLocks noChangeAspect="1"/>
          </p:cNvPicPr>
          <p:nvPr/>
        </p:nvPicPr>
        <p:blipFill>
          <a:blip r:embed="rId2" cstate="print"/>
          <a:srcRect l="33333" t="5518" r="26667" b="2059"/>
          <a:stretch>
            <a:fillRect/>
          </a:stretch>
        </p:blipFill>
        <p:spPr>
          <a:xfrm>
            <a:off x="251520" y="404664"/>
            <a:ext cx="3817499" cy="60486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3968" y="332656"/>
            <a:ext cx="4572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Повышенный интерес к евангельской тематике с образом Христа проходит через все творчество другого художника - Н.Н. Ге (1831-1894 гг.), одного из основателей передвижничества. Он искал собственный путь в изображении Спасителя</a:t>
            </a:r>
            <a:endParaRPr lang="ru-RU" sz="32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g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548680"/>
            <a:ext cx="4079829" cy="51125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Прямоугольник 3"/>
          <p:cNvSpPr/>
          <p:nvPr/>
        </p:nvSpPr>
        <p:spPr>
          <a:xfrm>
            <a:off x="0" y="5805264"/>
            <a:ext cx="4355976" cy="6480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Портрет художника Николая Ге. </a:t>
            </a:r>
          </a:p>
          <a:p>
            <a:r>
              <a:rPr lang="ru-RU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Картина Ильи Репина.</a:t>
            </a:r>
            <a:endParaRPr lang="ru-RU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300px-What_i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188640"/>
            <a:ext cx="4949688" cy="66693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TextBox 3"/>
          <p:cNvSpPr txBox="1"/>
          <p:nvPr/>
        </p:nvSpPr>
        <p:spPr>
          <a:xfrm>
            <a:off x="5220072" y="5733256"/>
            <a:ext cx="33123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Н.Н. Ге </a:t>
            </a:r>
          </a:p>
          <a:p>
            <a:r>
              <a:rPr lang="ru-RU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«Что есть истина?»</a:t>
            </a:r>
          </a:p>
          <a:p>
            <a:r>
              <a:rPr lang="ru-RU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Христос и Понтий, 1890 г.</a:t>
            </a:r>
            <a:endParaRPr lang="ru-RU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076056" y="476672"/>
            <a:ext cx="377991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Картина написана на известный евангельский сюжет. Она изображает эпизод суда прокуратора Иудеи Понтия Пилата над Иисусом Христом, обвинявшемся в покушении на захват власти в Иудее. Название картины («Что есть истина?») представляет собой цитату из Евангелия от Иоанна</a:t>
            </a:r>
            <a:endParaRPr lang="ru-RU" sz="24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s_1_1_12-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65734" y="188640"/>
            <a:ext cx="6278266" cy="59046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Прямоугольник 2"/>
          <p:cNvSpPr/>
          <p:nvPr/>
        </p:nvSpPr>
        <p:spPr>
          <a:xfrm>
            <a:off x="0" y="1196752"/>
            <a:ext cx="341987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 1872 году, на 2-й выставке передвижников, сенсацию вызвала картина И.Н. Крамского (1837-1887 гг.) "Христос в пустыне".</a:t>
            </a:r>
            <a:endParaRPr lang="ru-RU" sz="28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611560" y="620688"/>
            <a:ext cx="8208912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Эта картина  завораживала зрителей, которые стояли перед ней часами. На картине изображен рассвет в пустыне. Христос погружен в глубокое раздумье. Босой, с крепко сжатыми пальцами рук, опущенных на колени, просидел Он всю ночь в думах о "не Своем горе". Его неподвижная, застывшая фигура будто вросла в камни пустыни. Посветлело небо, но Христос ничего не замечает, погруженный в мир глубоких дум. </a:t>
            </a:r>
            <a:endParaRPr lang="ru-RU" sz="32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39552" y="414244"/>
            <a:ext cx="8064896" cy="39857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Что за удивительная вещь искусство живописца!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Он – чудотворец более великий, чем сама природа…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искусство живописца претворило вымысел в подлинную жизнь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/>
            </a:r>
            <a:b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                                         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Христофор 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Митиленский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(1000-1050 г.) </a:t>
            </a:r>
            <a:endParaRPr kumimoji="0" lang="ru-RU" sz="2400" b="1" i="1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220px-Polenov_by_Repin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355976" y="620688"/>
            <a:ext cx="4551550" cy="55446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Прямоугольник 2"/>
          <p:cNvSpPr/>
          <p:nvPr/>
        </p:nvSpPr>
        <p:spPr>
          <a:xfrm>
            <a:off x="179512" y="188640"/>
            <a:ext cx="4392488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Большой евангельский цикл из 58 картин «Из жизни Христа" создал В.Д. Поленов (1844-1927 гг.) Свой долг художника он видел в концентрации сил для создания этого цикла, который представлялся ему «рядом картин и сцен, связанных между собой эстетической атмосферой.</a:t>
            </a:r>
            <a:endParaRPr lang="ru-RU" sz="28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ic0220_80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260649"/>
            <a:ext cx="8942979" cy="52565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Прямоугольник 2"/>
          <p:cNvSpPr/>
          <p:nvPr/>
        </p:nvSpPr>
        <p:spPr>
          <a:xfrm>
            <a:off x="323528" y="5589240"/>
            <a:ext cx="842493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Центральной работой этого цикла является  картина «Христос и грешница».</a:t>
            </a:r>
            <a:endParaRPr lang="ru-RU" sz="28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548680"/>
            <a:ext cx="864096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Идея "добро побеждает зло" воплощена в живописном пересказе известного евангельского события с противостоянием мудрого в Своем спокойствии Христа разъяренной толпе в кульминационный момент драмы. </a:t>
            </a:r>
          </a:p>
          <a:p>
            <a:r>
              <a:rPr lang="ru-RU" sz="32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"Кто из вас без греха, первый брось в нее камень" - сказал Христос разгневанным людям, готовым забить камнями изобличенную в прелюбодеянии женщину. </a:t>
            </a:r>
          </a:p>
          <a:p>
            <a:r>
              <a:rPr lang="ru-RU" sz="32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И люди разошлись, обличаемые совестью. 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563888" y="179249"/>
            <a:ext cx="5382344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Образ Христа на этой картине не соответствует ни канонам академизма, ни демократическому искусству передвижников. Христос Поленова - особый, свой, "</a:t>
            </a:r>
            <a:r>
              <a:rPr lang="ru-RU" sz="28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поленовский</a:t>
            </a:r>
            <a:r>
              <a:rPr lang="ru-RU" sz="28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", выражающий авторское мироощущение, основанное на осознании необходимости истины, красоты и гармонии Божьего мира. И в этой светлой умиротворяющей благодати не может существовать зло. </a:t>
            </a:r>
          </a:p>
          <a:p>
            <a:endParaRPr lang="ru-RU" sz="3200" dirty="0"/>
          </a:p>
        </p:txBody>
      </p:sp>
      <p:pic>
        <p:nvPicPr>
          <p:cNvPr id="4" name="Рисунок 3" descr="pic0220_800.jpg"/>
          <p:cNvPicPr>
            <a:picLocks noChangeAspect="1"/>
          </p:cNvPicPr>
          <p:nvPr/>
        </p:nvPicPr>
        <p:blipFill>
          <a:blip r:embed="rId2" cstate="print"/>
          <a:srcRect l="29792" t="45205" r="58935" b="24658"/>
          <a:stretch>
            <a:fillRect/>
          </a:stretch>
        </p:blipFill>
        <p:spPr>
          <a:xfrm>
            <a:off x="395536" y="1196752"/>
            <a:ext cx="2906505" cy="456736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age0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260648"/>
            <a:ext cx="4320480" cy="623163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Прямоугольник 2"/>
          <p:cNvSpPr/>
          <p:nvPr/>
        </p:nvSpPr>
        <p:spPr>
          <a:xfrm>
            <a:off x="4716016" y="260648"/>
            <a:ext cx="4427984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Илья Репин  написал картину «Воскрешение дочери </a:t>
            </a:r>
            <a:r>
              <a:rPr lang="ru-RU" sz="28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Иаира</a:t>
            </a:r>
            <a:r>
              <a:rPr lang="ru-RU" sz="28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» в качестве дипломной работы . Именно она стала первым произведением большого масштаба, для начинающего Репина. </a:t>
            </a:r>
          </a:p>
          <a:p>
            <a:r>
              <a:rPr lang="ru-RU" sz="28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За этот шедевр он   получил звание художника, первую золотую медаль и был отправлен в заграничную командировку.</a:t>
            </a:r>
            <a:endParaRPr lang="ru-RU" sz="28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reanimatio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692696"/>
            <a:ext cx="8640960" cy="473062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Прямоугольник 2"/>
          <p:cNvSpPr/>
          <p:nvPr/>
        </p:nvSpPr>
        <p:spPr>
          <a:xfrm>
            <a:off x="611560" y="188640"/>
            <a:ext cx="70567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Воскрешение дочери </a:t>
            </a:r>
            <a:r>
              <a:rPr lang="ru-RU" sz="24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Иаира</a:t>
            </a:r>
            <a:r>
              <a:rPr lang="ru-RU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 Илья Репин 1871 г.</a:t>
            </a:r>
            <a:endParaRPr lang="ru-RU" sz="24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5445224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>
                <a:solidFill>
                  <a:srgbClr val="7030A0"/>
                </a:solidFill>
              </a:rPr>
              <a:t>«Придя же в дом, не позволил войти никому, кроме Петра, Иоанна и Иакова, и отца девицы, и матери. Все плакали и рыдали о ней. Но Он сказал: не плачьте; она не умерла, но спит. И смеялись над Ним, зная, что она умерла.»</a:t>
            </a:r>
            <a:br>
              <a:rPr lang="ru-RU" b="1" i="1" dirty="0" smtClean="0">
                <a:solidFill>
                  <a:srgbClr val="7030A0"/>
                </a:solidFill>
              </a:rPr>
            </a:br>
            <a:r>
              <a:rPr lang="ru-RU" b="1" i="1" dirty="0" smtClean="0">
                <a:solidFill>
                  <a:srgbClr val="7030A0"/>
                </a:solidFill>
              </a:rPr>
              <a:t>Евангелие от Луки</a:t>
            </a:r>
            <a:endParaRPr lang="ru-RU" b="1" i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0"/>
            <a:ext cx="8964488" cy="7971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Трактуя сцену евангельского чуда, картина «Воскрешение дочери </a:t>
            </a:r>
            <a:r>
              <a:rPr lang="ru-RU" sz="32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Иаира</a:t>
            </a:r>
            <a:r>
              <a:rPr lang="ru-RU" sz="32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» передает ситуацию, когда Христос является в дом, только что умершей девушки, Репин изобразил удивление и в то же время испуг родителей, в чьих глазах еще теплится надежда. Вся сцена изображена как важное и значительное событие. Создавая эту картину, Репин был под впечатлением «Лунной сонаты» Бетховена и по словам двоюродного брата Бетховена, </a:t>
            </a:r>
            <a:r>
              <a:rPr lang="ru-RU" sz="32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по-бетховенски</a:t>
            </a:r>
            <a:r>
              <a:rPr lang="ru-RU" sz="32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получилось мощной. Искусствоведы называют эту картину самой таинственной и загадочной в творчестве Репина.</a:t>
            </a:r>
          </a:p>
          <a:p>
            <a:r>
              <a:rPr lang="ru-RU" sz="32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2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220px-Alexey_Egorovich_Egorov1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5FEFB"/>
              </a:clrFrom>
              <a:clrTo>
                <a:srgbClr val="F5FEFB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23528" y="260648"/>
            <a:ext cx="3851920" cy="4097042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4572000" y="476672"/>
            <a:ext cx="4572000" cy="600164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32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Один из самых одаренных мастеров академического рисунка, А. Е. Егоров недаром получил у современников имя "русского Рафаэля". Наиболее значительное место в творчестве Егорова занимают работы на религиозные сюжеты. </a:t>
            </a:r>
            <a:endParaRPr lang="ru-RU" sz="32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548680"/>
            <a:ext cx="8352928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Самая известная картина Егорова - "Истязание Спасителя" (1814).  Современники воспринимали картину как эталон академического искусства. Профессор анатомии И. В. </a:t>
            </a:r>
            <a:r>
              <a:rPr lang="ru-RU" sz="32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Буяльский</a:t>
            </a:r>
            <a:r>
              <a:rPr lang="ru-RU" sz="32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любивший демонстрировать своим ученикам анатомические погрешности на статуях и картинах, говорил о работе Егорова: "Вот единственная картина, в которой нет ни единой ошибки".</a:t>
            </a:r>
          </a:p>
          <a:p>
            <a:endParaRPr lang="ru-RU" sz="32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50452535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0"/>
            <a:ext cx="5332095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Прямоугольник 2"/>
          <p:cNvSpPr/>
          <p:nvPr/>
        </p:nvSpPr>
        <p:spPr>
          <a:xfrm>
            <a:off x="5580112" y="3573016"/>
            <a:ext cx="356388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Егоров Алексей Егорович </a:t>
            </a:r>
          </a:p>
          <a:p>
            <a:r>
              <a:rPr lang="ru-RU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Истязание Спасителя</a:t>
            </a:r>
          </a:p>
          <a:p>
            <a:r>
              <a:rPr lang="ru-RU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1814 Холст, </a:t>
            </a:r>
            <a:br>
              <a:rPr lang="ru-RU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Государственный Русский музей, Санкт-Петербург</a:t>
            </a:r>
            <a:br>
              <a:rPr lang="ru-RU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332656"/>
            <a:ext cx="8352928" cy="6048672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43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 Россию живописное искусство пришло из Византии вместе с воспринятой оттуда православной христианской религией. Из Византии к нам пришли и выработанные иконографические стандарты, от которых отступать строго запрещалось. Лики святых, а также образ Христа изображались преднамеренно условно и схематично, с аскетическими чертами, лишенными всякой </a:t>
            </a:r>
            <a:r>
              <a:rPr lang="ru-RU" sz="43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портретности</a:t>
            </a:r>
            <a:r>
              <a:rPr lang="ru-RU" sz="43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43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~PP2648.WAV">
            <a:hlinkClick r:id="" action="ppaction://media"/>
          </p:cNvPr>
          <p:cNvPicPr>
            <a:picLocks noRot="1" noChangeAspect="1"/>
          </p:cNvPicPr>
          <p:nvPr>
            <a:wavAudioFile r:embed="rId1" name="~PP2648.WAV"/>
          </p:nvPr>
        </p:nvPicPr>
        <p:blipFill>
          <a:blip r:embed="rId3" cstate="print"/>
          <a:stretch>
            <a:fillRect/>
          </a:stretch>
        </p:blipFill>
        <p:spPr>
          <a:xfrm>
            <a:off x="8632825" y="6346825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697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764704"/>
            <a:ext cx="8334672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</a:t>
            </a:r>
            <a:r>
              <a:rPr lang="ru-RU" sz="32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Из богатых сокровищ русского изобразительного искусства в презентации представлено лишь несколько произведений, связанных с образом Христа. Сегодня, когда наше Отечество переживает трудные времена, сохраняет свое значение обращение к произведениям евангельского содержания русских художников. Оно необходимо для нравственного и духовного обустройства людей, ищущих правильный путь. 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 noChangeArrowheads="1"/>
          </p:cNvSpPr>
          <p:nvPr/>
        </p:nvSpPr>
        <p:spPr bwMode="auto">
          <a:xfrm>
            <a:off x="251520" y="948689"/>
            <a:ext cx="8568952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Главный, центральный образ всего древнерусского искусства и  русской</a:t>
            </a:r>
            <a:r>
              <a:rPr kumimoji="0" lang="ru-RU" sz="2400" b="1" i="1" u="none" strike="noStrike" cap="none" normalizeH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живописи </a:t>
            </a:r>
            <a:r>
              <a:rPr kumimoji="0" lang="en-US" sz="2400" b="1" i="1" u="none" strike="noStrike" cap="none" normalizeH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XIX</a:t>
            </a:r>
            <a:r>
              <a:rPr kumimoji="0" lang="ru-RU" sz="2400" b="1" i="1" u="none" strike="noStrike" cap="none" normalizeH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в.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образ Иисуса Христа, Спаса, как его называли на Руси.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Спаситель (Спас)- это слово абсолютно точно выражает представление о нем христианской религии.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Древнее и глубокое истолкование Евангелия ( само слово «евангелие» означает «благая весть»),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которое Русь унаследовала от Византии, люди  понимали заключенный в нем рассказ о великом, непостижимом Боге,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«вочеловечившемся» во имя людей. Соединив  со своей божественной природой всю полноту природы человеческой, он несет людям свой «завет»,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свою проповедь и, испытав присущие этой природе страдания, искупает человеческие грехи. </a:t>
            </a:r>
            <a:endParaRPr kumimoji="0" lang="ru-RU" sz="2400" b="1" i="1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antocrator_Constantinop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12527" y="0"/>
            <a:ext cx="5631473" cy="6858000"/>
          </a:xfrm>
          <a:prstGeom prst="rect">
            <a:avLst/>
          </a:prstGeom>
          <a:ln>
            <a:solidFill>
              <a:schemeClr val="accent4">
                <a:lumMod val="50000"/>
              </a:schemeClr>
            </a:solidFill>
          </a:ln>
          <a:effectLst>
            <a:softEdge rad="112500"/>
          </a:effectLst>
        </p:spPr>
      </p:pic>
      <p:sp>
        <p:nvSpPr>
          <p:cNvPr id="3" name="Прямоугольник 2"/>
          <p:cNvSpPr/>
          <p:nvPr/>
        </p:nvSpPr>
        <p:spPr>
          <a:xfrm>
            <a:off x="179512" y="3429000"/>
            <a:ext cx="320384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Спас Вседержитель (Пантократор). Мозаика в южной галерее собора св. Софии в Константинополе. Вторая четверть XII в.</a:t>
            </a:r>
            <a:endParaRPr lang="ru-RU" sz="24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~PP3164.WAV">
            <a:hlinkClick r:id="" action="ppaction://media"/>
          </p:cNvPr>
          <p:cNvPicPr>
            <a:picLocks noRot="1" noChangeAspect="1"/>
          </p:cNvPicPr>
          <p:nvPr>
            <a:wavAudioFile r:embed="rId1" name="~PP3164.WAV"/>
          </p:nvPr>
        </p:nvPicPr>
        <p:blipFill>
          <a:blip r:embed="rId4" cstate="print"/>
          <a:stretch>
            <a:fillRect/>
          </a:stretch>
        </p:blipFill>
        <p:spPr>
          <a:xfrm>
            <a:off x="8632825" y="6346825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41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692696"/>
            <a:ext cx="856895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 XV столетия, после падения Византии, оплотом Православия становится Русь. В русском иконографическом языке, достигшем определенной зрелости, появляются признаки национальной самобытности. В это время заявляет о себе выдающийся живописец раннего средневековья преподобный Андрей Рублев. Он открыл дорогу в мир русского искусства всепобеждающей силе добра и любви к ближнему, что так отчетливо проявилось в образах Христа. Лик Христа в работе Андрея Рублева предстает излучающим душевную теплоту и милосердие.</a:t>
            </a:r>
            <a:endParaRPr lang="ru-RU" sz="28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~PP3362.WAV">
            <a:hlinkClick r:id="" action="ppaction://media"/>
          </p:cNvPr>
          <p:cNvPicPr>
            <a:picLocks noRot="1" noChangeAspect="1"/>
          </p:cNvPicPr>
          <p:nvPr>
            <a:wavAudioFile r:embed="rId1" name="~PP3362.WAV"/>
          </p:nvPr>
        </p:nvPicPr>
        <p:blipFill>
          <a:blip r:embed="rId3" cstate="print"/>
          <a:stretch>
            <a:fillRect/>
          </a:stretch>
        </p:blipFill>
        <p:spPr>
          <a:xfrm>
            <a:off x="8632825" y="6346825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5295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zspas.jpg"/>
          <p:cNvPicPr>
            <a:picLocks noChangeAspect="1"/>
          </p:cNvPicPr>
          <p:nvPr/>
        </p:nvPicPr>
        <p:blipFill>
          <a:blip r:embed="rId3" cstate="print"/>
          <a:srcRect r="2201" b="23750"/>
          <a:stretch>
            <a:fillRect/>
          </a:stretch>
        </p:blipFill>
        <p:spPr>
          <a:xfrm>
            <a:off x="467545" y="0"/>
            <a:ext cx="7992888" cy="552278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Прямоугольник 2"/>
          <p:cNvSpPr/>
          <p:nvPr/>
        </p:nvSpPr>
        <p:spPr>
          <a:xfrm>
            <a:off x="251520" y="5226784"/>
            <a:ext cx="842493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Андрей Рублев. Спас, 1410-е </a:t>
            </a:r>
            <a:br>
              <a:rPr lang="ru-RU" sz="28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6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~PP1990.WAV">
            <a:hlinkClick r:id="" action="ppaction://media"/>
          </p:cNvPr>
          <p:cNvPicPr>
            <a:picLocks noRot="1" noChangeAspect="1"/>
          </p:cNvPicPr>
          <p:nvPr>
            <a:wavAudioFile r:embed="rId1" name="~PP1990.WAV"/>
          </p:nvPr>
        </p:nvPicPr>
        <p:blipFill>
          <a:blip r:embed="rId4" cstate="print"/>
          <a:stretch>
            <a:fillRect/>
          </a:stretch>
        </p:blipFill>
        <p:spPr>
          <a:xfrm>
            <a:off x="8632825" y="6346825"/>
            <a:ext cx="304800" cy="3048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251520" y="5934670"/>
            <a:ext cx="81369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Лик Христа в работе Андрея Рублева предстает излучающим душевную теплоту и милосердие.</a:t>
            </a:r>
            <a:endParaRPr lang="ru-RU" sz="24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Tm="236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692696"/>
            <a:ext cx="820891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«Спас» Рублева - произведение, оказавшее огромное влияние на </a:t>
            </a:r>
            <a:r>
              <a:rPr lang="ru-RU" sz="3200" b="1" i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современников </a:t>
            </a:r>
            <a:r>
              <a:rPr lang="ru-RU" sz="3200" b="1" i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художника </a:t>
            </a:r>
            <a:r>
              <a:rPr lang="ru-RU" sz="32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и на все последующие поколения русских людей. С именем Андрея Рублева связан принципиально новый этап в развитии русского иконостаса - становление так называемого «высокого иконостаса». Это одно из самых больших художественных чудес, которыми одарил нас XV в и именно образ его Христа стал традиционным в картинах русских художников. </a:t>
            </a:r>
            <a:endParaRPr lang="ru-RU" sz="3200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Презентация Microsoft Of261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8632825" y="6346825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697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60648"/>
            <a:ext cx="828092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 XVIII веке, после того как Петр I "в Европу прорубил окно", к нам пришло искусство Запада с классическими манерами живописи. Однако сквозь "чужевластье мод" оно перерождалось в оригинальное русское национальное искусство.</a:t>
            </a:r>
          </a:p>
          <a:p>
            <a:endParaRPr lang="ru-RU" sz="4400" b="1" dirty="0">
              <a:solidFill>
                <a:srgbClr val="7030A0"/>
              </a:solidFill>
            </a:endParaRPr>
          </a:p>
        </p:txBody>
      </p:sp>
      <p:pic>
        <p:nvPicPr>
          <p:cNvPr id="3" name="Презентация Microsoft Of262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8632825" y="6346825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697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8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587</TotalTime>
  <Words>1347</Words>
  <Application>Microsoft Office PowerPoint</Application>
  <PresentationFormat>Экран (4:3)</PresentationFormat>
  <Paragraphs>58</Paragraphs>
  <Slides>30</Slides>
  <Notes>0</Notes>
  <HiddenSlides>0</HiddenSlides>
  <MMClips>11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User</cp:lastModifiedBy>
  <cp:revision>62</cp:revision>
  <dcterms:modified xsi:type="dcterms:W3CDTF">2012-12-12T09:00:47Z</dcterms:modified>
</cp:coreProperties>
</file>