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A6225-89A6-4F3F-BB8B-F687360E10A4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7A25B-0B20-41E7-BA5D-A9946F3DC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024362-A810-4038-9220-A14E13B1EB09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880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A7203E-4925-424E-BCEE-CBF108FE90CB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972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56811E-DA88-4D52-90C8-B9066BEA3A74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983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83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EDFEF8-AE0C-4A5F-8695-19FEB12FBD16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993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933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F75DDB-E883-4004-975A-4B3A3254351E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1003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32A36A-A2A4-44EC-BFE6-620C63C170D1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1013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61C514-CFAB-474E-8FE8-388F17E5DADE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1024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CC42D3-F4FB-41E9-815C-7C3032431E00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  <p:sp>
        <p:nvSpPr>
          <p:cNvPr id="1034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32C020-8209-4F1F-A02B-768F75D173E2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  <p:sp>
        <p:nvSpPr>
          <p:cNvPr id="1044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44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87ABBB-7DE3-4562-A009-FBC9BA71CAEF}" type="slidenum">
              <a:rPr lang="ru-RU" smtClean="0">
                <a:cs typeface="Arial" charset="0"/>
              </a:rPr>
              <a:pPr/>
              <a:t>18</a:t>
            </a:fld>
            <a:endParaRPr lang="ru-RU" smtClean="0">
              <a:cs typeface="Arial" charset="0"/>
            </a:endParaRPr>
          </a:p>
        </p:txBody>
      </p:sp>
      <p:sp>
        <p:nvSpPr>
          <p:cNvPr id="1054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3EF59B0-F3E9-4CF0-AF13-A66565CFEF91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  <p:sp>
        <p:nvSpPr>
          <p:cNvPr id="1064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65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B0B7F0-FF58-41AD-AC75-503FA4CDFF7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890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353CF6-D664-41B6-8074-7C7ECEA8C156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  <p:sp>
        <p:nvSpPr>
          <p:cNvPr id="1075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8158C6-6839-44ED-9686-EB780B8CFA28}" type="slidenum">
              <a:rPr lang="ru-RU" smtClean="0">
                <a:cs typeface="Arial" charset="0"/>
              </a:rPr>
              <a:pPr/>
              <a:t>21</a:t>
            </a:fld>
            <a:endParaRPr lang="ru-RU" smtClean="0">
              <a:cs typeface="Arial" charset="0"/>
            </a:endParaRPr>
          </a:p>
        </p:txBody>
      </p:sp>
      <p:sp>
        <p:nvSpPr>
          <p:cNvPr id="1085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85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292A66-BDE2-402A-8FF6-4604D7460EAF}" type="slidenum">
              <a:rPr lang="ru-RU" smtClean="0">
                <a:cs typeface="Arial" charset="0"/>
              </a:rPr>
              <a:pPr/>
              <a:t>22</a:t>
            </a:fld>
            <a:endParaRPr lang="ru-RU" smtClean="0">
              <a:cs typeface="Arial" charset="0"/>
            </a:endParaRPr>
          </a:p>
        </p:txBody>
      </p:sp>
      <p:sp>
        <p:nvSpPr>
          <p:cNvPr id="1095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427E1B-E84E-453F-B08D-AE4C913A132F}" type="slidenum">
              <a:rPr lang="ru-RU" smtClean="0">
                <a:cs typeface="Arial" charset="0"/>
              </a:rPr>
              <a:pPr/>
              <a:t>23</a:t>
            </a:fld>
            <a:endParaRPr lang="ru-RU" smtClean="0">
              <a:cs typeface="Arial" charset="0"/>
            </a:endParaRPr>
          </a:p>
        </p:txBody>
      </p:sp>
      <p:sp>
        <p:nvSpPr>
          <p:cNvPr id="1105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05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AC3BA1-0D55-4AEA-BA25-E72D98933BD1}" type="slidenum">
              <a:rPr lang="ru-RU" smtClean="0">
                <a:cs typeface="Arial" charset="0"/>
              </a:rPr>
              <a:pPr/>
              <a:t>24</a:t>
            </a:fld>
            <a:endParaRPr lang="ru-RU" smtClean="0">
              <a:cs typeface="Arial" charset="0"/>
            </a:endParaRPr>
          </a:p>
        </p:txBody>
      </p:sp>
      <p:sp>
        <p:nvSpPr>
          <p:cNvPr id="1116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16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55ED0E-94CF-44FD-ACCC-D25674EF4AB4}" type="slidenum">
              <a:rPr lang="ru-RU" smtClean="0">
                <a:cs typeface="Arial" charset="0"/>
              </a:rPr>
              <a:pPr/>
              <a:t>25</a:t>
            </a:fld>
            <a:endParaRPr lang="ru-RU" smtClean="0">
              <a:cs typeface="Arial" charset="0"/>
            </a:endParaRPr>
          </a:p>
        </p:txBody>
      </p:sp>
      <p:sp>
        <p:nvSpPr>
          <p:cNvPr id="1126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AE8A1A-FC1E-4AF1-9D08-8BC5197B665E}" type="slidenum">
              <a:rPr lang="ru-RU" smtClean="0">
                <a:cs typeface="Arial" charset="0"/>
              </a:rPr>
              <a:pPr/>
              <a:t>26</a:t>
            </a:fld>
            <a:endParaRPr lang="ru-RU" smtClean="0">
              <a:cs typeface="Arial" charset="0"/>
            </a:endParaRPr>
          </a:p>
        </p:txBody>
      </p:sp>
      <p:sp>
        <p:nvSpPr>
          <p:cNvPr id="1136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58B261-6688-4196-B2E1-3227E9D6D34B}" type="slidenum">
              <a:rPr lang="ru-RU" smtClean="0">
                <a:cs typeface="Arial" charset="0"/>
              </a:rPr>
              <a:pPr/>
              <a:t>27</a:t>
            </a:fld>
            <a:endParaRPr lang="ru-RU" smtClean="0">
              <a:cs typeface="Arial" charset="0"/>
            </a:endParaRPr>
          </a:p>
        </p:txBody>
      </p:sp>
      <p:sp>
        <p:nvSpPr>
          <p:cNvPr id="1146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D78B92-0682-4697-90A6-99D6C17E429D}" type="slidenum">
              <a:rPr lang="ru-RU" smtClean="0">
                <a:cs typeface="Arial" charset="0"/>
              </a:rPr>
              <a:pPr/>
              <a:t>28</a:t>
            </a:fld>
            <a:endParaRPr lang="ru-RU" smtClean="0">
              <a:cs typeface="Arial" charset="0"/>
            </a:endParaRPr>
          </a:p>
        </p:txBody>
      </p:sp>
      <p:sp>
        <p:nvSpPr>
          <p:cNvPr id="1157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95A940-7777-47EB-888B-7339508E974F}" type="slidenum">
              <a:rPr lang="ru-RU" smtClean="0">
                <a:cs typeface="Arial" charset="0"/>
              </a:rPr>
              <a:pPr/>
              <a:t>29</a:t>
            </a:fld>
            <a:endParaRPr lang="ru-RU" smtClean="0">
              <a:cs typeface="Arial" charset="0"/>
            </a:endParaRPr>
          </a:p>
        </p:txBody>
      </p:sp>
      <p:sp>
        <p:nvSpPr>
          <p:cNvPr id="1167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7A5374-81DC-406B-ABBC-E04A21B35ABB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901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0B2031-8EF5-42C6-A9AB-A1C1D14C4744}" type="slidenum">
              <a:rPr lang="ru-RU" smtClean="0">
                <a:cs typeface="Arial" charset="0"/>
              </a:rPr>
              <a:pPr/>
              <a:t>30</a:t>
            </a:fld>
            <a:endParaRPr lang="ru-RU" smtClean="0">
              <a:cs typeface="Arial" charset="0"/>
            </a:endParaRPr>
          </a:p>
        </p:txBody>
      </p:sp>
      <p:sp>
        <p:nvSpPr>
          <p:cNvPr id="1177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D698DC-3863-44E7-912D-16B56CB5D919}" type="slidenum">
              <a:rPr lang="ru-RU" smtClean="0">
                <a:cs typeface="Arial" charset="0"/>
              </a:rPr>
              <a:pPr/>
              <a:t>31</a:t>
            </a:fld>
            <a:endParaRPr lang="ru-RU" smtClean="0">
              <a:cs typeface="Arial" charset="0"/>
            </a:endParaRPr>
          </a:p>
        </p:txBody>
      </p:sp>
      <p:sp>
        <p:nvSpPr>
          <p:cNvPr id="1187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5756B0-D9A4-42B8-8CD1-4316E5ABF9BC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911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CBBDB9-F174-49F9-96E9-E474B44E384D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404FBD-3AA9-4D15-8419-FC938960E04C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931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981B6D-F667-4D38-92EB-4B0E97EB3083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942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6A3F5D-BA2C-4124-9AF5-6A15FF9EA0B4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952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2676C2-3095-4A11-9480-AD3CA4BBCD26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keu-ocr.narod.ru/Cruisers/pictures/0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1%91%D1%88%D0%B0_%D0%9F%D0%BE%D0%BF%D0%BE%D0%B2%D0%B8%D1%87" TargetMode="External"/><Relationship Id="rId13" Type="http://schemas.openxmlformats.org/officeDocument/2006/relationships/hyperlink" Target="http://ru.wikipedia.org/w/index.php?title=%D0%94%D1%83%D0%BD%D0%B0%D0%B9_%D0%98%D0%B2%D0%B0%D0%BD%D0%BE%D0%B2%D0%B8%D1%87_%E2%80%94_%D1%81%D0%B2%D0%B0%D1%82&amp;action=edit&amp;redlink=1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://ru.wikipedia.org/w/index.php?title=%D0%9D%D0%B0%D1%81%D1%82%D0%B0%D1%81%D1%8C%D1%8F_%D0%9C%D0%B8%D0%BA%D1%83%D0%BB%D0%B8%D1%88%D0%BD%D0%B0&amp;action=edit&amp;redlink=1" TargetMode="External"/><Relationship Id="rId12" Type="http://schemas.openxmlformats.org/officeDocument/2006/relationships/hyperlink" Target="http://ru.wikipedia.org/w/index.php?title=%D0%9F%D0%BE%D0%B5%D0%B4%D0%B8%D0%BD%D0%BE%D0%BA_%D0%94%D1%83%D0%BD%D0%B0%D1%8F_%D0%98%D0%B2%D0%B0%D0%BD%D0%BE%D0%B2%D0%B8%D1%87%D0%B0_%D1%81_%D0%94%D0%BE%D0%B1%D1%80%D1%8B%D0%BD%D0%B5%D0%B9_%D0%9D%D0%B8%D0%BA%D0%B8%D1%82%D0%B8%D1%87%D0%B5%D0%BC&amp;action=edit&amp;redlink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7%D0%BC%D0%B5%D0%B9_%D0%93%D0%BE%D1%80%D1%8B%D0%BD%D1%8B%D1%87" TargetMode="External"/><Relationship Id="rId11" Type="http://schemas.openxmlformats.org/officeDocument/2006/relationships/hyperlink" Target="http://ru.wikipedia.org/wiki/%C4%EE%E1%F0%FB%ED%FF_%CD%E8%EA%E8%F2%E8%F7" TargetMode="External"/><Relationship Id="rId5" Type="http://schemas.openxmlformats.org/officeDocument/2006/relationships/hyperlink" Target="http://ru.wikipedia.org/w/index.php?title=%D0%94%D0%BE%D0%B1%D1%80%D1%8B%D0%BD%D1%8F_%D0%B8_%D0%97%D0%BC%D0%B5%D0%B9&amp;action=edit&amp;redlink=1" TargetMode="External"/><Relationship Id="rId10" Type="http://schemas.openxmlformats.org/officeDocument/2006/relationships/hyperlink" Target="http://ru.wikipedia.org/wiki/%D0%94%D1%83%D0%BD%D0%B0%D0%B9_%D0%98%D0%B2%D0%B0%D0%BD%D0%BE%D0%B2%D0%B8%D1%87" TargetMode="External"/><Relationship Id="rId4" Type="http://schemas.openxmlformats.org/officeDocument/2006/relationships/hyperlink" Target="http://ru.wikipedia.org/w/index.php?title=%D0%9F%D0%BE%D0%B5%D0%B4%D0%B8%D0%BD%D0%BE%D0%BA_%D0%94%D0%BE%D0%B1%D1%80%D1%8B%D0%BD%D0%B8_%D1%81_%D0%98%D0%BB%D1%8C%D1%91%D0%B9_%D0%9C%D1%83%D1%80%D0%BE%D0%BC%D1%86%D0%B5%D0%BC&amp;action=edit&amp;redlink=1" TargetMode="External"/><Relationship Id="rId9" Type="http://schemas.openxmlformats.org/officeDocument/2006/relationships/hyperlink" Target="http://ru.wikipedia.org/w/index.php?title=%D0%94%D0%BE%D0%B1%D1%80%D1%8B%D0%BD%D1%8F_%D0%B8_%D0%92%D0%B0%D1%81%D0%B8%D0%BB%D0%B8%D0%B9_%D0%9A%D0%B0%D0%B7%D0%B8%D0%BC%D0%B8%D1%80%D0%BE%D0%B2%D0%B8%D1%87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1%80%D0%BE%D0%B2,_%D0%90%D0%BB%D0%B5%D0%BA%D1%81%D0%B0%D0%BD%D0%B4%D1%80_%D0%9D%D0%B8%D0%BA%D0%BE%D0%BB%D0%B0%D0%B5%D0%B2%D0%B8%D1%87_%28%D0%BA%D0%BE%D0%BC%D0%BF%D0%BE%D0%B7%D0%B8%D1%82%D0%BE%D1%80%29" TargetMode="External"/><Relationship Id="rId3" Type="http://schemas.openxmlformats.org/officeDocument/2006/relationships/hyperlink" Target="http://ru.wikipedia.org/wiki/%D0%9A%D0%B0%D0%B2%D0%BE%D1%81,_%D0%9A%D0%B0%D1%82%D0%B5%D1%80%D0%B8%D0%BD%D0%BE_%D0%90%D0%BB%D1%8C%D0%B1%D0%B5%D1%80%D1%82%D0%BE%D0%B2%D0%B8%D1%87" TargetMode="External"/><Relationship Id="rId7" Type="http://schemas.openxmlformats.org/officeDocument/2006/relationships/hyperlink" Target="http://ru.wikipedia.org/wiki/%D0%91%D0%BE%D1%80%D0%BE%D0%B4%D0%B8%D0%BD,_%D0%90%D0%BB%D0%B5%D0%BA%D1%81%D0%B0%D0%BD%D0%B4%D1%80_%D0%9F%D0%BE%D1%80%D1%84%D0%B8%D1%80%D1%8C%D0%B5%D0%B2%D0%B8%D1%87" TargetMode="Externa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1%80%D1%81" TargetMode="External"/><Relationship Id="rId11" Type="http://schemas.openxmlformats.org/officeDocument/2006/relationships/hyperlink" Target="http://ru.wikipedia.org/wiki/%D0%93%D1%80%D0%B5%D1%87%D0%B0%D0%BD%D0%B8%D0%BD%D0%BE%D0%B2,_%D0%90%D0%BB%D0%B5%D0%BA%D1%81%D0%B0%D0%BD%D0%B4%D1%80_%D0%A2%D0%B8%D1%85%D0%BE%D0%BD%D0%BE%D0%B2%D0%B8%D1%87" TargetMode="External"/><Relationship Id="rId5" Type="http://schemas.openxmlformats.org/officeDocument/2006/relationships/hyperlink" Target="http://ru.wikipedia.org/wiki/%D0%9E%D0%BF%D0%B5%D1%80%D0%B0" TargetMode="External"/><Relationship Id="rId10" Type="http://schemas.openxmlformats.org/officeDocument/2006/relationships/hyperlink" Target="http://ru.wikipedia.org/wiki/%D0%9A%D0%BE%D0%BC%D0%BF%D0%BE%D0%B7%D0%B8%D1%82%D0%BE%D1%80" TargetMode="External"/><Relationship Id="rId4" Type="http://schemas.openxmlformats.org/officeDocument/2006/relationships/hyperlink" Target="http://ru.wikipedia.org/wiki/%D0%90%D0%BD%D1%82%D0%BE%D0%BD%D0%BE%D0%BB%D0%B8%D0%BD%D0%B8,_%D0%A4%D0%B5%D1%80%D0%B4%D0%B8%D0%BD%D0%B0%D0%BD%D0%B4" TargetMode="External"/><Relationship Id="rId9" Type="http://schemas.openxmlformats.org/officeDocument/2006/relationships/hyperlink" Target="http://ru.wikipedia.org/wiki/1901_%D0%B3%D0%BE%D0%B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5%D0%BB%D1%8C%D0%BD%D0%B8%D1%86%D0%B0_%28%D0%BA%D0%B8%D0%BD%D0%BE%D0%BA%D0%BE%D0%BC%D0%BF%D0%B0%D0%BD%D0%B8%D1%8F%29" TargetMode="External"/><Relationship Id="rId13" Type="http://schemas.openxmlformats.org/officeDocument/2006/relationships/hyperlink" Target="http://ru.wikipedia.org/wiki/%D0%9A%D0%BD%D1%8F%D0%B7%D1%8C_%D0%92%D0%BB%D0%B0%D0%B4%D0%B8%D0%BC%D0%B8%D1%80_%28%D0%BC%D1%83%D0%BB%D1%8C%D1%82%D1%84%D0%B8%D0%BB%D1%8C%D0%BC%29" TargetMode="External"/><Relationship Id="rId18" Type="http://schemas.openxmlformats.org/officeDocument/2006/relationships/hyperlink" Target="http://ru.wikipedia.org/w/index.php?title=%D0%9F%D0%B0%D0%B2%D0%B5%D0%BB_%D0%9A%D0%BB%D0%B8%D0%BC%D0%BE%D0%B2&amp;action=edit&amp;redlink=1" TargetMode="External"/><Relationship Id="rId3" Type="http://schemas.openxmlformats.org/officeDocument/2006/relationships/hyperlink" Target="http://ru.wikipedia.org/wiki/%D0%98%D0%BB%D1%8C%D1%8F_%D0%9C%D1%83%D1%80%D0%BE%D0%BC%D0%B5%D1%86_%28%D1%84%D0%B8%D0%BB%D1%8C%D0%BC%29" TargetMode="External"/><Relationship Id="rId7" Type="http://schemas.openxmlformats.org/officeDocument/2006/relationships/hyperlink" Target="http://ru.wikipedia.org/wiki/%D0%94%D0%BE%D0%B1%D1%80%D1%8B%D0%BD%D1%8F_%D0%9D%D0%B8%D0%BA%D0%B8%D1%82%D0%B8%D1%87_%28%D0%BC%D1%83%D0%BB%D1%8C%D1%82%D1%84%D0%B8%D0%BB%D1%8C%D0%BC%29" TargetMode="External"/><Relationship Id="rId12" Type="http://schemas.openxmlformats.org/officeDocument/2006/relationships/hyperlink" Target="http://ru.wikipedia.org/wiki/%D0%A2%D1%80%D0%B8_%D0%B1%D0%BE%D0%B3%D0%B0%D1%82%D1%8B%D1%80%D1%8F_%D0%B8_%D0%A8%D0%B0%D0%BC%D0%B0%D1%85%D0%B0%D0%BD%D1%81%D0%BA%D0%B0%D1%8F_%D1%86%D0%B0%D1%80%D0%B8%D1%86%D0%B0" TargetMode="External"/><Relationship Id="rId17" Type="http://schemas.openxmlformats.org/officeDocument/2006/relationships/hyperlink" Target="http://ru.wikipedia.org/wiki/%D0%A0%D0%B5%D0%B0%D0%BB%D1%8C%D0%BD%D0%B0%D1%8F_%D1%81%D0%BA%D0%B0%D0%B7%D0%BA%D0%B0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://ru.wikipedia.org/wiki/2011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1%83%D0%BB%D1%8C%D1%82%D1%84%D0%B8%D0%BB%D1%8C%D0%BC" TargetMode="External"/><Relationship Id="rId11" Type="http://schemas.openxmlformats.org/officeDocument/2006/relationships/hyperlink" Target="http://ru.wikipedia.org/wiki/2006_%D0%B3%D0%BE%D0%B4" TargetMode="External"/><Relationship Id="rId5" Type="http://schemas.openxmlformats.org/officeDocument/2006/relationships/hyperlink" Target="http://ru.wikipedia.org/wiki/%D0%A1%D0%BE%D1%8E%D0%B7%D0%BC%D1%83%D0%BB%D1%8C%D1%82%D1%84%D0%B8%D0%BB%D1%8C%D0%BC" TargetMode="External"/><Relationship Id="rId15" Type="http://schemas.openxmlformats.org/officeDocument/2006/relationships/hyperlink" Target="http://ru.wikipedia.org/wiki/%D0%92%D0%BB%D0%B0%D0%B4%D0%B8%D0%BC%D0%B8%D1%80_%D0%A1%D0%B2%D1%8F%D1%82%D0%BE%D1%81%D0%BB%D0%B0%D0%B2%D0%B8%D1%87" TargetMode="External"/><Relationship Id="rId10" Type="http://schemas.openxmlformats.org/officeDocument/2006/relationships/hyperlink" Target="http://ru.wikipedia.org/wiki/%D0%94%D0%BE%D0%B1%D1%80%D1%8B%D0%BD%D1%8F_%D0%9D%D0%B8%D0%BA%D0%B8%D1%82%D0%B8%D1%87_%D0%B8_%D0%97%D0%BC%D0%B5%D0%B9_%D0%93%D0%BE%D1%80%D1%8B%D0%BD%D1%8B%D1%87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://ru.wikipedia.org/wiki/1965_%D0%B3%D0%BE%D0%B4" TargetMode="External"/><Relationship Id="rId9" Type="http://schemas.openxmlformats.org/officeDocument/2006/relationships/hyperlink" Target="http://ru.wikipedia.org/wiki/%D0%A1%D0%A2%D0%92_%28%D0%BA%D0%B8%D0%BD%D0%BE%D0%BA%D0%BE%D0%BC%D0%BF%D0%B0%D0%BD%D0%B8%D1%8F%29" TargetMode="External"/><Relationship Id="rId14" Type="http://schemas.openxmlformats.org/officeDocument/2006/relationships/hyperlink" Target="http://ru.wikipedia.org/wiki/%D0%94%D0%BE%D0%B1%D1%80%D1%8B%D0%BD%D1%8F_%28%D0%B2%D0%BE%D0%B5%D0%B2%D0%BE%D0%B4%D0%B0%2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B%D1%8C%D1%8F_%D0%9C%D1%83%D1%80%D0%BE%D0%BC%D0%B5%D1%86" TargetMode="External"/><Relationship Id="rId13" Type="http://schemas.openxmlformats.org/officeDocument/2006/relationships/hyperlink" Target="http://ru.wikipedia.org/wiki/%D0%90%D0%BB%D1%91%D1%88%D0%B0_%D0%9F%D0%BE%D0%BF%D0%BE%D0%B2%D0%B8%D1%87" TargetMode="External"/><Relationship Id="rId3" Type="http://schemas.openxmlformats.org/officeDocument/2006/relationships/hyperlink" Target="http://ru.wikipedia.org/wiki/%D0%A4%D0%BE%D0%BB%D1%8C%D0%BA%D0%BB%D0%BE%D1%80" TargetMode="External"/><Relationship Id="rId7" Type="http://schemas.openxmlformats.org/officeDocument/2006/relationships/hyperlink" Target="http://ru.wikipedia.org/wiki/%D0%A2%D1%80%D0%B8_%D0%B1%D0%BE%D0%B3%D0%B0%D1%82%D1%8B%D1%80%D1%8F" TargetMode="External"/><Relationship Id="rId12" Type="http://schemas.openxmlformats.org/officeDocument/2006/relationships/hyperlink" Target="http://ru.wikipedia.org/w/index.php?title=%D0%9E%D0%BB%D0%B5%D0%BA%D1%81%D0%B8%D0%B9_%D0%9F%D0%BE%D0%BF%D0%BE%D0%B2%D0%B8%D1%87&amp;action=edit&amp;redlink=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D%D0%BF%D0%BE%D1%81" TargetMode="External"/><Relationship Id="rId11" Type="http://schemas.openxmlformats.org/officeDocument/2006/relationships/hyperlink" Target="http://ru.wikipedia.org/wiki/%D0%94%D1%83%D0%BC%D0%B0_(%D1%8D%D0%BF%D0%BE%D1%81)" TargetMode="External"/><Relationship Id="rId5" Type="http://schemas.openxmlformats.org/officeDocument/2006/relationships/hyperlink" Target="http://ru.wikipedia.org/wiki/%D0%91%D1%8B%D0%BB%D0%B8%D0%BD%D1%8B" TargetMode="External"/><Relationship Id="rId15" Type="http://schemas.openxmlformats.org/officeDocument/2006/relationships/image" Target="../media/image40.jpeg"/><Relationship Id="rId10" Type="http://schemas.openxmlformats.org/officeDocument/2006/relationships/hyperlink" Target="http://ru.wikipedia.org/wiki/%D0%A3%D0%BA%D1%80%D0%B0%D0%B8%D0%BD%D1%81%D0%BA%D0%B8%D0%B9_%D1%8F%D0%B7%D1%8B%D0%BA" TargetMode="External"/><Relationship Id="rId4" Type="http://schemas.openxmlformats.org/officeDocument/2006/relationships/hyperlink" Target="http://ru.wikipedia.org/wiki/%D0%91%D0%BE%D0%B3%D0%B0%D1%82%D1%8B%D1%80%D0%B8" TargetMode="External"/><Relationship Id="rId9" Type="http://schemas.openxmlformats.org/officeDocument/2006/relationships/hyperlink" Target="http://ru.wikipedia.org/wiki/%D0%94%D0%BE%D0%B1%D1%80%D1%8B%D0%BD%D1%8F_%D0%9D%D0%B8%D0%BA%D0%B8%D1%82%D0%B8%D1%87" TargetMode="External"/><Relationship Id="rId1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E%D0%B3%D0%B0%D1%82%D1%8B%D1%80%D0%B8_(%D0%BA%D0%B0%D1%80%D1%82%D0%B8%D0%BD%D0%B0_%D0%92%D0%B0%D1%81%D0%BD%D0%B5%D1%86%D0%BE%D0%B2%D0%B0)" TargetMode="External"/><Relationship Id="rId13" Type="http://schemas.openxmlformats.org/officeDocument/2006/relationships/image" Target="../media/image43.png"/><Relationship Id="rId3" Type="http://schemas.openxmlformats.org/officeDocument/2006/relationships/hyperlink" Target="http://ru.wikipedia.org/wiki/%D0%9F%D0%B0%D1%80%D0%BE%D1%85%D0%BE%D0%B4" TargetMode="External"/><Relationship Id="rId7" Type="http://schemas.openxmlformats.org/officeDocument/2006/relationships/hyperlink" Target="http://ru.wikipedia.org/wiki/%D0%92%D0%B0%D1%81%D0%BD%D0%B5%D1%86%D0%BE%D0%B2,_%D0%92%D0%B8%D0%BA%D1%82%D0%BE%D1%80_%D0%9C%D0%B8%D1%85%D0%B0%D0%B9%D0%BB%D0%BE%D0%B2%D0%B8%D1%87" TargetMode="External"/><Relationship Id="rId12" Type="http://schemas.openxmlformats.org/officeDocument/2006/relationships/hyperlink" Target="http://ru.wikipedia.org/wiki/%D0%94%D0%BE%D0%BC_%D1%83%D1%87%D1%91%D0%BD%D1%8B%D1%85_(%D0%A1%D0%B0%D0%BD%D0%BA%D1%82-%D0%9F%D0%B5%D1%82%D0%B5%D1%80%D0%B1%D1%83%D1%80%D0%B3)" TargetMode="Externa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0%BE%D0%BB%D1%81%D1%82%D0%BE%D0%B9,_%D0%90%D0%BB%D0%B5%D0%BA%D1%81%D0%B5%D0%B9_%D0%9A%D0%BE%D0%BD%D1%81%D1%82%D0%B0%D0%BD%D1%82%D0%B8%D0%BD%D0%BE%D0%B2%D0%B8%D1%87" TargetMode="External"/><Relationship Id="rId11" Type="http://schemas.openxmlformats.org/officeDocument/2006/relationships/hyperlink" Target="http://ru.wikipedia.org/wiki/%D0%92%D0%BB%D0%B0%D0%B4%D0%B8%D0%BC%D0%B8%D1%80_%D0%90%D0%BB%D0%B5%D0%BA%D1%81%D0%B0%D0%BD%D0%B4%D1%80%D0%BE%D0%B2%D0%B8%D1%87" TargetMode="External"/><Relationship Id="rId5" Type="http://schemas.openxmlformats.org/officeDocument/2006/relationships/hyperlink" Target="http://ru.wikipedia.org/w/index.php?title=%D0%A0%D0%B0%D0%B4%D0%B8%D1%89%D0%B5%D0%B2,_%D0%9D%D0%B8%D0%BA%D0%BE%D0%BB%D0%B0%D0%B9_%D0%90%D0%BB%D0%B5%D0%BA%D1%81%D0%B0%D0%BD%D0%B4%D1%80%D0%BE%D0%B2%D0%B8%D1%87&amp;action=edit&amp;redlink=1" TargetMode="External"/><Relationship Id="rId15" Type="http://schemas.openxmlformats.org/officeDocument/2006/relationships/image" Target="../media/image45.jpeg"/><Relationship Id="rId10" Type="http://schemas.openxmlformats.org/officeDocument/2006/relationships/hyperlink" Target="http://ru.wikipedia.org/wiki/%D0%92%D0%B5%D0%BB%D0%B8%D0%BA%D0%B8%D0%B9_%D0%BA%D0%BD%D1%8F%D0%B7%D1%8C" TargetMode="External"/><Relationship Id="rId4" Type="http://schemas.openxmlformats.org/officeDocument/2006/relationships/hyperlink" Target="http://ru.wikipedia.org/wiki/%D0%92%D0%BE%D0%BB%D0%BE%D0%B4%D0%B0%D1%80%D1%81%D0%BA%D0%B8%D0%B9_(%D0%BF%D0%B0%D1%80%D0%BE%D1%85%D0%BE%D0%B4)" TargetMode="External"/><Relationship Id="rId9" Type="http://schemas.openxmlformats.org/officeDocument/2006/relationships/hyperlink" Target="http://ru.wikipedia.org/wiki/%D0%92%D0%B5%D1%80%D0%B5%D1%89%D0%B0%D0%B3%D0%B8%D0%BD,_%D0%92%D0%B0%D1%81%D0%B8%D0%BB%D0%B8%D0%B9_%D0%9F%D0%B5%D1%82%D1%80%D0%BE%D0%B2%D0%B8%D1%87" TargetMode="External"/><Relationship Id="rId1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076700"/>
            <a:ext cx="4427538" cy="238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284663" y="2997200"/>
            <a:ext cx="4572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8E58B6"/>
                </a:solidFill>
                <a:hlinkClick r:id="rId4"/>
              </a:rPr>
              <a:t>50-пушечный парусно-винтовой фрегат «Илья Муромец» и чертеж его парусности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6250"/>
            <a:ext cx="762000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68313" y="29972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Бомбардировщик Ту-160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«Илья Муромец»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6575" y="1408113"/>
            <a:ext cx="8313738" cy="1992312"/>
            <a:chOff x="338" y="887"/>
            <a:chExt cx="5237" cy="1255"/>
          </a:xfrm>
        </p:grpSpPr>
        <p:pic>
          <p:nvPicPr>
            <p:cNvPr id="3993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" y="887"/>
              <a:ext cx="5237" cy="1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9940" name="Text Box 3"/>
            <p:cNvSpPr txBox="1">
              <a:spLocks noChangeArrowheads="1"/>
            </p:cNvSpPr>
            <p:nvPr/>
          </p:nvSpPr>
          <p:spPr bwMode="auto">
            <a:xfrm>
              <a:off x="338" y="887"/>
              <a:ext cx="5237" cy="1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17463"/>
            <a:ext cx="5867400" cy="684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FFFFFF"/>
                </a:solidFill>
                <a:latin typeface="Constantia" pitchFamily="16" charset="0"/>
              </a:rPr>
              <a:t>Как правило, образ Добрыни очерчен в былинах ярко и определённо. Он обладает мужеством и огромной физической силой (уступая в этом отношении одному только Илье Муромцу). Но в одном отношении Добрыня превосходит всех богатырей: он отличается «вежеством», то есть учтивостью и дипломатичностью.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FFFFFF"/>
                </a:solidFill>
                <a:latin typeface="Constantia" pitchFamily="16" charset="0"/>
              </a:rPr>
              <a:t>Перечисленные исследования сюжетов, прикреплённых к имени Добрыни Никитича, позволяют сделать следующие выводы о былинной истории этого богатыря.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FFFFFF"/>
                </a:solidFill>
                <a:latin typeface="Constantia" pitchFamily="16" charset="0"/>
              </a:rPr>
              <a:t>В дотатарском периоде существовали предания и песни, в которых значительную роль играл родственник и воевода князя Владимира I Святославича Добрыня. Наиболее древний мотив, прикреплённый к имени Добрыни Никитича в былинах, — его роль как змееборца и свата. В обоих сюжетах ещё могут быть отмечены кое-какие исторические отголоски.</a:t>
            </a:r>
          </a:p>
          <a:p>
            <a:pPr marL="271463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>
              <a:solidFill>
                <a:srgbClr val="FFFFFF"/>
              </a:solidFill>
              <a:latin typeface="Constantia" pitchFamily="16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221163"/>
            <a:ext cx="30607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8913"/>
            <a:ext cx="2809875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3059113" y="260350"/>
            <a:ext cx="5905500" cy="646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FFFFFF"/>
                </a:solidFill>
                <a:latin typeface="Constantia" pitchFamily="16" charset="0"/>
              </a:rPr>
              <a:t>Первый сюжет был обработан в былину, по-видимому, на севере, в Новгородской области, о чём свидетельствует новгородское предание о змияке.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FFFFFF"/>
                </a:solidFill>
                <a:latin typeface="Constantia" pitchFamily="16" charset="0"/>
              </a:rPr>
              <a:t>Может быть, и основная былина о добывании Добрыней Никитичем жены (Рогнеды) для Владимира сложилась на севере и затем вошла в киевский цикл. Былина о Добрыни Никитиче в отъезде — не что иное, как восточная сказка, прикрепившаяся к имени Добрыни; неблаговидная роль Алеши Поповича указывает на позднее время (не раньше XVI века) внесения этой сказки в былинный эпос, когда он вошёл в репертуар скоморохов.</a:t>
            </a:r>
          </a:p>
          <a:p>
            <a:pPr marL="271463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>
              <a:solidFill>
                <a:srgbClr val="FFFFFF"/>
              </a:solidFill>
              <a:latin typeface="Constantia" pitchFamily="16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3017837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0" y="260350"/>
            <a:ext cx="6372225" cy="705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3050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FFFFFF"/>
                </a:solidFill>
                <a:latin typeface="Constantia" pitchFamily="16" charset="0"/>
              </a:rPr>
              <a:t>   Былина о Марине — переделанный в былину сказочный сюжет о жене-чародейке. Если имя Марины одновременно переделке сказки в былину (что довольно вероятно, по отсутствию вариантов имени и некоторым деталям, например, обращению Марины в сороку), то былина, может быть, сложена в XVII веке. Наконец, имя Добрыни Никитича внесено и в песню безымянную, не относящуюся к былинам. Это — песнь о добром молодце и реке Смородине. Мотивом введения имени Добрыни Никитича (вместо доброго молодца) послужило то, что Добрыня в былинах также подвергается опасности утонуть в реке Пучае.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92150"/>
            <a:ext cx="2665412" cy="375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7963" y="146050"/>
            <a:ext cx="8483600" cy="1230313"/>
            <a:chOff x="131" y="92"/>
            <a:chExt cx="5344" cy="775"/>
          </a:xfrm>
        </p:grpSpPr>
        <p:pic>
          <p:nvPicPr>
            <p:cNvPr id="4403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1" y="92"/>
              <a:ext cx="5344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4037" name="Text Box 3"/>
            <p:cNvSpPr txBox="1">
              <a:spLocks noChangeArrowheads="1"/>
            </p:cNvSpPr>
            <p:nvPr/>
          </p:nvSpPr>
          <p:spPr bwMode="auto">
            <a:xfrm>
              <a:off x="131" y="92"/>
              <a:ext cx="5344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323850" y="1628775"/>
            <a:ext cx="8569325" cy="4230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По данным С. Н. Азбелева, насчитывающего 53 сюжета героических былин, Добрыня Никитич является главным героем шести из них (№ 14-19 по составленному Азбелевым указателю).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14. </a:t>
            </a:r>
            <a:r>
              <a:rPr lang="ru-RU" sz="1600">
                <a:solidFill>
                  <a:srgbClr val="8E58B6"/>
                </a:solidFill>
                <a:hlinkClick r:id="rId4"/>
              </a:rPr>
              <a:t>Поединок Добрыни с Ильёй Муромцем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15. </a:t>
            </a:r>
            <a:r>
              <a:rPr lang="ru-RU" sz="1600">
                <a:solidFill>
                  <a:srgbClr val="8E58B6"/>
                </a:solidFill>
                <a:hlinkClick r:id="rId5"/>
              </a:rPr>
              <a:t>Добрыня и Змей</a:t>
            </a:r>
            <a:r>
              <a:rPr lang="ru-RU" sz="1600">
                <a:solidFill>
                  <a:srgbClr val="FFFFFF"/>
                </a:solidFill>
              </a:rPr>
              <a:t> (в большинстве вариантов Добрыня не только бьётся со </a:t>
            </a:r>
            <a:r>
              <a:rPr lang="ru-RU" sz="1600">
                <a:solidFill>
                  <a:srgbClr val="8E58B6"/>
                </a:solidFill>
                <a:hlinkClick r:id="rId6"/>
              </a:rPr>
              <a:t>Змеем</a:t>
            </a:r>
            <a:r>
              <a:rPr lang="ru-RU" sz="1600">
                <a:solidFill>
                  <a:srgbClr val="FFFFFF"/>
                </a:solidFill>
              </a:rPr>
              <a:t>, но и освобождает из плена племянницу князя Владимира Забаву Путятичну)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16. Добрыня и Маринка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17. Добрыня и </a:t>
            </a:r>
            <a:r>
              <a:rPr lang="ru-RU" sz="1600">
                <a:solidFill>
                  <a:srgbClr val="8E58B6"/>
                </a:solidFill>
                <a:hlinkClick r:id="rId7"/>
              </a:rPr>
              <a:t>Настасья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18. Добрыня и </a:t>
            </a:r>
            <a:r>
              <a:rPr lang="ru-RU" sz="1600">
                <a:solidFill>
                  <a:srgbClr val="8E58B6"/>
                </a:solidFill>
                <a:hlinkClick r:id="rId8"/>
              </a:rPr>
              <a:t>Алёша</a:t>
            </a:r>
            <a:r>
              <a:rPr lang="ru-RU" sz="1600">
                <a:solidFill>
                  <a:srgbClr val="FFFFFF"/>
                </a:solidFill>
              </a:rPr>
              <a:t> («Добрыня в отъезде», «Добрыня на свадьбе своей жены»)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19. </a:t>
            </a:r>
            <a:r>
              <a:rPr lang="ru-RU" sz="1600">
                <a:solidFill>
                  <a:srgbClr val="8E58B6"/>
                </a:solidFill>
                <a:hlinkClick r:id="rId9"/>
              </a:rPr>
              <a:t>Добрыня и Василий Казимирович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По некоторым сюжетам число отдельных вариантов, записанных от разных сказителей, исчисляется десятками (особенно популярны № 15, 18, 19, 24). Сюжеты № 16 и 17 известны в единичных записях.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Добрыня Никитич играет важную роль в былинах о </a:t>
            </a:r>
            <a:r>
              <a:rPr lang="ru-RU" sz="1600">
                <a:solidFill>
                  <a:srgbClr val="8E58B6"/>
                </a:solidFill>
                <a:hlinkClick r:id="rId10"/>
              </a:rPr>
              <a:t>Дунае Ивановиче</a:t>
            </a:r>
            <a:r>
              <a:rPr lang="ru-RU" sz="1600">
                <a:solidFill>
                  <a:srgbClr val="FFFFFF"/>
                </a:solidFill>
              </a:rPr>
              <a:t> (№ 23 и 24 по составленному Азбелевым указателю</a:t>
            </a:r>
            <a:r>
              <a:rPr lang="ru-RU" sz="1600" baseline="30000">
                <a:solidFill>
                  <a:srgbClr val="8E58B6"/>
                </a:solidFill>
                <a:hlinkClick r:id="rId11"/>
              </a:rPr>
              <a:t>[8]</a:t>
            </a:r>
            <a:r>
              <a:rPr lang="ru-RU" sz="1600">
                <a:solidFill>
                  <a:srgbClr val="FFFFFF"/>
                </a:solidFill>
              </a:rPr>
              <a:t>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23. </a:t>
            </a:r>
            <a:r>
              <a:rPr lang="ru-RU" sz="1600">
                <a:solidFill>
                  <a:srgbClr val="8E58B6"/>
                </a:solidFill>
                <a:hlinkClick r:id="rId12"/>
              </a:rPr>
              <a:t>Поединок Дуная Ивановича с Добрыней Никитичем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24. </a:t>
            </a:r>
            <a:r>
              <a:rPr lang="ru-RU" sz="1600">
                <a:solidFill>
                  <a:srgbClr val="8E58B6"/>
                </a:solidFill>
                <a:hlinkClick r:id="rId13"/>
              </a:rPr>
              <a:t>Дунай Иванович — сват</a:t>
            </a:r>
            <a:r>
              <a:rPr lang="ru-RU" sz="1600">
                <a:solidFill>
                  <a:srgbClr val="FFFFFF"/>
                </a:solidFill>
              </a:rPr>
              <a:t> (Дунай и Добрыня добывают невесту для князя Владимира)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0850" y="1427163"/>
            <a:ext cx="8320088" cy="1990725"/>
            <a:chOff x="284" y="899"/>
            <a:chExt cx="5241" cy="1254"/>
          </a:xfrm>
        </p:grpSpPr>
        <p:pic>
          <p:nvPicPr>
            <p:cNvPr id="4505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" y="899"/>
              <a:ext cx="5241" cy="1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5060" name="Text Box 3"/>
            <p:cNvSpPr txBox="1">
              <a:spLocks noChangeArrowheads="1"/>
            </p:cNvSpPr>
            <p:nvPr/>
          </p:nvSpPr>
          <p:spPr bwMode="auto">
            <a:xfrm>
              <a:off x="284" y="899"/>
              <a:ext cx="5241" cy="1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323850" y="1341438"/>
            <a:ext cx="8362950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Добрыня Никитич — остров архипелага Норденшельда.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Добрыня Никитич (Ребуншири) — гора хребта Грозный на острове Итуруп Большой Курильской гряды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С именем богатыря Добрыни связывают происхождение названия Добрынина острова</a:t>
            </a:r>
            <a:r>
              <a:rPr lang="ru-RU" sz="1600" baseline="30000">
                <a:solidFill>
                  <a:srgbClr val="FFFFFF"/>
                </a:solidFill>
                <a:latin typeface="Constantia" pitchFamily="16" charset="0"/>
              </a:rPr>
              <a:t>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«Добрыня Никитич» — российский ледокол британской постройки.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Портовый ледокол типа «Добрыня Никитич» — проект советских кораблей.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«Добрыня Никитич» — прежнее название речного пассажирского теплохода «Прикамье», относящегося к типу «Родина».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>
                <a:solidFill>
                  <a:srgbClr val="FFFFFF"/>
                </a:solidFill>
                <a:latin typeface="Constantia" pitchFamily="16" charset="0"/>
              </a:rPr>
              <a:t>Изобразительное искусство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Виктор Васнецов изобразил Добрыню в своих картинах «Богатыри» и «Бой Добрыни Никитича с семиглавым Змеем Горынычем» (1918).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Художник В. П. Верещагин написал картину «Бой Добрыни со Змеем Горынычем» для дворца великого князя Владимира Александровича, ныне Дом ученых в Санкт-Петербурге.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И. Я. Билибин создал картины «Бой Добрыни со Змеем», «Добрыня Никитич освобождает от Змея Горыныча Забаву Путятичну».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>
                <a:solidFill>
                  <a:srgbClr val="FFFFFF"/>
                </a:solidFill>
                <a:latin typeface="Constantia" pitchFamily="16" charset="0"/>
              </a:rPr>
              <a:t>«Битва Добрыни Никитича со Змеем» — картина Константина Васильева.</a:t>
            </a:r>
          </a:p>
          <a:p>
            <a:pPr marL="271463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600">
              <a:solidFill>
                <a:srgbClr val="FFFFFF"/>
              </a:solidFill>
              <a:latin typeface="Constantia" pitchFamily="1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8125" y="-49213"/>
            <a:ext cx="8453438" cy="1425576"/>
            <a:chOff x="150" y="-31"/>
            <a:chExt cx="5325" cy="898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" y="-31"/>
              <a:ext cx="5325" cy="8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150" y="-31"/>
              <a:ext cx="5325" cy="8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051050" y="5084763"/>
            <a:ext cx="4572000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</a:rPr>
              <a:t>Добры́ня Ники́тич</a:t>
            </a:r>
            <a:r>
              <a:rPr lang="ru-RU">
                <a:solidFill>
                  <a:srgbClr val="FFFFFF"/>
                </a:solidFill>
              </a:rPr>
              <a:t> — остров архипелага Норденшельда. Административно относится к Таймырскому району Красноярского края России.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8412163" cy="453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7620000" cy="552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268538" y="5732463"/>
            <a:ext cx="4572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Добрыня Никитич (Ребуншири) — гора хребта Грозный на острове Итуруп Большой Курильской гряды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9075" y="146050"/>
            <a:ext cx="8472488" cy="1230313"/>
            <a:chOff x="138" y="92"/>
            <a:chExt cx="5337" cy="775"/>
          </a:xfrm>
        </p:grpSpPr>
        <p:pic>
          <p:nvPicPr>
            <p:cNvPr id="491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" y="92"/>
              <a:ext cx="5337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59" name="Text Box 3"/>
            <p:cNvSpPr txBox="1">
              <a:spLocks noChangeArrowheads="1"/>
            </p:cNvSpPr>
            <p:nvPr/>
          </p:nvSpPr>
          <p:spPr bwMode="auto">
            <a:xfrm>
              <a:off x="138" y="92"/>
              <a:ext cx="5337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8313" y="1628775"/>
            <a:ext cx="7988300" cy="4246563"/>
            <a:chOff x="295" y="1026"/>
            <a:chExt cx="5032" cy="2675"/>
          </a:xfrm>
        </p:grpSpPr>
        <p:pic>
          <p:nvPicPr>
            <p:cNvPr id="4915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1026"/>
              <a:ext cx="5032" cy="2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57" name="Text Box 6"/>
            <p:cNvSpPr txBox="1">
              <a:spLocks noChangeArrowheads="1"/>
            </p:cNvSpPr>
            <p:nvPr/>
          </p:nvSpPr>
          <p:spPr bwMode="auto">
            <a:xfrm>
              <a:off x="295" y="1026"/>
              <a:ext cx="5032" cy="2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4681537" cy="291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148263" y="1412875"/>
            <a:ext cx="37750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</a:rPr>
              <a:t>Илья Муромец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</a:rPr>
              <a:t>(бронепоезд, 1941)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500438"/>
            <a:ext cx="3840162" cy="288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827088" y="53006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</a:rPr>
              <a:t>Илья Муромец</a:t>
            </a:r>
            <a:r>
              <a:rPr lang="ru-RU">
                <a:solidFill>
                  <a:srgbClr val="FFFFFF"/>
                </a:solidFill>
              </a:rPr>
              <a:t> — речной круизный трёхпалубный теплоход.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554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Виктор Васнецов изобразил Добрыню в своих картинах «Богатыри» и «Бой Добрыни Никитича с семиглавым Змеем Горынычем» (1918).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Художник В. П. Верещагин написал картину «Бой Добрыни со Змеем Горынычем» для дворца великого князя Владимира Александровича, ныне Дом ученых в Санкт-Петербурге.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И. Я. Билибин создал картины «Бой Добрыни со Змеем», «Добрыня Никитич освобождает от Змея Горыныча Забаву Путятичну».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«Битва Добрыни Никитича со Змеем» — картина Константина Васильева.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600">
              <a:solidFill>
                <a:srgbClr val="FFFFFF"/>
              </a:solidFill>
              <a:latin typeface="Constantia" pitchFamily="1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075" y="146050"/>
            <a:ext cx="8472488" cy="1230313"/>
            <a:chOff x="138" y="92"/>
            <a:chExt cx="5337" cy="775"/>
          </a:xfrm>
        </p:grpSpPr>
        <p:pic>
          <p:nvPicPr>
            <p:cNvPr id="5018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" y="92"/>
              <a:ext cx="5337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181" name="Text Box 4"/>
            <p:cNvSpPr txBox="1">
              <a:spLocks noChangeArrowheads="1"/>
            </p:cNvSpPr>
            <p:nvPr/>
          </p:nvSpPr>
          <p:spPr bwMode="auto">
            <a:xfrm>
              <a:off x="138" y="92"/>
              <a:ext cx="5337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В 1818 оду композиторы 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3"/>
              </a:rPr>
              <a:t>Катерино Кавос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и 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4"/>
              </a:rPr>
              <a:t>Фердинандо Антонолини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написали 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5"/>
              </a:rPr>
              <a:t>оперу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«Добрыня Никитич, или Страшный замок».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Персонаж оперы-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6"/>
              </a:rPr>
              <a:t>фарса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7"/>
              </a:rPr>
              <a:t>А. П. Бородина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«Богатыри».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Персонаж оперы 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8"/>
              </a:rPr>
              <a:t>Александра Серова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«Рогнеда»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В 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9"/>
              </a:rPr>
              <a:t>1901 году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10"/>
              </a:rPr>
              <a:t>композитор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</a:t>
            </a:r>
            <a:r>
              <a:rPr lang="ru-RU" sz="2600">
                <a:solidFill>
                  <a:srgbClr val="8E58B6"/>
                </a:solidFill>
                <a:latin typeface="Constantia" pitchFamily="16" charset="0"/>
                <a:hlinkClick r:id="rId11"/>
              </a:rPr>
              <a:t>Александр Гречанинов</a:t>
            </a:r>
            <a:r>
              <a:rPr lang="ru-RU" sz="2600">
                <a:solidFill>
                  <a:srgbClr val="FFFFFF"/>
                </a:solidFill>
                <a:latin typeface="Constantia" pitchFamily="16" charset="0"/>
              </a:rPr>
              <a:t> написал оперу «Добрыня Никитич».</a:t>
            </a:r>
          </a:p>
          <a:p>
            <a:pPr marL="271463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600">
              <a:solidFill>
                <a:srgbClr val="FFFFFF"/>
              </a:solidFill>
              <a:latin typeface="Constantia" pitchFamily="1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075" y="146050"/>
            <a:ext cx="8472488" cy="1230313"/>
            <a:chOff x="138" y="92"/>
            <a:chExt cx="5337" cy="775"/>
          </a:xfrm>
        </p:grpSpPr>
        <p:pic>
          <p:nvPicPr>
            <p:cNvPr id="51204" name="Picture 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8" y="92"/>
              <a:ext cx="5337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05" name="Text Box 4"/>
            <p:cNvSpPr txBox="1">
              <a:spLocks noChangeArrowheads="1"/>
            </p:cNvSpPr>
            <p:nvPr/>
          </p:nvSpPr>
          <p:spPr bwMode="auto">
            <a:xfrm>
              <a:off x="138" y="92"/>
              <a:ext cx="5337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1196975"/>
            <a:ext cx="8229600" cy="516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Эпизодическая роль в фильме «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3"/>
              </a:rPr>
              <a:t>Илья Муромец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».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В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4"/>
              </a:rPr>
              <a:t>1965 году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 на студии «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5"/>
              </a:rPr>
              <a:t>Союзмультфильм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» был создан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6"/>
              </a:rPr>
              <a:t>мультипликационный фильм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 «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7"/>
              </a:rPr>
              <a:t>Добрыня Никитич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».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8"/>
              </a:rPr>
              <a:t>Анимационная студия «Мельница»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 при содействии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9"/>
              </a:rPr>
              <a:t>кинокомпании СТВ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 выпустила полнометражные мультипликационные фильмы «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0"/>
              </a:rPr>
              <a:t>Добрыня Никитич и Змей Горыныч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» (в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1"/>
              </a:rPr>
              <a:t>2006 году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) и «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2"/>
              </a:rPr>
              <a:t>Три богатыря и Шамаханская царица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», юмористически обыгрывающие образы из русских былин и сказок.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В мультфильме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3"/>
              </a:rPr>
              <a:t>«Князь Владимир»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, присутствует исторический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4"/>
              </a:rPr>
              <a:t>Добрыня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 — родной дядя князя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5"/>
              </a:rPr>
              <a:t>Владимира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В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6"/>
              </a:rPr>
              <a:t>2011 году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 в прокат вышел фильм «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7"/>
              </a:rPr>
              <a:t>Реальная сказка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», где Добрыню сыграл </a:t>
            </a:r>
            <a:r>
              <a:rPr lang="ru-RU" sz="2200">
                <a:solidFill>
                  <a:srgbClr val="8E58B6"/>
                </a:solidFill>
                <a:latin typeface="Constantia" pitchFamily="16" charset="0"/>
                <a:hlinkClick r:id="rId18"/>
              </a:rPr>
              <a:t>Павел Климов</a:t>
            </a:r>
            <a:r>
              <a:rPr lang="ru-RU" sz="2200">
                <a:solidFill>
                  <a:srgbClr val="FFFFFF"/>
                </a:solidFill>
                <a:latin typeface="Constantia" pitchFamily="16" charset="0"/>
              </a:rPr>
              <a:t>.</a:t>
            </a:r>
          </a:p>
          <a:p>
            <a:pPr marL="271463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>
              <a:solidFill>
                <a:srgbClr val="FFFFFF"/>
              </a:solidFill>
              <a:latin typeface="Constantia" pitchFamily="1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075" y="146050"/>
            <a:ext cx="8472488" cy="985838"/>
            <a:chOff x="138" y="92"/>
            <a:chExt cx="5337" cy="621"/>
          </a:xfrm>
        </p:grpSpPr>
        <p:pic>
          <p:nvPicPr>
            <p:cNvPr id="52228" name="Picture 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38" y="92"/>
              <a:ext cx="5337" cy="6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2229" name="Text Box 4"/>
            <p:cNvSpPr txBox="1">
              <a:spLocks noChangeArrowheads="1"/>
            </p:cNvSpPr>
            <p:nvPr/>
          </p:nvSpPr>
          <p:spPr bwMode="auto">
            <a:xfrm>
              <a:off x="138" y="92"/>
              <a:ext cx="5337" cy="6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3240087" cy="263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60350"/>
            <a:ext cx="3121025" cy="234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213100"/>
            <a:ext cx="3168650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213100"/>
            <a:ext cx="3146425" cy="235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4865688"/>
            <a:ext cx="3736975" cy="1992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1268413"/>
            <a:ext cx="3038475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762000" y="1022350"/>
            <a:ext cx="5027613" cy="5529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>
                <a:solidFill>
                  <a:srgbClr val="070804"/>
                </a:solidFill>
                <a:latin typeface="Calibri" pitchFamily="32" charset="0"/>
              </a:rPr>
              <a:t>Алёша Попович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—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3"/>
              </a:rPr>
              <a:t>фольклорный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собирательный образ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4"/>
              </a:rPr>
              <a:t>богатыря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в русском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5"/>
              </a:rPr>
              <a:t>былинном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6"/>
              </a:rPr>
              <a:t>эпосе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. Алёша Попович как младший входит третьим по значению в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7"/>
              </a:rPr>
              <a:t>богатырскую троицу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вместе с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8"/>
              </a:rPr>
              <a:t>Ильёй Муромцем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и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9"/>
              </a:rPr>
              <a:t>Добрыней Никитичем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. В 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10"/>
              </a:rPr>
              <a:t>украинских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11"/>
              </a:rPr>
              <a:t>думах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также встречается персонаж 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12"/>
              </a:rPr>
              <a:t>Алексий Попович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13"/>
              </a:rPr>
              <a:t>[1]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.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всего 53 сюжета героических былин, Алёша Попович является главным героем двух из них Кроме того, Алёша играет важную роль в популярной былине «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9"/>
              </a:rPr>
              <a:t>Добрыня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на свадьбе своей жены» («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9"/>
              </a:rPr>
              <a:t>Добрыня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в отъезде», «</a:t>
            </a:r>
            <a:r>
              <a:rPr lang="ru-RU" sz="2000">
                <a:solidFill>
                  <a:srgbClr val="8E58B6"/>
                </a:solidFill>
                <a:latin typeface="Calibri" pitchFamily="32" charset="0"/>
                <a:hlinkClick r:id="rId9"/>
              </a:rPr>
              <a:t>Добрыня</a:t>
            </a:r>
            <a:r>
              <a:rPr lang="ru-RU" sz="2000">
                <a:solidFill>
                  <a:srgbClr val="070804"/>
                </a:solidFill>
                <a:latin typeface="Calibri" pitchFamily="32" charset="0"/>
              </a:rPr>
              <a:t> и Алёша» — № 18 по указателю Азбелева). Здесь Алёша — персонаж отрицательный. Как лицо общеизвестное, Алёша часто упоминается и в других былинах, обычно с указанием на его недостатки.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1863" y="836613"/>
            <a:ext cx="2908300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1863" y="3716338"/>
            <a:ext cx="28987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"/>
          <p:cNvSpPr>
            <a:spLocks noChangeArrowheads="1"/>
          </p:cNvSpPr>
          <p:nvPr/>
        </p:nvSpPr>
        <p:spPr bwMode="auto">
          <a:xfrm>
            <a:off x="827088" y="1844675"/>
            <a:ext cx="6769100" cy="4032250"/>
          </a:xfrm>
          <a:prstGeom prst="cloudCallout">
            <a:avLst>
              <a:gd name="adj1" fmla="val -42778"/>
              <a:gd name="adj2" fmla="val 64722"/>
            </a:avLst>
          </a:prstGeom>
          <a:solidFill>
            <a:srgbClr val="339966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latin typeface="Calibri" pitchFamily="32" charset="0"/>
              </a:rPr>
              <a:t>Алёша Попович — сын ростовского попа Леонтия. Алёшу Поповича считают своим земляком и в Пирятине (Полтавская область).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latin typeface="Calibri" pitchFamily="32" charset="0"/>
              </a:rPr>
              <a:t>о местному преданию, он часто бывал на Пирятинских ярмарках, помогал людям и имел богатырскую силу. Тарас Шевченко в один из своих приездов в Пирятин написал думу об Алёше Поповиче.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299" name="WordArt 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7057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33"/>
              </a:avLst>
            </a:prstTxWarp>
          </a:bodyPr>
          <a:lstStyle/>
          <a:p>
            <a:pPr algn="ctr"/>
            <a:r>
              <a:rPr lang="ru-RU" sz="3600" kern="10" spc="718">
                <a:ln w="9525">
                  <a:noFill/>
                  <a:round/>
                  <a:headEnd/>
                  <a:tailEnd/>
                </a:ln>
                <a:solidFill>
                  <a:srgbClr val="A5B592"/>
                </a:soli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"/>
                <a:cs typeface="Arial"/>
              </a:rPr>
              <a:t>Образ Алеши в Былинах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5263" y="1841500"/>
            <a:ext cx="6611937" cy="4252913"/>
            <a:chOff x="123" y="1160"/>
            <a:chExt cx="4165" cy="2679"/>
          </a:xfrm>
        </p:grpSpPr>
        <p:pic>
          <p:nvPicPr>
            <p:cNvPr id="5632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" y="1160"/>
              <a:ext cx="4165" cy="2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6328" name="Text Box 3"/>
            <p:cNvSpPr txBox="1">
              <a:spLocks noChangeArrowheads="1"/>
            </p:cNvSpPr>
            <p:nvPr/>
          </p:nvSpPr>
          <p:spPr bwMode="auto">
            <a:xfrm>
              <a:off x="123" y="1160"/>
              <a:ext cx="4165" cy="2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042988" y="2276475"/>
            <a:ext cx="54006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49672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WordArt 6"/>
          <p:cNvSpPr>
            <a:spLocks noChangeArrowheads="1" noChangeShapeType="1" noTextEdit="1"/>
          </p:cNvSpPr>
          <p:nvPr/>
        </p:nvSpPr>
        <p:spPr bwMode="auto">
          <a:xfrm>
            <a:off x="1187450" y="692150"/>
            <a:ext cx="7272338" cy="109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CCFF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ial"/>
                <a:cs typeface="Arial"/>
              </a:rPr>
              <a:t>Происхождение образа</a:t>
            </a:r>
          </a:p>
        </p:txBody>
      </p:sp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6088" y="1700213"/>
            <a:ext cx="2347912" cy="414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50825" y="2133600"/>
            <a:ext cx="6408738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«Алёша Попович» назывался одно время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3"/>
              </a:rPr>
              <a:t>пароход</a:t>
            </a:r>
            <a:r>
              <a:rPr lang="ru-RU">
                <a:solidFill>
                  <a:srgbClr val="002060"/>
                </a:solidFill>
                <a:latin typeface="Calibri" pitchFamily="32" charset="0"/>
              </a:rPr>
              <a:t>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4"/>
              </a:rPr>
              <a:t>Володарский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2" charset="0"/>
              </a:rPr>
              <a:t>Художественная литература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В 1801 году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5"/>
              </a:rPr>
              <a:t>Николай Радищев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 издал поэму «Альоша Попович, богатырское песнотворение».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Баллада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6"/>
              </a:rPr>
              <a:t>А. К. Толстого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 «Алёша Попович»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2" charset="0"/>
              </a:rPr>
              <a:t>Изобразительное искусство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Персонаж картины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7"/>
              </a:rPr>
              <a:t>Виктора Васнецова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8"/>
              </a:rPr>
              <a:t>«Богатыри»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.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«Алеша Попович» — картина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9"/>
              </a:rPr>
              <a:t>Василия Верещагина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, написанная для дворца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10"/>
              </a:rPr>
              <a:t>великого князя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11"/>
              </a:rPr>
              <a:t>Владимира Александровича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 (ныне </a:t>
            </a:r>
            <a:r>
              <a:rPr lang="ru-RU">
                <a:solidFill>
                  <a:srgbClr val="8E58B6"/>
                </a:solidFill>
                <a:latin typeface="Calibri" pitchFamily="32" charset="0"/>
                <a:hlinkClick r:id="rId12"/>
              </a:rPr>
              <a:t>Дом ученых в Санкт-Петербурге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).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"Алёша Попович" - эскиз Ивана Билибина.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«Алеша Попович и красна девица» — картина Константина Васильева.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Алеше Поповичу посвящена лубочная картина «Сильный богатырь Алёша Попович»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275" y="396875"/>
            <a:ext cx="4767263" cy="120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95963" y="0"/>
            <a:ext cx="3348037" cy="292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2852738"/>
            <a:ext cx="2411412" cy="197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9925" y="4797425"/>
            <a:ext cx="1965325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0" y="3032125"/>
            <a:ext cx="6408738" cy="404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FFFFFF"/>
                </a:solidFill>
                <a:latin typeface="Calibri" pitchFamily="32" charset="0"/>
              </a:rPr>
              <a:t>Алёшу Поповича отличает не сила (иногда даже подчёркивается его слабость, указывается его хромота и т. п.). Ему свойственны удаль, натиск, сметливость, находчивость, хитроумие. Умел играть на гуслях. Алёша готов обмануть даже своего названного брата Добрыню, посягая на его супружеские права (Алёша распространяет ложный слух о гибели</a:t>
            </a:r>
            <a:r>
              <a:rPr lang="en-US" sz="2400">
                <a:solidFill>
                  <a:srgbClr val="FFFFFF"/>
                </a:solidFill>
                <a:latin typeface="Calibri" pitchFamily="32" charset="0"/>
              </a:rPr>
              <a:t> </a:t>
            </a:r>
            <a:r>
              <a:rPr lang="ru-RU" sz="2400">
                <a:solidFill>
                  <a:srgbClr val="FFFFFF"/>
                </a:solidFill>
                <a:latin typeface="Calibri" pitchFamily="32" charset="0"/>
              </a:rPr>
              <a:t>Добрыни, чтобы жениться на его жене Настасье Никулине). 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5867400" cy="270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8263" y="0"/>
            <a:ext cx="2725737" cy="285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852738"/>
            <a:ext cx="2700337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0"/>
            <a:ext cx="1219200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0" y="2960688"/>
            <a:ext cx="4895850" cy="389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FFFFFF"/>
                </a:solidFill>
                <a:latin typeface="Calibri" pitchFamily="32" charset="0"/>
              </a:rPr>
              <a:t>Иногда на Алёшу переносятся черты, свойственные Вольге Святославичу: рождение его сопровождается громом; Алёша-младенец просит пеленать его не пеленами, но кольчугою; затем он немедленно просит у матери благословенья погулять по белу свету: выясняется, что он уже может сидеть на коне и владеть им, действовать копьём и саблей и т. п. 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0"/>
            <a:ext cx="42116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2363" cy="292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52925" y="146050"/>
            <a:ext cx="4338638" cy="1230313"/>
            <a:chOff x="2742" y="92"/>
            <a:chExt cx="2733" cy="775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2" y="92"/>
              <a:ext cx="2733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774" name="Text Box 3"/>
            <p:cNvSpPr txBox="1">
              <a:spLocks noChangeArrowheads="1"/>
            </p:cNvSpPr>
            <p:nvPr/>
          </p:nvSpPr>
          <p:spPr bwMode="auto">
            <a:xfrm>
              <a:off x="2742" y="92"/>
              <a:ext cx="2733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030663" y="1484313"/>
            <a:ext cx="5113337" cy="478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3050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solidFill>
                  <a:srgbClr val="FFFFFF"/>
                </a:solidFill>
                <a:latin typeface="Constantia" pitchFamily="16" charset="0"/>
              </a:rPr>
              <a:t>Россия, г. Муром.</a:t>
            </a:r>
          </a:p>
          <a:p>
            <a:pPr marL="273050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solidFill>
                  <a:srgbClr val="FFFFFF"/>
                </a:solidFill>
                <a:latin typeface="Constantia" pitchFamily="16" charset="0"/>
              </a:rPr>
              <a:t> Скульптор: В.Клыков. </a:t>
            </a:r>
          </a:p>
          <a:p>
            <a:pPr marL="273050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solidFill>
                  <a:srgbClr val="FFFFFF"/>
                </a:solidFill>
                <a:latin typeface="Constantia" pitchFamily="16" charset="0"/>
              </a:rPr>
              <a:t>Открыт в 1998 г. </a:t>
            </a:r>
          </a:p>
          <a:p>
            <a:pPr marL="273050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solidFill>
                  <a:srgbClr val="FFFFFF"/>
                </a:solidFill>
                <a:latin typeface="Constantia" pitchFamily="16" charset="0"/>
              </a:rPr>
              <a:t>Высота памятника вместе с постаментом составляет 17 метров. </a:t>
            </a:r>
          </a:p>
          <a:p>
            <a:pPr marL="273050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solidFill>
                  <a:srgbClr val="FFFFFF"/>
                </a:solidFill>
                <a:latin typeface="Constantia" pitchFamily="16" charset="0"/>
              </a:rPr>
              <a:t>В Окском саду, где любят гулять жители Мурома, стоит богатырь с мечом в руке. А вокруг высятся вековые деревья – дубы и вязы. Далеко внизу виднеется Ока, похожая на гладкую ленту.</a:t>
            </a:r>
          </a:p>
          <a:p>
            <a:pPr marL="273050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solidFill>
                  <a:srgbClr val="FFFFFF"/>
                </a:solidFill>
                <a:latin typeface="Constantia" pitchFamily="16" charset="0"/>
              </a:rPr>
              <a:t> Народные сказания гласят, что Илья Муромец – непобедимый воин, готовый помериться силушкою богатырской с любой нечистью. </a:t>
            </a:r>
          </a:p>
          <a:p>
            <a:pPr marL="273050" indent="-271463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solidFill>
                  <a:srgbClr val="FFFFFF"/>
                </a:solidFill>
                <a:latin typeface="Constantia" pitchFamily="16" charset="0"/>
              </a:rPr>
              <a:t>За подвиги свои великий богатырь был причислен к лику святых.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49275"/>
            <a:ext cx="370205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0" y="3141663"/>
            <a:ext cx="5795963" cy="316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FFFFFF"/>
                </a:solidFill>
                <a:latin typeface="Calibri" pitchFamily="32" charset="0"/>
              </a:rPr>
              <a:t>Наиболее архаичным сюжетом, связанным с Алёшей Поповичем, считается его бой с Тугарином. Алёша Попович поражает Тугарина по дороге в Киев или в Киеве (известен вариант, в котором этот поединок происходит дважды). Тугарин грозит Алёше Поповичу задушить его дымом, засыпать искрами, спалить огнём-пламенем, застрелить головнями или проглотить живьём. 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8263" cy="299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0"/>
            <a:ext cx="4211637" cy="299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2997200"/>
            <a:ext cx="3348037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www.allbest.ru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www.ru.wikipedia.org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www.yandex 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www.byliny.ru 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images.</a:t>
            </a:r>
            <a:r>
              <a:rPr lang="en-US" sz="2600" b="1">
                <a:solidFill>
                  <a:srgbClr val="FFFFFF"/>
                </a:solidFill>
                <a:latin typeface="Constantia" pitchFamily="16" charset="0"/>
              </a:rPr>
              <a:t>yandex</a:t>
            </a: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.ru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www.coolreferat.com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www.russianplanet.ru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www.trip-guide.ru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>
                <a:solidFill>
                  <a:srgbClr val="FFFFFF"/>
                </a:solidFill>
                <a:latin typeface="Constantia" pitchFamily="16" charset="0"/>
              </a:rPr>
              <a:t>vbryanske.com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0850" y="146050"/>
            <a:ext cx="8240713" cy="1230313"/>
            <a:chOff x="284" y="92"/>
            <a:chExt cx="5191" cy="775"/>
          </a:xfrm>
        </p:grpSpPr>
        <p:pic>
          <p:nvPicPr>
            <p:cNvPr id="6144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" y="92"/>
              <a:ext cx="5191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445" name="Text Box 4"/>
            <p:cNvSpPr txBox="1">
              <a:spLocks noChangeArrowheads="1"/>
            </p:cNvSpPr>
            <p:nvPr/>
          </p:nvSpPr>
          <p:spPr bwMode="auto">
            <a:xfrm>
              <a:off x="284" y="92"/>
              <a:ext cx="5191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2736850" cy="410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995738" y="1268413"/>
            <a:ext cx="45720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29 мая </a:t>
            </a:r>
            <a:r>
              <a:rPr lang="ru-RU" b="1">
                <a:solidFill>
                  <a:srgbClr val="FFFFFF"/>
                </a:solidFill>
              </a:rPr>
              <a:t>во</a:t>
            </a:r>
            <a:r>
              <a:rPr lang="ru-RU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Владивостоке</a:t>
            </a:r>
            <a:r>
              <a:rPr lang="ru-RU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открыли</a:t>
            </a:r>
            <a:r>
              <a:rPr lang="ru-RU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памятник</a:t>
            </a:r>
            <a:r>
              <a:rPr lang="ru-RU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Илье</a:t>
            </a:r>
            <a:r>
              <a:rPr lang="ru-RU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Муромцу</a:t>
            </a:r>
            <a:r>
              <a:rPr lang="ru-RU">
                <a:solidFill>
                  <a:srgbClr val="FFFFFF"/>
                </a:solidFill>
              </a:rPr>
              <a:t>. С</a:t>
            </a:r>
            <a:r>
              <a:rPr lang="ru-RU" b="1">
                <a:solidFill>
                  <a:srgbClr val="FFFFFF"/>
                </a:solidFill>
              </a:rPr>
              <a:t>кульптором памятника Илье Муромцу был Константин Зимич. 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55575" y="-731838"/>
            <a:ext cx="1905000" cy="1524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55575" y="-731838"/>
            <a:ext cx="1905000" cy="1524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708275"/>
            <a:ext cx="5472113" cy="391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4103688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573463"/>
            <a:ext cx="4087813" cy="306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3375"/>
            <a:ext cx="4103688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68313" y="4005263"/>
            <a:ext cx="34559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FFFF"/>
                </a:solidFill>
              </a:rPr>
              <a:t>Памятник</a:t>
            </a:r>
            <a:r>
              <a:rPr lang="ru-RU" sz="2400">
                <a:solidFill>
                  <a:srgbClr val="FFFFFF"/>
                </a:solidFill>
              </a:rPr>
              <a:t> </a:t>
            </a:r>
            <a:r>
              <a:rPr lang="ru-RU" sz="2400" b="1">
                <a:solidFill>
                  <a:srgbClr val="FFFFFF"/>
                </a:solidFill>
              </a:rPr>
              <a:t>Илье</a:t>
            </a:r>
            <a:r>
              <a:rPr lang="ru-RU" sz="2400">
                <a:solidFill>
                  <a:srgbClr val="FFFFFF"/>
                </a:solidFill>
              </a:rPr>
              <a:t> </a:t>
            </a:r>
            <a:r>
              <a:rPr lang="ru-RU" sz="2400" b="1">
                <a:solidFill>
                  <a:srgbClr val="FFFFFF"/>
                </a:solidFill>
              </a:rPr>
              <a:t>Муромцу</a:t>
            </a:r>
            <a:r>
              <a:rPr lang="ru-RU" sz="2400">
                <a:solidFill>
                  <a:srgbClr val="FFFFFF"/>
                </a:solidFill>
              </a:rPr>
              <a:t> в городе Екатеринбург.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76250"/>
            <a:ext cx="657225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268538" y="5300663"/>
            <a:ext cx="4572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</a:rPr>
              <a:t>Проект памятника "Илья Муромец и Соловей-разбойник"</a:t>
            </a:r>
            <a:br>
              <a:rPr lang="ru-RU" b="1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г. Брянск, 2010 г.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559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u="sng">
                <a:solidFill>
                  <a:srgbClr val="FFFFFF"/>
                </a:solidFill>
                <a:latin typeface="Constantia" pitchFamily="16" charset="0"/>
              </a:rPr>
              <a:t>Живопись</a:t>
            </a:r>
          </a:p>
          <a:p>
            <a:pPr marL="273050" indent="-271463" algn="ctr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FFFFFF"/>
                </a:solidFill>
                <a:latin typeface="Constantia" pitchFamily="16" charset="0"/>
              </a:rPr>
              <a:t>Илья Муромец — персонаж картины Виктора Васнецова «Богатыри» , под впечатлением былины «Илья Муромец и разбойники» он же написал картину «Витязь на распутье»</a:t>
            </a:r>
          </a:p>
          <a:p>
            <a:pPr marL="273050" indent="-271463" algn="ctr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FFFFFF"/>
                </a:solidFill>
                <a:latin typeface="Constantia" pitchFamily="16" charset="0"/>
              </a:rPr>
              <a:t>«Илья Муромец на пиру у князя Владимира» — картина В.П.Верещагина, Илья Муромец — картина Николая Рериха,</a:t>
            </a:r>
          </a:p>
          <a:p>
            <a:pPr marL="273050" indent="-271463" algn="ctr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FFFFFF"/>
                </a:solidFill>
                <a:latin typeface="Constantia" pitchFamily="16" charset="0"/>
              </a:rPr>
              <a:t>«Илья Муромец освобождает узников», Илья Муромец и голь кабацкая, «Илья Муромец в ссоре с князем Владимиром»,, «Дар Святогора» — картины Константина Васильева.</a:t>
            </a:r>
          </a:p>
          <a:p>
            <a:pPr marL="273050" indent="-271463" algn="ctr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FFFFFF"/>
                </a:solidFill>
                <a:latin typeface="Constantia" pitchFamily="16" charset="0"/>
              </a:rPr>
              <a:t> </a:t>
            </a:r>
          </a:p>
          <a:p>
            <a:pPr marL="273050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>
              <a:solidFill>
                <a:srgbClr val="FFFFFF"/>
              </a:solidFill>
              <a:latin typeface="Constantia" pitchFamily="1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0850" y="92075"/>
            <a:ext cx="8240713" cy="1284288"/>
            <a:chOff x="284" y="58"/>
            <a:chExt cx="5191" cy="809"/>
          </a:xfrm>
        </p:grpSpPr>
        <p:pic>
          <p:nvPicPr>
            <p:cNvPr id="368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" y="58"/>
              <a:ext cx="5191" cy="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869" name="Text Box 4"/>
            <p:cNvSpPr txBox="1">
              <a:spLocks noChangeArrowheads="1"/>
            </p:cNvSpPr>
            <p:nvPr/>
          </p:nvSpPr>
          <p:spPr bwMode="auto">
            <a:xfrm>
              <a:off x="284" y="58"/>
              <a:ext cx="5191" cy="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5040312" cy="634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5148263" y="1128713"/>
            <a:ext cx="3671887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Иллюстрация к былине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 «Ссора Ильи Муромца с князем Владимиром».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674688" y="1223963"/>
            <a:ext cx="4448175" cy="4797425"/>
          </a:xfrm>
          <a:prstGeom prst="rect">
            <a:avLst/>
          </a:prstGeom>
          <a:solidFill>
            <a:srgbClr val="FFFFFF"/>
          </a:solidFill>
          <a:ln w="936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300" b="1">
                <a:solidFill>
                  <a:srgbClr val="0D0D0D"/>
                </a:solidFill>
                <a:latin typeface="Constantia" pitchFamily="16" charset="0"/>
              </a:rPr>
              <a:t>Добры́ня Ники́тич</a:t>
            </a:r>
            <a:r>
              <a:rPr lang="ru-RU" sz="1300">
                <a:solidFill>
                  <a:srgbClr val="0D0D0D"/>
                </a:solidFill>
                <a:latin typeface="Constantia" pitchFamily="16" charset="0"/>
              </a:rPr>
              <a:t> — второй по популярности после Ильи Муромца богатырь русского народного эпоса. Он часто изображается служилым богатырём при князе Владимире. Жена Настасья, дочь Микулы Селяниновича.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300">
                <a:solidFill>
                  <a:srgbClr val="0D0D0D"/>
                </a:solidFill>
                <a:latin typeface="Constantia" pitchFamily="16" charset="0"/>
              </a:rPr>
              <a:t>Былины нередко говорят о его долгой придворной службе, в которой он проявляет своё природное «вежество». Часто князь даёт ему поручения: собрать и перевезти дань, выручить княжую племянницу и проч.; часто и сам Добрыня вызывается исполнять поручение, от которого отказываются другие богатыри. Добрыня — самый близкий к князю и его семье богатырь, исполняющий их личные поручения и отличающийся не только храбростью, но и дипломатическими способностями.</a:t>
            </a:r>
          </a:p>
          <a:p>
            <a:pPr marL="271463" indent="-271463">
              <a:spcBef>
                <a:spcPts val="600"/>
              </a:spcBef>
              <a:buClr>
                <a:srgbClr val="F3A447"/>
              </a:buClr>
              <a:buSzPct val="8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300">
                <a:solidFill>
                  <a:srgbClr val="0D0D0D"/>
                </a:solidFill>
                <a:latin typeface="Constantia" pitchFamily="16" charset="0"/>
              </a:rPr>
              <a:t>Добрыню иногда величают князем, а иногда племянником Владимира Красного Солнышка. Историческим прототипом Добрыни Никитича считают воеводу Добрыню, дядю и воеводу князя Владимира, брата его матери Малуши. Он умён, образован и отличается разнообразием дарований: он ловок, на ножку повёрток, отлично стреляет, плавает, играет в тавлеи, поёт, играет на гуслях.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412875"/>
            <a:ext cx="3189288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567</Words>
  <PresentationFormat>Экран (4:3)</PresentationFormat>
  <Paragraphs>130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Секретарь</cp:lastModifiedBy>
  <cp:revision>1</cp:revision>
  <dcterms:modified xsi:type="dcterms:W3CDTF">2012-12-06T11:15:42Z</dcterms:modified>
</cp:coreProperties>
</file>