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ECC3EF-96C4-43CD-9BF1-B8A5D12193B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D0670BB-20ED-4759-A58C-DE792852BB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6713"/>
            <a:ext cx="8458200" cy="230425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Театр и музыка Античности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Аристофан – учитель афинского общества.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3090" y="2249488"/>
            <a:ext cx="3926819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Творчество Аристофана посвящено комедии.</a:t>
            </a:r>
          </a:p>
          <a:p>
            <a:r>
              <a:rPr lang="ru-RU" sz="2400" dirty="0" smtClean="0"/>
              <a:t>Сатирический, обличающий смех обращал людей к доброте, любви, взаимопониманию.</a:t>
            </a:r>
          </a:p>
          <a:p>
            <a:r>
              <a:rPr lang="ru-RU" sz="2400" dirty="0" smtClean="0"/>
              <a:t>Ввёл костюмы.</a:t>
            </a:r>
          </a:p>
          <a:p>
            <a:r>
              <a:rPr lang="ru-RU" sz="2400" dirty="0" smtClean="0"/>
              <a:t>Произведения:»Всадники», «Облака», «Осы»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Театральное и цирковое искусство Древнего Рима.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2204864"/>
            <a:ext cx="5760641" cy="4320480"/>
          </a:xfrm>
        </p:spPr>
      </p:pic>
      <p:sp>
        <p:nvSpPr>
          <p:cNvPr id="8" name="Прямоугольник 7"/>
          <p:cNvSpPr/>
          <p:nvPr/>
        </p:nvSpPr>
        <p:spPr>
          <a:xfrm>
            <a:off x="6156176" y="1412776"/>
            <a:ext cx="2808312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Римская империя жила шумно и беспокойно, требовала «хлеба и зрелищ»:</a:t>
            </a:r>
          </a:p>
          <a:p>
            <a:pPr algn="ctr"/>
            <a:r>
              <a:rPr lang="ru-RU" sz="2400" dirty="0" smtClean="0"/>
              <a:t>Состязания гладиаторов, укрощение диких зверей, комедии, пантомимы, цирковые зрелища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Риме профессия актёра не ценилась. Почему?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6120680" cy="4232385"/>
          </a:xfrm>
        </p:spPr>
      </p:pic>
      <p:sp>
        <p:nvSpPr>
          <p:cNvPr id="6" name="Прямоугольник 5"/>
          <p:cNvSpPr/>
          <p:nvPr/>
        </p:nvSpPr>
        <p:spPr>
          <a:xfrm>
            <a:off x="6876256" y="2276872"/>
            <a:ext cx="194421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Чтение </a:t>
            </a:r>
          </a:p>
          <a:p>
            <a:pPr algn="ctr"/>
            <a:r>
              <a:rPr lang="ru-RU" sz="2800" dirty="0" smtClean="0"/>
              <a:t>с. 113 </a:t>
            </a:r>
          </a:p>
          <a:p>
            <a:pPr algn="ctr"/>
            <a:r>
              <a:rPr lang="ru-RU" sz="2800" dirty="0" err="1" smtClean="0"/>
              <a:t>аб</a:t>
            </a:r>
            <a:r>
              <a:rPr lang="ru-RU" sz="2800" dirty="0" smtClean="0"/>
              <a:t> 2 снизу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Музыкальное искусство Античности.</a:t>
            </a:r>
            <a:endParaRPr lang="ru-RU" dirty="0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1251" y="2249488"/>
            <a:ext cx="3050498" cy="452596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Рождению музыки мы обязаны Древней Греции.</a:t>
            </a:r>
          </a:p>
          <a:p>
            <a:r>
              <a:rPr lang="ru-RU" dirty="0" smtClean="0"/>
              <a:t>Благодаря грекам стали известны такие понятия: мелодия, гармония, ритм, хор, оркестр, рапсодия, симфония.</a:t>
            </a:r>
          </a:p>
          <a:p>
            <a:r>
              <a:rPr lang="ru-RU" dirty="0" smtClean="0"/>
              <a:t>Музыка сопровождала греков на шествиях, во время Олимпийских игр, поэтических турниров, театральных представлений.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Велика роль музыки в происхождении музыкальных инструментов.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Двойной авлос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Лира </a:t>
            </a:r>
            <a:endParaRPr lang="ru-RU" dirty="0"/>
          </a:p>
        </p:txBody>
      </p:sp>
      <p:pic>
        <p:nvPicPr>
          <p:cNvPr id="13" name="Содержимое 12" descr="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829980"/>
            <a:ext cx="2319560" cy="3479340"/>
          </a:xfrm>
        </p:spPr>
      </p:pic>
      <p:pic>
        <p:nvPicPr>
          <p:cNvPr id="14" name="Содержимое 13" descr="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73947" y="2708275"/>
            <a:ext cx="2329981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6712"/>
            <a:ext cx="8382000" cy="1376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Римская музыка была связана с лирикой.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Кифара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Букцина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1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867824"/>
            <a:ext cx="2759847" cy="3441496"/>
          </a:xfrm>
        </p:spPr>
      </p:pic>
      <p:pic>
        <p:nvPicPr>
          <p:cNvPr id="8" name="Содержимое 7" descr="111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95652" y="2708275"/>
            <a:ext cx="3286571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 110-116 чтение</a:t>
            </a:r>
          </a:p>
          <a:p>
            <a:r>
              <a:rPr lang="ru-RU" dirty="0" smtClean="0"/>
              <a:t>Самостоятельная работа по греческим драматургам.</a:t>
            </a:r>
          </a:p>
          <a:p>
            <a:r>
              <a:rPr lang="ru-RU" dirty="0" smtClean="0"/>
              <a:t>Запишите из словаря понятия: мелодия, гармония.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Мелодия </a:t>
            </a:r>
            <a:r>
              <a:rPr lang="ru-RU" dirty="0" smtClean="0"/>
              <a:t>(от </a:t>
            </a:r>
            <a:r>
              <a:rPr lang="ru-RU" dirty="0" err="1" smtClean="0">
                <a:hlinkClick r:id="rId2" tooltip="Древнегреческий язык"/>
              </a:rPr>
              <a:t>др.-греч</a:t>
            </a:r>
            <a:r>
              <a:rPr lang="ru-RU" dirty="0" smtClean="0">
                <a:hlinkClick r:id="rId2" tooltip="Древнегреческий язык"/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μέλος </a:t>
            </a:r>
            <a:r>
              <a:rPr lang="ru-RU" dirty="0" smtClean="0"/>
              <a:t>— пение, </a:t>
            </a:r>
            <a:r>
              <a:rPr lang="ru-RU" dirty="0" err="1" smtClean="0"/>
              <a:t>mélodie</a:t>
            </a:r>
            <a:r>
              <a:rPr lang="ru-RU" dirty="0" smtClean="0"/>
              <a:t> — франц., нем., </a:t>
            </a:r>
            <a:r>
              <a:rPr lang="ru-RU" dirty="0" err="1" smtClean="0"/>
              <a:t>melodia</a:t>
            </a:r>
            <a:r>
              <a:rPr lang="ru-RU" dirty="0" smtClean="0"/>
              <a:t> — </a:t>
            </a:r>
            <a:r>
              <a:rPr lang="ru-RU" dirty="0" err="1" smtClean="0"/>
              <a:t>итал</a:t>
            </a:r>
            <a:r>
              <a:rPr lang="ru-RU" dirty="0" smtClean="0"/>
              <a:t>.) — певучее </a:t>
            </a:r>
            <a:r>
              <a:rPr lang="ru-RU" dirty="0" err="1" smtClean="0"/>
              <a:t>последование</a:t>
            </a:r>
            <a:r>
              <a:rPr lang="ru-RU" dirty="0" smtClean="0"/>
              <a:t> звуков, принадлежащих к какой-нибудь гамме или </a:t>
            </a:r>
            <a:r>
              <a:rPr lang="ru-RU" dirty="0" smtClean="0"/>
              <a:t>ладу.</a:t>
            </a:r>
          </a:p>
          <a:p>
            <a:r>
              <a:rPr lang="ru-RU" b="1" dirty="0" err="1" smtClean="0"/>
              <a:t>Гармо́ния</a:t>
            </a:r>
            <a:r>
              <a:rPr lang="ru-RU" dirty="0" smtClean="0"/>
              <a:t> (</a:t>
            </a:r>
            <a:r>
              <a:rPr lang="ru-RU" dirty="0" err="1" smtClean="0">
                <a:hlinkClick r:id="rId2" tooltip="Древнегреческий язык"/>
              </a:rPr>
              <a:t>др.-греч</a:t>
            </a:r>
            <a:r>
              <a:rPr lang="ru-RU" dirty="0" smtClean="0">
                <a:hlinkClick r:id="rId2" tooltip="Древнегреческий язык"/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ἁρμονία </a:t>
            </a:r>
            <a:r>
              <a:rPr lang="ru-RU" dirty="0" smtClean="0"/>
              <a:t>— связь, порядок; строй, лад; слаженность, соразмерность, стройность) — комплекс понятий теории музыки. Гармоничной называется (в том числе и в обиходной речи) приятная для слуха и логически постигаемая разумом слаженность звуков (музыкально-эстетическое понятие).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Ценностью художественной культуры Древней Греции является создание театрального искусства.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5275" y="2249488"/>
            <a:ext cx="5693449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Истоки театрального искусства восходят к Великому Дионисию и его свите.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331244"/>
            <a:ext cx="3810000" cy="43624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8024" y="1988840"/>
            <a:ext cx="4104456" cy="47865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Дионис – бог виноделия и веселья. В честь бога Диониса любили устраивать праздники, торжественные шумные процессии и шествия.</a:t>
            </a:r>
          </a:p>
          <a:p>
            <a:r>
              <a:rPr lang="ru-RU" dirty="0" smtClean="0"/>
              <a:t>В свите </a:t>
            </a:r>
            <a:r>
              <a:rPr lang="ru-RU" dirty="0" smtClean="0"/>
              <a:t>Д</a:t>
            </a:r>
            <a:r>
              <a:rPr lang="ru-RU" dirty="0" smtClean="0"/>
              <a:t>иониса участвовали менады – нимфы, воспевающие юного бога. Они предавались дикой и неистовой пляске под громкие звуки тамбуринов и флейт до тех пор, пока не падали в траву в полном изнеможении, после чего засыпали.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165304"/>
            <a:ext cx="33123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Караваджо. Вакх. </a:t>
            </a:r>
            <a:r>
              <a:rPr lang="ru-RU" dirty="0" err="1" smtClean="0"/>
              <a:t>итал</a:t>
            </a:r>
            <a:endParaRPr lang="ru-RU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96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марте, когда все растения цвели, отмечался этот праздник.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Жрец, восседавший в ладье на колёсах, изображал Диониса.</a:t>
            </a:r>
          </a:p>
          <a:p>
            <a:r>
              <a:rPr lang="ru-RU" dirty="0" smtClean="0"/>
              <a:t>Многочисленная свита сатиров в козлиных шкурах сопровождали шествие дифирамбами (Хоровая обрядовая песня).</a:t>
            </a:r>
          </a:p>
          <a:p>
            <a:r>
              <a:rPr lang="ru-RU" dirty="0" smtClean="0"/>
              <a:t>Строгие судьи решали, какой из хоров пел лучше, и присуждали победителям треножник.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14408" y="2420888"/>
            <a:ext cx="4135624" cy="2664296"/>
          </a:xfr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35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празднике присутствовала маска Диониса, ставшая символом театрального искусства.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0807"/>
            <a:ext cx="4038600" cy="44633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Актёры, занятые в театральном представлении, надевали маски: весёлые и грустные, трагические или комические.</a:t>
            </a:r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Дата рождения греческого театра 534 г.до н.э.</a:t>
            </a:r>
            <a:endParaRPr lang="ru-RU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8778" y="2249488"/>
            <a:ext cx="6406444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Эсхил – отец греческой трагедии</a:t>
            </a:r>
            <a:endParaRPr lang="ru-RU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2838062" cy="452596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419872" y="2249424"/>
            <a:ext cx="5400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 период зарождения театрального искусства популярны были трагедии.</a:t>
            </a:r>
          </a:p>
          <a:p>
            <a:r>
              <a:rPr lang="ru-RU" dirty="0" smtClean="0"/>
              <a:t>Содержание: драматический конфликт, мифологические сюжеты </a:t>
            </a:r>
            <a:r>
              <a:rPr lang="ru-RU" dirty="0" smtClean="0"/>
              <a:t> </a:t>
            </a:r>
            <a:r>
              <a:rPr lang="ru-RU" dirty="0" smtClean="0"/>
              <a:t>жизни богов, которые вершили судьбы людей.</a:t>
            </a:r>
          </a:p>
          <a:p>
            <a:r>
              <a:rPr lang="ru-RU" dirty="0" smtClean="0"/>
              <a:t>Преобладали песни хора.</a:t>
            </a:r>
          </a:p>
          <a:p>
            <a:r>
              <a:rPr lang="ru-RU" dirty="0" smtClean="0"/>
              <a:t>Все роли исполнялись одним актёром. Но потом Эсхил, чтобы держать зрителей в напряжении, вводит второго, а затем и третьего актёра.</a:t>
            </a:r>
          </a:p>
          <a:p>
            <a:r>
              <a:rPr lang="ru-RU" dirty="0" smtClean="0"/>
              <a:t>Произведения: (90 пьес) – «Персы», «Прикованный Прометей»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Софокл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352041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692696"/>
            <a:ext cx="5040560" cy="6082691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Многое изменил в трагедиях Эсхила: ввёл исполнителей до 15 человек, сократил объём партий хора.</a:t>
            </a:r>
          </a:p>
          <a:p>
            <a:r>
              <a:rPr lang="ru-RU" sz="2400" dirty="0" smtClean="0"/>
              <a:t>Изобрёл театральные декорации.</a:t>
            </a:r>
          </a:p>
          <a:p>
            <a:r>
              <a:rPr lang="ru-RU" sz="2400" dirty="0" smtClean="0"/>
              <a:t>Показывает людей не такими, какими они есть на самом деле, а какими они должны быть. </a:t>
            </a:r>
          </a:p>
          <a:p>
            <a:r>
              <a:rPr lang="ru-RU" sz="2400" dirty="0" smtClean="0"/>
              <a:t>Герои </a:t>
            </a:r>
            <a:r>
              <a:rPr lang="ru-RU" sz="2400" dirty="0" err="1" smtClean="0"/>
              <a:t>Софокла</a:t>
            </a:r>
            <a:r>
              <a:rPr lang="ru-RU" sz="2400" dirty="0" smtClean="0"/>
              <a:t> – сильные, чаще смотрят на землю, а не на небо.</a:t>
            </a:r>
          </a:p>
          <a:p>
            <a:r>
              <a:rPr lang="ru-RU" sz="2400" dirty="0" smtClean="0"/>
              <a:t>Произведения: (123) – «Антигона», «Царь Эдип»  и др.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Еврипид – «философ на сцене».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086564" cy="41154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556792"/>
            <a:ext cx="5122912" cy="5218595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Содержание: мифологические сюжеты.</a:t>
            </a:r>
          </a:p>
          <a:p>
            <a:r>
              <a:rPr lang="ru-RU" dirty="0" smtClean="0"/>
              <a:t>Свёл на нет значение хора, песни хора служили лишь фоном для сцен.</a:t>
            </a:r>
          </a:p>
          <a:p>
            <a:r>
              <a:rPr lang="ru-RU" dirty="0" smtClean="0"/>
              <a:t>Хор выступал в роли музыкального антракта.</a:t>
            </a:r>
          </a:p>
          <a:p>
            <a:r>
              <a:rPr lang="ru-RU" dirty="0" smtClean="0"/>
              <a:t>Еврипид уделяет больше внимания характерам действующих лиц, психологические переживания, душевный надлом.</a:t>
            </a:r>
          </a:p>
          <a:p>
            <a:r>
              <a:rPr lang="ru-RU" dirty="0" smtClean="0"/>
              <a:t>Включает бытовые и любовные эпизоды.</a:t>
            </a:r>
          </a:p>
          <a:p>
            <a:r>
              <a:rPr lang="ru-RU" dirty="0" smtClean="0"/>
              <a:t>Изображал людей такими какие есть в действительности.</a:t>
            </a:r>
          </a:p>
          <a:p>
            <a:r>
              <a:rPr lang="ru-RU" dirty="0" smtClean="0"/>
              <a:t>Произведения: (90) – «Медея», «Гекуба» и др.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</TotalTime>
  <Words>601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Театр и музыка Античности</vt:lpstr>
      <vt:lpstr>Ценностью художественной культуры Древней Греции является создание театрального искусства.</vt:lpstr>
      <vt:lpstr>Истоки театрального искусства восходят к Великому Дионисию и его свите.</vt:lpstr>
      <vt:lpstr>В марте, когда все растения цвели, отмечался этот праздник.</vt:lpstr>
      <vt:lpstr>На празднике присутствовала маска Диониса, ставшая символом театрального искусства.</vt:lpstr>
      <vt:lpstr>Дата рождения греческого театра 534 г.до н.э.</vt:lpstr>
      <vt:lpstr>1. Эсхил – отец греческой трагедии</vt:lpstr>
      <vt:lpstr>2. Софокл </vt:lpstr>
      <vt:lpstr>3. Еврипид – «философ на сцене».</vt:lpstr>
      <vt:lpstr>4. Аристофан – учитель афинского общества.</vt:lpstr>
      <vt:lpstr>Театральное и цирковое искусство Древнего Рима.</vt:lpstr>
      <vt:lpstr>В Риме профессия актёра не ценилась. Почему?</vt:lpstr>
      <vt:lpstr>Музыкальное искусство Античности.</vt:lpstr>
      <vt:lpstr>Велика роль музыки в происхождении музыкальных инструментов.</vt:lpstr>
      <vt:lpstr>Римская музыка была связана с лирикой.</vt:lpstr>
      <vt:lpstr>Домашнее задание: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и музыка античности</dc:title>
  <dc:creator>1</dc:creator>
  <cp:lastModifiedBy>1</cp:lastModifiedBy>
  <cp:revision>12</cp:revision>
  <dcterms:created xsi:type="dcterms:W3CDTF">2012-11-18T11:25:09Z</dcterms:created>
  <dcterms:modified xsi:type="dcterms:W3CDTF">2012-11-18T13:23:31Z</dcterms:modified>
</cp:coreProperties>
</file>