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72" r:id="rId13"/>
    <p:sldId id="273" r:id="rId14"/>
    <p:sldId id="274" r:id="rId15"/>
    <p:sldId id="268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A2775-0601-4D72-89A6-8C7B3AACA5F9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5BDBF-8746-4213-A95B-8F0B4BCD6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669DA-741E-4C47-95AB-6CDA9C00B9F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7DD1-A831-4DCF-A218-A5D3B94F9AB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1BEB-281E-4F8D-BB05-C2E5C635D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7DD1-A831-4DCF-A218-A5D3B94F9AB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1BEB-281E-4F8D-BB05-C2E5C635D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7DD1-A831-4DCF-A218-A5D3B94F9AB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1BEB-281E-4F8D-BB05-C2E5C635D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7DD1-A831-4DCF-A218-A5D3B94F9AB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1BEB-281E-4F8D-BB05-C2E5C635D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7DD1-A831-4DCF-A218-A5D3B94F9AB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1BEB-281E-4F8D-BB05-C2E5C635D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7DD1-A831-4DCF-A218-A5D3B94F9AB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1BEB-281E-4F8D-BB05-C2E5C635D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7DD1-A831-4DCF-A218-A5D3B94F9AB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1BEB-281E-4F8D-BB05-C2E5C635D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7DD1-A831-4DCF-A218-A5D3B94F9AB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1BEB-281E-4F8D-BB05-C2E5C635D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7DD1-A831-4DCF-A218-A5D3B94F9AB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1BEB-281E-4F8D-BB05-C2E5C635D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7DD1-A831-4DCF-A218-A5D3B94F9AB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1BEB-281E-4F8D-BB05-C2E5C635D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7DD1-A831-4DCF-A218-A5D3B94F9AB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1BEB-281E-4F8D-BB05-C2E5C635D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77DD1-A831-4DCF-A218-A5D3B94F9AB6}" type="datetimeFigureOut">
              <a:rPr lang="ru-RU" smtClean="0"/>
              <a:pPr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61BEB-281E-4F8D-BB05-C2E5C635D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Технология анализа конкретных ситуаций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кейс -  метод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4365104"/>
            <a:ext cx="3240360" cy="1872208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 </a:t>
            </a:r>
            <a:r>
              <a:rPr lang="ru-RU" sz="2400" dirty="0" smtClean="0">
                <a:solidFill>
                  <a:schemeClr val="tx1"/>
                </a:solidFill>
              </a:rPr>
              <a:t> Автор</a:t>
            </a:r>
            <a:r>
              <a:rPr lang="ru-RU" sz="2400" dirty="0" smtClean="0">
                <a:solidFill>
                  <a:schemeClr val="tx1"/>
                </a:solidFill>
              </a:rPr>
              <a:t>: Горбатова И.М.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у</a:t>
            </a:r>
            <a:r>
              <a:rPr lang="ru-RU" sz="2400" dirty="0" smtClean="0">
                <a:solidFill>
                  <a:schemeClr val="tx1"/>
                </a:solidFill>
              </a:rPr>
              <a:t>читель </a:t>
            </a:r>
            <a:r>
              <a:rPr lang="ru-RU" sz="2400" dirty="0" smtClean="0">
                <a:solidFill>
                  <a:schemeClr val="tx1"/>
                </a:solidFill>
              </a:rPr>
              <a:t>географии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МОБУ  Чесменская средняя школа №2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122" name="Picture 2" descr="H:\Documents and Settings\Aida\Рабочий стол\ТЕКСТУРЫ и фоны, клипарты\96fcfcd110f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83149">
            <a:off x="7768459" y="157959"/>
            <a:ext cx="1244927" cy="10816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Критерии эффективности работы в кейс- технологии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00200"/>
            <a:ext cx="8136904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Учащиеся работают как единая учебная группа. Обсуждение осуществляется по типу ученик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ученик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Высокая степень участия учащихся. Обсуждение ведется на трех уровнях: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1. Обсуждение чужой проблемы;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2. Роль одного из героев КС;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3. Учащиеся по собственной инициативе проектируют события на себя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направляет, а не управляет обсуждением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Виды и типология кейсов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772816"/>
            <a:ext cx="7632848" cy="435334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 инцидента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 разбора деловой корреспонденции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 ситуационного анализа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183562" cy="76517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 инцидентов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285875"/>
            <a:ext cx="81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В центре внимания находится процесс получения информации.</a:t>
            </a:r>
          </a:p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Цель метода</a:t>
            </a:r>
            <a:r>
              <a:rPr lang="ru-RU" sz="2400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— поиск информации самим учеником, и – как следствие – обучение его работе с необходимой информацией, ее сбором, систематизацией и анализом. </a:t>
            </a:r>
          </a:p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Обучаемые получают кейс не в полном объеме. Сообщение может быть письменным или устным, по типу: «Случилось…» или «Произошло...».</a:t>
            </a:r>
          </a:p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Хотя такая форма работы требует много времени, ее можно рассматривать как особенно приближенную к практике, где получение информации составляет существенную часть всего процесса принятия решения.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607871" cy="1179513"/>
          </a:xfrm>
        </p:spPr>
        <p:txBody>
          <a:bodyPr/>
          <a:lstStyle/>
          <a:p>
            <a:pPr algn="r" eaLnBrk="1" hangingPunct="1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 разбора деловой корреспонденции («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баскетметод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772816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Метод основан на работе с документами и бумагами, относящимися к той или иной организации, ситуации, проблеме.</a:t>
            </a:r>
          </a:p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Учащиеся получают от преподавателя папки с одинаковым набором документов, в зависимости от темы и предмета. </a:t>
            </a:r>
          </a:p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Цель ученика </a:t>
            </a:r>
            <a:r>
              <a:rPr lang="ru-RU" sz="2400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— занять позицию человека, ответственного за работу с «входящими документами», и справиться со всеми задачами, которые она подразумевает. </a:t>
            </a:r>
          </a:p>
        </p:txBody>
      </p:sp>
      <p:sp>
        <p:nvSpPr>
          <p:cNvPr id="7172" name="Прямоугольник 5"/>
          <p:cNvSpPr>
            <a:spLocks noChangeArrowheads="1"/>
          </p:cNvSpPr>
          <p:nvPr/>
        </p:nvSpPr>
        <p:spPr bwMode="auto">
          <a:xfrm flipV="1">
            <a:off x="428625" y="5902325"/>
            <a:ext cx="700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 marL="179388" indent="-457200" algn="just"/>
            <a:endParaRPr lang="ru-RU" sz="2400" b="1">
              <a:solidFill>
                <a:srgbClr val="77933C"/>
              </a:solidFill>
              <a:latin typeface="Arial Narrow" pitchFamily="34" charset="0"/>
              <a:ea typeface="Segoe U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Кейс -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стади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043608" y="1184464"/>
            <a:ext cx="760033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Этот </a:t>
            </a:r>
            <a:r>
              <a:rPr lang="ru-RU" sz="2400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метод отличается большим объемом материала, так как помимо описания случая предоставляется и весь объем информации, которым могут пользоваться ученики.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2786063"/>
            <a:ext cx="7560840" cy="830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 Основной </a:t>
            </a:r>
            <a:r>
              <a:rPr lang="ru-RU" sz="2400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упор в работе над случаем делается на </a:t>
            </a:r>
            <a:r>
              <a:rPr lang="ru-RU" sz="24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анализ и </a:t>
            </a:r>
            <a:r>
              <a:rPr lang="ru-RU" sz="2400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синтез проблемы и на принятие решений.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3789040"/>
            <a:ext cx="74563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Цель метода кейс-стади</a:t>
            </a:r>
            <a:r>
              <a:rPr lang="ru-RU" sz="2400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– совместными усилиями группы учащихся проанализировать представленную ситуацию, разработать варианты проблем, найти их практическое решение, закончить оценкой предложенных алгоритмов и выбором лучшего из них.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dirty="0" smtClean="0">
                <a:solidFill>
                  <a:srgbClr val="002060"/>
                </a:solidFill>
              </a:rPr>
              <a:t>Виды кейсов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1043607" y="1000125"/>
            <a:ext cx="76717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/>
                </a:solidFill>
              </a:rPr>
              <a:t> 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pic>
        <p:nvPicPr>
          <p:cNvPr id="11268" name="Рисунок 5" descr="docum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1238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Рисунок 7" descr="24240_img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852936"/>
            <a:ext cx="1238250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Рисунок 9" descr="item_5209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653136"/>
            <a:ext cx="15716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Box 11"/>
          <p:cNvSpPr txBox="1">
            <a:spLocks noChangeArrowheads="1"/>
          </p:cNvSpPr>
          <p:nvPr/>
        </p:nvSpPr>
        <p:spPr bwMode="auto">
          <a:xfrm>
            <a:off x="2051721" y="1412777"/>
            <a:ext cx="680653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Печатный кейс (может содержать графики, таблицы, диаграммы, иллюстрации, что делает его более наглядным).</a:t>
            </a:r>
          </a:p>
        </p:txBody>
      </p:sp>
      <p:sp>
        <p:nvSpPr>
          <p:cNvPr id="11272" name="TextBox 12"/>
          <p:cNvSpPr txBox="1">
            <a:spLocks noChangeArrowheads="1"/>
          </p:cNvSpPr>
          <p:nvPr/>
        </p:nvSpPr>
        <p:spPr bwMode="auto">
          <a:xfrm>
            <a:off x="2051720" y="2852936"/>
            <a:ext cx="6715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Мультимедиа - кейс (наиболее популярный в последнее время, но зависит от технического оснащения школы).</a:t>
            </a:r>
          </a:p>
        </p:txBody>
      </p:sp>
      <p:sp>
        <p:nvSpPr>
          <p:cNvPr id="11273" name="TextBox 13"/>
          <p:cNvSpPr txBox="1">
            <a:spLocks noChangeArrowheads="1"/>
          </p:cNvSpPr>
          <p:nvPr/>
        </p:nvSpPr>
        <p:spPr bwMode="auto">
          <a:xfrm>
            <a:off x="2071688" y="4437112"/>
            <a:ext cx="67151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Видео кейс (может содержать фильм, аудио и видео материалы. Его минус - ограничена возможность многократного просмотра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искажение информации и ошибки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Преимущества кейс - технологии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00200"/>
            <a:ext cx="8208912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Акцент обучения переносится на выработку знаний, а не на овладение готовым заданием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Преодолевается «сухость» и неэмоциональность в изучении сложных вопросов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Развивается умение слушать и понимать других людей работающих в группе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Предоставляют работать с информацией, оценивать альтернативные решения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Способствует развитию креативности у учителя и учеников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60648"/>
            <a:ext cx="8867328" cy="586551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</a:t>
            </a:r>
            <a:r>
              <a:rPr lang="ru-RU" dirty="0" smtClean="0"/>
              <a:t>  </a:t>
            </a:r>
            <a:r>
              <a:rPr lang="ru-RU" sz="2000" dirty="0" smtClean="0"/>
              <a:t>«</a:t>
            </a:r>
            <a:r>
              <a:rPr lang="ru-RU" sz="2000" dirty="0" smtClean="0"/>
              <a:t>Учить – это все равно,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</a:t>
            </a:r>
            <a:r>
              <a:rPr lang="ru-RU" sz="2000" dirty="0" smtClean="0"/>
              <a:t>что </a:t>
            </a:r>
            <a:r>
              <a:rPr lang="ru-RU" sz="2000" dirty="0" smtClean="0"/>
              <a:t>бросать мысли в почтовый ящик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</a:t>
            </a:r>
            <a:r>
              <a:rPr lang="ru-RU" sz="2000" dirty="0" smtClean="0"/>
              <a:t>человеческого </a:t>
            </a:r>
            <a:r>
              <a:rPr lang="ru-RU" sz="2000" dirty="0" smtClean="0"/>
              <a:t>подсознания.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</a:t>
            </a:r>
            <a:r>
              <a:rPr lang="ru-RU" sz="2000" dirty="0" smtClean="0"/>
              <a:t>Вы </a:t>
            </a:r>
            <a:r>
              <a:rPr lang="ru-RU" sz="2000" dirty="0" smtClean="0"/>
              <a:t>знаете, когда они отправлены,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</a:t>
            </a:r>
            <a:r>
              <a:rPr lang="ru-RU" sz="2000" dirty="0" smtClean="0"/>
              <a:t> но </a:t>
            </a:r>
            <a:r>
              <a:rPr lang="ru-RU" sz="2000" dirty="0" smtClean="0"/>
              <a:t>никогда не известно,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</a:t>
            </a:r>
            <a:r>
              <a:rPr lang="ru-RU" sz="2000" dirty="0" smtClean="0"/>
              <a:t>  когда </a:t>
            </a:r>
            <a:r>
              <a:rPr lang="ru-RU" sz="2000" dirty="0" smtClean="0"/>
              <a:t>они будут получены и в каком виде»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                              Э. </a:t>
            </a:r>
            <a:r>
              <a:rPr lang="ru-RU" sz="2000" dirty="0" err="1" smtClean="0"/>
              <a:t>Ловелл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Casus –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запутанный необычный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случай;</a:t>
            </a:r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Case –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портфель,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чемоданчик</a:t>
            </a:r>
          </a:p>
          <a:p>
            <a:pPr>
              <a:buNone/>
            </a:pP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Возможности для  обучающегося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556792"/>
            <a:ext cx="7643192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Видеть проблемы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Понимать и использовать концепции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Анализировать профессиональные ситуации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Оценивать альтернативы возможных решений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Выбирать оптимальный вариант решения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Составлять план его осуществления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мотивацию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коммуникативные навыки и умения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для  разработки кейса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00200"/>
            <a:ext cx="8280920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Соответствие проблематики кейса содержанию и дидактическим целям изучаемой дисциплины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тем учебной дисциплины, использующихся данным кейсом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Достаточный уровень осведомленности учащихся в этой области, которая составляет проблемное поле ситуации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Наличие у учащихся опыта работы по анализу конкретной ситуации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Ограничение на использование кейс- технологии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772816"/>
            <a:ext cx="7859216" cy="4353347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Кейс – технология неэффективна в отношении ситуаций,  лишенных проблемности, контрастов, стандартных, не имеющих альтернативных путей решения, жестко регламентированных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начале учебного процесса, когда у учащихся нет знаний по теме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Т.е. кейс-технология требует опоры на уже имеющиеся знания и умения учащихся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Этапы организации обучения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1397000"/>
          <a:ext cx="7848872" cy="4171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503"/>
                <a:gridCol w="4644369"/>
              </a:tblGrid>
              <a:tr h="7808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Действия учителя, учащихся </a:t>
                      </a:r>
                      <a:endParaRPr lang="ru-RU" dirty="0"/>
                    </a:p>
                  </a:txBody>
                  <a:tcPr/>
                </a:tc>
              </a:tr>
              <a:tr h="780842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Подготовительный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Конкретизирует  дидактические цели, разрабатывает соответствующую «конкретную ситуацию» и сценарий занятия</a:t>
                      </a:r>
                      <a:endParaRPr lang="ru-RU" dirty="0"/>
                    </a:p>
                  </a:txBody>
                  <a:tcPr/>
                </a:tc>
              </a:tr>
              <a:tr h="780842">
                <a:tc>
                  <a:txBody>
                    <a:bodyPr/>
                    <a:lstStyle/>
                    <a:p>
                      <a:r>
                        <a:rPr lang="ru-RU" dirty="0" smtClean="0"/>
                        <a:t>Ознакомительный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Знакомство, вовлечение учащихся в обсуждение реальной ситуации</a:t>
                      </a:r>
                      <a:endParaRPr lang="ru-RU" dirty="0"/>
                    </a:p>
                  </a:txBody>
                  <a:tcPr/>
                </a:tc>
              </a:tr>
              <a:tr h="780842"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Аналитический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Обсуждение, анализ ситуации в группе.</a:t>
                      </a:r>
                      <a:endParaRPr lang="ru-RU" dirty="0"/>
                    </a:p>
                  </a:txBody>
                  <a:tcPr/>
                </a:tc>
              </a:tr>
              <a:tr h="780842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Итоговый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Диспут, составление итогов, презентации,</a:t>
                      </a:r>
                      <a:r>
                        <a:rPr lang="ru-RU" baseline="0" dirty="0" smtClean="0"/>
                        <a:t> сравнение нескольких вариантов оптимальных решений одной проблемы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кейса 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600200"/>
            <a:ext cx="7776864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Введение</a:t>
            </a:r>
          </a:p>
          <a:p>
            <a:r>
              <a:rPr lang="ru-RU" dirty="0" smtClean="0"/>
              <a:t>Основная часть: описание сути проблем, указание на проблемную ситуацию</a:t>
            </a:r>
          </a:p>
          <a:p>
            <a:r>
              <a:rPr lang="ru-RU" dirty="0" smtClean="0"/>
              <a:t>Задание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208912" cy="106613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Примерная временная последовательность работы над кейсом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71600" y="1600200"/>
          <a:ext cx="7992888" cy="427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837"/>
                <a:gridCol w="4262707"/>
                <a:gridCol w="1934807"/>
                <a:gridCol w="1161537"/>
              </a:tblGrid>
              <a:tr h="43304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Время </a:t>
                      </a:r>
                      <a:endParaRPr lang="ru-RU" dirty="0"/>
                    </a:p>
                  </a:txBody>
                  <a:tcPr/>
                </a:tc>
              </a:tr>
              <a:tr h="10677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Ознакомление с ситуацией </a:t>
                      </a:r>
                    </a:p>
                    <a:p>
                      <a:r>
                        <a:rPr lang="ru-RU" dirty="0" smtClean="0"/>
                        <a:t>Выявление проблем</a:t>
                      </a:r>
                    </a:p>
                    <a:p>
                      <a:r>
                        <a:rPr lang="ru-RU" dirty="0" smtClean="0"/>
                        <a:t>Анализ</a:t>
                      </a:r>
                      <a:r>
                        <a:rPr lang="ru-RU" baseline="0" dirty="0" smtClean="0"/>
                        <a:t>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Индивидуальная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30%</a:t>
                      </a:r>
                      <a:endParaRPr lang="ru-RU" dirty="0"/>
                    </a:p>
                  </a:txBody>
                  <a:tcPr/>
                </a:tc>
              </a:tr>
              <a:tr h="17084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Уточнение</a:t>
                      </a:r>
                      <a:r>
                        <a:rPr lang="ru-RU" baseline="0" dirty="0" smtClean="0"/>
                        <a:t> проблем и их иерархия</a:t>
                      </a:r>
                    </a:p>
                    <a:p>
                      <a:r>
                        <a:rPr lang="ru-RU" baseline="0" dirty="0" smtClean="0"/>
                        <a:t>Формулировка альтернативных решений</a:t>
                      </a:r>
                    </a:p>
                    <a:p>
                      <a:r>
                        <a:rPr lang="ru-RU" baseline="0" dirty="0" smtClean="0"/>
                        <a:t>Составление перечня «+» и «-» каждого решения</a:t>
                      </a:r>
                    </a:p>
                    <a:p>
                      <a:r>
                        <a:rPr lang="ru-RU" baseline="0" dirty="0" smtClean="0"/>
                        <a:t>Оценка альтернатив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Групповая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50%</a:t>
                      </a:r>
                      <a:endParaRPr lang="ru-RU" dirty="0"/>
                    </a:p>
                  </a:txBody>
                  <a:tcPr/>
                </a:tc>
              </a:tr>
              <a:tr h="10677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Обоснование выбора решения</a:t>
                      </a:r>
                    </a:p>
                    <a:p>
                      <a:r>
                        <a:rPr lang="ru-RU" dirty="0" smtClean="0"/>
                        <a:t>Разработка плана реализации</a:t>
                      </a:r>
                    </a:p>
                    <a:p>
                      <a:r>
                        <a:rPr lang="ru-RU" dirty="0" smtClean="0"/>
                        <a:t>Презентация результатов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Индивидуальная и групповая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8625" y="306388"/>
            <a:ext cx="8715375" cy="1050925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dirty="0" smtClean="0">
                <a:solidFill>
                  <a:srgbClr val="002060"/>
                </a:solidFill>
              </a:rPr>
              <a:t>Действия учителя в кейс - технологии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599" y="1404938"/>
            <a:ext cx="8064897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создание кейса или использование уже имеющегося;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распределение учеников по малым группам (4-6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чел.);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знакомство учащихся с ситуацией, системой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оценивания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решений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проблемы, сроками выполнения заданий;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организация работы учащихся в малых группах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определение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докладчиков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работа с кейсом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организация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презентации решений в малых группах;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организация общей дискуссии;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обобщающее выступление учителя, его анализ ситуации;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оценивание учащихся преподавателем.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-1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4-13</Template>
  <TotalTime>118</TotalTime>
  <Words>768</Words>
  <Application>Microsoft Office PowerPoint</Application>
  <PresentationFormat>Экран (4:3)</PresentationFormat>
  <Paragraphs>120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4-13</vt:lpstr>
      <vt:lpstr>Технология анализа конкретных ситуаций кейс -  метод</vt:lpstr>
      <vt:lpstr>Слайд 2</vt:lpstr>
      <vt:lpstr>Возможности для  обучающегося</vt:lpstr>
      <vt:lpstr>Критерии для  разработки кейса</vt:lpstr>
      <vt:lpstr>Ограничение на использование кейс- технологии</vt:lpstr>
      <vt:lpstr>Этапы организации обучения</vt:lpstr>
      <vt:lpstr>Структура кейса  </vt:lpstr>
      <vt:lpstr>Примерная временная последовательность работы над кейсом</vt:lpstr>
      <vt:lpstr>Действия учителя в кейс - технологии</vt:lpstr>
      <vt:lpstr>Критерии эффективности работы в кейс- технологии</vt:lpstr>
      <vt:lpstr>Виды и типология кейсов</vt:lpstr>
      <vt:lpstr>Метод инцидентов</vt:lpstr>
      <vt:lpstr>Метод разбора деловой корреспонденции («баскетметод»)</vt:lpstr>
      <vt:lpstr>Кейс - стади</vt:lpstr>
      <vt:lpstr>Виды кейсов</vt:lpstr>
      <vt:lpstr>Преимущества кейс - технологии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анализа конкретных ситуаций кейс -  метод</dc:title>
  <dc:creator>Ирина</dc:creator>
  <dc:description>http://aida.ucoz.ru</dc:description>
  <cp:lastModifiedBy>Ирина</cp:lastModifiedBy>
  <cp:revision>21</cp:revision>
  <dcterms:created xsi:type="dcterms:W3CDTF">2011-11-01T18:03:00Z</dcterms:created>
  <dcterms:modified xsi:type="dcterms:W3CDTF">2012-06-04T18:10:07Z</dcterms:modified>
</cp:coreProperties>
</file>