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959B7-74F4-4B75-9CAD-A0FC1DFDF966}" type="datetimeFigureOut">
              <a:rPr lang="ru-RU" smtClean="0"/>
              <a:t>15.12.2010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94C66-E73E-42BA-B47D-7BCB2CC45F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C9B7E-C974-43AF-8269-EAC454871485}" type="datetimeFigureOut">
              <a:rPr lang="ru-RU" smtClean="0"/>
              <a:t>15.12.2010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61AD-C9BF-4104-BA0F-0ABFA1A77C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61AD-C9BF-4104-BA0F-0ABFA1A77C9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6A6A4B1-1F3C-4B53-8273-B82D975A7231}" type="datetime1">
              <a:rPr lang="ru-RU" smtClean="0"/>
              <a:t>15.12.2010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20AE31F-BE24-4E41-920B-9D22AF5B8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0930-1F68-4DA6-A860-469436F2D9EF}" type="datetime1">
              <a:rPr lang="ru-RU" smtClean="0"/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BA4-00B9-49DD-BDC5-6CBFA7464043}" type="datetime1">
              <a:rPr lang="ru-RU" smtClean="0"/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9978478-3951-4D5C-A8CA-A66DD595E1B2}" type="datetime1">
              <a:rPr lang="ru-RU" smtClean="0"/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D3FA678-0E42-43A7-8CBD-1D4E4BDC270B}" type="datetime1">
              <a:rPr lang="ru-RU" smtClean="0"/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20AE31F-BE24-4E41-920B-9D22AF5B8C8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40C6848-7816-4941-9027-B8F1DB97242A}" type="datetime1">
              <a:rPr lang="ru-RU" smtClean="0"/>
              <a:t>15.12.2010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0AE31F-BE24-4E41-920B-9D22AF5B8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8A56D09-FAC6-401B-A958-6A99DEA4BAED}" type="datetime1">
              <a:rPr lang="ru-RU" smtClean="0"/>
              <a:t>15.12.2010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20AE31F-BE24-4E41-920B-9D22AF5B8C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6DF3-E4C8-4463-AB18-215EA968FE8F}" type="datetime1">
              <a:rPr lang="ru-RU" smtClean="0"/>
              <a:t>15.12.2010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8A3667-17FB-475D-9D2C-045FFB94860D}" type="datetime1">
              <a:rPr lang="ru-RU" smtClean="0"/>
              <a:t>15.12.2010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0AE31F-BE24-4E41-920B-9D22AF5B8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5C746A-BB43-4D1F-919B-581FB296A914}" type="datetime1">
              <a:rPr lang="ru-RU" smtClean="0"/>
              <a:t>15.12.2010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20AE31F-BE24-4E41-920B-9D22AF5B8C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F36EF1-B09F-40E7-81C5-62AB40EAC054}" type="datetime1">
              <a:rPr lang="ru-RU" smtClean="0"/>
              <a:t>15.12.2010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20AE31F-BE24-4E41-920B-9D22AF5B8C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C297E81-5D02-4A96-B41B-D7CD08831297}" type="datetime1">
              <a:rPr lang="ru-RU" smtClean="0"/>
              <a:t>15.12.2010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20AE31F-BE24-4E41-920B-9D22AF5B8C8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Урок биологии в 8 «В» классе по теме: «Первая помощь при кровотечениях. </a:t>
            </a:r>
            <a:r>
              <a:rPr lang="ru-RU" sz="2800" dirty="0" err="1" smtClean="0">
                <a:solidFill>
                  <a:schemeClr val="tx1">
                    <a:lumMod val="95000"/>
                  </a:schemeClr>
                </a:solidFill>
              </a:rPr>
              <a:t>Кубан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. Профилактика сердечно-сосудистых заболеваний на Кубани»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500438"/>
            <a:ext cx="8062912" cy="11453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Применение технологии деятельностного метода обучения.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Когда навыки, необходимые каждому в повседневной жизни, имеют под собой теоретическую основу, они становятся вдовое ценней.</a:t>
            </a:r>
            <a:endParaRPr lang="ru-RU" sz="2000" dirty="0"/>
          </a:p>
        </p:txBody>
      </p:sp>
      <p:pic>
        <p:nvPicPr>
          <p:cNvPr id="7" name="Содержимое 6" descr="08122010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643050"/>
            <a:ext cx="3786202" cy="5048269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Профилактика сердечно-сосудистых заболеваний на Кубани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физической культуры и спорта</a:t>
            </a:r>
          </a:p>
          <a:p>
            <a:r>
              <a:rPr lang="ru-RU" dirty="0" smtClean="0"/>
              <a:t>Пропаганда здорового образа жизни</a:t>
            </a:r>
          </a:p>
          <a:p>
            <a:r>
              <a:rPr lang="ru-RU" dirty="0" smtClean="0"/>
              <a:t>Модернизация и развитие сети медицинский учреждений</a:t>
            </a:r>
          </a:p>
          <a:p>
            <a:r>
              <a:rPr lang="ru-RU" dirty="0" smtClean="0"/>
              <a:t>Диспансеризация</a:t>
            </a:r>
          </a:p>
          <a:p>
            <a:r>
              <a:rPr lang="ru-RU" dirty="0" smtClean="0"/>
              <a:t>Современные медицинские центры</a:t>
            </a:r>
          </a:p>
          <a:p>
            <a:r>
              <a:rPr lang="ru-RU" dirty="0" smtClean="0"/>
              <a:t>Здравницы Кубани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Саморазвитие ученика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967335"/>
            <a:ext cx="83308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Знаю. Умею. Могу.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70"/>
            <a:ext cx="8229600" cy="552610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«Главная </a:t>
            </a:r>
            <a:r>
              <a:rPr lang="ru-RU" dirty="0" smtClean="0"/>
              <a:t>цель </a:t>
            </a:r>
            <a:r>
              <a:rPr lang="ru-RU" dirty="0" smtClean="0"/>
              <a:t>воспитателя должна </a:t>
            </a:r>
            <a:r>
              <a:rPr lang="ru-RU" dirty="0" smtClean="0"/>
              <a:t>заключаться в развитии самодеятельности, благодаря которой человек может впоследствии стать распорядителем своей судьбы, продолжателем образования своей жизни</a:t>
            </a:r>
            <a:r>
              <a:rPr lang="ru-RU" dirty="0" smtClean="0"/>
              <a:t>...»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А. </a:t>
            </a:r>
            <a:r>
              <a:rPr lang="ru-RU" dirty="0" err="1" smtClean="0"/>
              <a:t>Дистервег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551836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Формирование мышления через обучение деятельности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Формирование системы культурных ценностей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Формирование целостной картины мира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Задачи современного урока, достигаемые путем применения технологии деятельностного обучения: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0" y="1714487"/>
          <a:ext cx="7215238" cy="442915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215238"/>
              </a:tblGrid>
              <a:tr h="435166">
                <a:tc>
                  <a:txBody>
                    <a:bodyPr/>
                    <a:lstStyle/>
                    <a:p>
                      <a:r>
                        <a:rPr lang="ru-RU" dirty="0" smtClean="0"/>
                        <a:t>1. Самоопределение к деятельности</a:t>
                      </a:r>
                      <a:endParaRPr lang="ru-RU" dirty="0"/>
                    </a:p>
                  </a:txBody>
                  <a:tcPr/>
                </a:tc>
              </a:tr>
              <a:tr h="435166">
                <a:tc>
                  <a:txBody>
                    <a:bodyPr/>
                    <a:lstStyle/>
                    <a:p>
                      <a:r>
                        <a:rPr lang="ru-RU" dirty="0" smtClean="0"/>
                        <a:t>2. Актуализация знаний</a:t>
                      </a:r>
                      <a:endParaRPr lang="ru-RU" dirty="0"/>
                    </a:p>
                  </a:txBody>
                  <a:tcPr/>
                </a:tc>
              </a:tr>
              <a:tr h="435166">
                <a:tc>
                  <a:txBody>
                    <a:bodyPr/>
                    <a:lstStyle/>
                    <a:p>
                      <a:r>
                        <a:rPr lang="ru-RU" dirty="0" smtClean="0"/>
                        <a:t>3. Постановка учебной задачи</a:t>
                      </a:r>
                      <a:endParaRPr lang="ru-RU" dirty="0"/>
                    </a:p>
                  </a:txBody>
                  <a:tcPr/>
                </a:tc>
              </a:tr>
              <a:tr h="751109">
                <a:tc>
                  <a:txBody>
                    <a:bodyPr/>
                    <a:lstStyle/>
                    <a:p>
                      <a:r>
                        <a:rPr lang="ru-RU" dirty="0" smtClean="0"/>
                        <a:t>4. Открытие нового знания (построение проекта выхода из затруднения)</a:t>
                      </a:r>
                      <a:endParaRPr lang="ru-RU" dirty="0"/>
                    </a:p>
                  </a:txBody>
                  <a:tcPr/>
                </a:tc>
              </a:tr>
              <a:tr h="435166">
                <a:tc>
                  <a:txBody>
                    <a:bodyPr/>
                    <a:lstStyle/>
                    <a:p>
                      <a:r>
                        <a:rPr lang="ru-RU" dirty="0" smtClean="0"/>
                        <a:t>5. Первичное закрепление</a:t>
                      </a:r>
                      <a:endParaRPr lang="ru-RU" dirty="0"/>
                    </a:p>
                  </a:txBody>
                  <a:tcPr/>
                </a:tc>
              </a:tr>
              <a:tr h="751109">
                <a:tc>
                  <a:txBody>
                    <a:bodyPr/>
                    <a:lstStyle/>
                    <a:p>
                      <a:r>
                        <a:rPr lang="ru-RU" dirty="0" smtClean="0"/>
                        <a:t>6. Самостоятельная работа с самопроверкой по эталону</a:t>
                      </a:r>
                      <a:endParaRPr lang="ru-RU" dirty="0"/>
                    </a:p>
                  </a:txBody>
                  <a:tcPr/>
                </a:tc>
              </a:tr>
              <a:tr h="751109">
                <a:tc>
                  <a:txBody>
                    <a:bodyPr/>
                    <a:lstStyle/>
                    <a:p>
                      <a:r>
                        <a:rPr lang="ru-RU" dirty="0" smtClean="0"/>
                        <a:t>7. Включение нового знания в систему знаний и повторение.</a:t>
                      </a:r>
                      <a:endParaRPr lang="ru-RU" dirty="0"/>
                    </a:p>
                  </a:txBody>
                  <a:tcPr/>
                </a:tc>
              </a:tr>
              <a:tr h="435166">
                <a:tc>
                  <a:txBody>
                    <a:bodyPr/>
                    <a:lstStyle/>
                    <a:p>
                      <a:r>
                        <a:rPr lang="ru-RU" dirty="0" smtClean="0"/>
                        <a:t>8. Рефлексия деятельности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67494"/>
            <a:ext cx="8329642" cy="1399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урока введения нового знания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428600"/>
          <a:ext cx="8143932" cy="566503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71966"/>
                <a:gridCol w="4071966"/>
              </a:tblGrid>
              <a:tr h="67866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kumimoji="0" lang="ru-RU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Самоопределение к деятельности</a:t>
                      </a:r>
                      <a:endParaRPr kumimoji="0" lang="ru-RU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1. Организационный момент</a:t>
                      </a:r>
                      <a:endParaRPr lang="ru-RU" b="0" dirty="0"/>
                    </a:p>
                  </a:txBody>
                  <a:tcPr/>
                </a:tc>
              </a:tr>
              <a:tr h="678662">
                <a:tc>
                  <a:txBody>
                    <a:bodyPr/>
                    <a:lstStyle/>
                    <a:p>
                      <a:r>
                        <a:rPr lang="ru-RU" dirty="0" smtClean="0"/>
                        <a:t>2. Актуализация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Проверка знаний</a:t>
                      </a:r>
                      <a:endParaRPr lang="ru-RU" dirty="0"/>
                    </a:p>
                  </a:txBody>
                  <a:tcPr/>
                </a:tc>
              </a:tr>
              <a:tr h="678662">
                <a:tc>
                  <a:txBody>
                    <a:bodyPr/>
                    <a:lstStyle/>
                    <a:p>
                      <a:r>
                        <a:rPr lang="ru-RU" dirty="0" smtClean="0"/>
                        <a:t>3. Постановка учебной задачи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3. Изучение нового материала</a:t>
                      </a:r>
                      <a:endParaRPr lang="ru-RU" dirty="0"/>
                    </a:p>
                  </a:txBody>
                  <a:tcPr/>
                </a:tc>
              </a:tr>
              <a:tr h="678662">
                <a:tc>
                  <a:txBody>
                    <a:bodyPr/>
                    <a:lstStyle/>
                    <a:p>
                      <a:r>
                        <a:rPr lang="ru-RU" dirty="0" smtClean="0"/>
                        <a:t>4. Открытие нового знания (построение проекта выхода из затруднения)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8662">
                <a:tc>
                  <a:txBody>
                    <a:bodyPr/>
                    <a:lstStyle/>
                    <a:p>
                      <a:r>
                        <a:rPr lang="ru-RU" dirty="0" smtClean="0"/>
                        <a:t>5. Первичное закрепление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8662">
                <a:tc>
                  <a:txBody>
                    <a:bodyPr/>
                    <a:lstStyle/>
                    <a:p>
                      <a:r>
                        <a:rPr lang="ru-RU" dirty="0" smtClean="0"/>
                        <a:t>6. Самостоятельная работа с самопроверкой по эталону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4. Закрепление изученного</a:t>
                      </a:r>
                      <a:endParaRPr lang="ru-RU" dirty="0"/>
                    </a:p>
                  </a:txBody>
                  <a:tcPr/>
                </a:tc>
              </a:tr>
              <a:tr h="678662">
                <a:tc>
                  <a:txBody>
                    <a:bodyPr/>
                    <a:lstStyle/>
                    <a:p>
                      <a:r>
                        <a:rPr lang="ru-RU" dirty="0" smtClean="0"/>
                        <a:t>7. Включение нового знания в систему знаний и повторение.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8662">
                <a:tc>
                  <a:txBody>
                    <a:bodyPr/>
                    <a:lstStyle/>
                    <a:p>
                      <a:r>
                        <a:rPr lang="ru-RU" dirty="0" smtClean="0"/>
                        <a:t>8. Рефлексия деятельности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 Заключение. Итог урока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062912" cy="9286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000" dirty="0" smtClean="0"/>
              <a:t>Тема урока: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smtClean="0"/>
              <a:t>Первая помощь при кровотечениях. </a:t>
            </a:r>
            <a:r>
              <a:rPr lang="ru-RU" sz="2000" dirty="0" err="1" smtClean="0"/>
              <a:t>Кубан</a:t>
            </a:r>
            <a:r>
              <a:rPr lang="ru-RU" sz="2000" dirty="0" smtClean="0"/>
              <a:t>. Профилактика сердечно-сосудистых заболеваний на Кубани»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4" y="1285860"/>
            <a:ext cx="8062912" cy="521497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Задачи урока</a:t>
            </a:r>
            <a:endParaRPr lang="ru-RU" dirty="0" smtClean="0"/>
          </a:p>
          <a:p>
            <a:pPr algn="l"/>
            <a:r>
              <a:rPr lang="ru-RU" dirty="0" smtClean="0"/>
              <a:t>Образовательные: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/>
              <a:t>Закрепление теоретических знаний о строении и функционировании сердечно-сосудистой системы;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/>
              <a:t>Познакомить учащихся с отличиями кровотечений и приемами доврачебной помощи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/>
              <a:t>Познакомить учащихся с особенностями профилактики сердечно-сосудистых заболеваний на Кубани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/>
              <a:t>Тренировать практические умения оказания первой доврачебной помощи</a:t>
            </a:r>
          </a:p>
          <a:p>
            <a:pPr algn="l"/>
            <a:r>
              <a:rPr lang="ru-RU" dirty="0" smtClean="0"/>
              <a:t>Развивающие: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/>
              <a:t>Продолжить формирование навыков анализировать и делать выводы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/>
              <a:t>Применять полученные теоретические навыки на практике</a:t>
            </a:r>
          </a:p>
          <a:p>
            <a:pPr algn="l"/>
            <a:r>
              <a:rPr lang="ru-RU" dirty="0" smtClean="0"/>
              <a:t>Воспитательные: 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/>
              <a:t>Формировать экологическую компетентность 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/>
              <a:t>Воспитывать позитивное отношение и стремление к здоровому образу жизни, чувство ответственности не только за свое здоровье, но и за здоровье окружающих.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Оборудование: перевязочный материал, таблицы, макет сердца, компьютер, мультимедийный проектор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Российский врач Альберт Юрьевич </a:t>
            </a:r>
            <a:r>
              <a:rPr lang="ru-RU" sz="2800" dirty="0" err="1" smtClean="0"/>
              <a:t>Аксельрод</a:t>
            </a:r>
            <a:r>
              <a:rPr lang="ru-RU" sz="2800" dirty="0" smtClean="0"/>
              <a:t> в своей книге «Скорее «скорой» написал такое обращение:…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«</a:t>
            </a:r>
            <a:r>
              <a:rPr lang="ru-RU" dirty="0" smtClean="0"/>
              <a:t>Уважаемые коллеги! Обычно так обращаются друг к другу врачи. Но сегодня я реаниматолог, хотел бы назвать вас, не медиков, коллегами, чтобы призвать к сотрудничеству, сделать вас товарищами по «медицинскому оружию», которое скорее «скорой» могут помочь пострадавшему или </a:t>
            </a:r>
            <a:r>
              <a:rPr lang="ru-RU" dirty="0" smtClean="0"/>
              <a:t>больному.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Дело </a:t>
            </a:r>
            <a:r>
              <a:rPr lang="ru-RU" dirty="0" smtClean="0"/>
              <a:t>в том, что при несчастных случаях рядом с пострадавшими, как правило, оказываются люди, не имеющие медицинского образования, и от того, как они поведут себя, будет зависеть здоровье, а не редко и жизнь человека.</a:t>
            </a:r>
          </a:p>
          <a:p>
            <a:pPr>
              <a:buNone/>
            </a:pPr>
            <a:r>
              <a:rPr lang="ru-RU" dirty="0" smtClean="0"/>
              <a:t>        … </a:t>
            </a:r>
            <a:r>
              <a:rPr lang="ru-RU" dirty="0" smtClean="0"/>
              <a:t>Помочь пострадавшему может только тот, кто сумеет. Для того, чтобы суметь, надо уметь, знать, тренироваться».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122010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357166"/>
            <a:ext cx="4786334" cy="638177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67494"/>
            <a:ext cx="8186766" cy="73261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Наложение различных видов жгутов</a:t>
            </a:r>
            <a:endParaRPr lang="ru-RU" sz="3200" dirty="0"/>
          </a:p>
        </p:txBody>
      </p:sp>
      <p:pic>
        <p:nvPicPr>
          <p:cNvPr id="10" name="Содержимое 9" descr="081220101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33487"/>
            <a:ext cx="3929090" cy="5238786"/>
          </a:xfrm>
        </p:spPr>
      </p:pic>
      <p:pic>
        <p:nvPicPr>
          <p:cNvPr id="11" name="Содержимое 10" descr="081220101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350131"/>
            <a:ext cx="3929090" cy="5238786"/>
          </a:xfr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E31F-BE24-4E41-920B-9D22AF5B8C8E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</TotalTime>
  <Words>523</Words>
  <Application>Microsoft Office PowerPoint</Application>
  <PresentationFormat>Экран (4:3)</PresentationFormat>
  <Paragraphs>74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Урок биологии в 8 «В» классе по теме: «Первая помощь при кровотечениях. Кубан. Профилактика сердечно-сосудистых заболеваний на Кубани»</vt:lpstr>
      <vt:lpstr>Слайд 2</vt:lpstr>
      <vt:lpstr>Слайд 3</vt:lpstr>
      <vt:lpstr>Структура урока введения нового знания</vt:lpstr>
      <vt:lpstr>Слайд 5</vt:lpstr>
      <vt:lpstr>  Тема урока:  «Первая помощь при кровотечениях. Кубан. Профилактика сердечно-сосудистых заболеваний на Кубани»</vt:lpstr>
      <vt:lpstr>Российский врач Альберт Юрьевич Аксельрод в своей книге «Скорее «скорой» написал такое обращение:…</vt:lpstr>
      <vt:lpstr>Слайд 8</vt:lpstr>
      <vt:lpstr>Наложение различных видов жгутов</vt:lpstr>
      <vt:lpstr>Когда навыки, необходимые каждому в повседневной жизни, имеют под собой теоретическую основу, они становятся вдовое ценней.</vt:lpstr>
      <vt:lpstr>Профилактика сердечно-сосудистых заболеваний на Кубани</vt:lpstr>
      <vt:lpstr>Саморазвитие ученика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биологии в 8 «В» классе по теме: «Первая помощь при кровотечениях. Кубан. Профилактика сердечно-сосудистых заболеваний на Кубани»</dc:title>
  <dc:creator>Андрей</dc:creator>
  <cp:lastModifiedBy>Андрей</cp:lastModifiedBy>
  <cp:revision>4</cp:revision>
  <dcterms:created xsi:type="dcterms:W3CDTF">2010-12-14T20:44:28Z</dcterms:created>
  <dcterms:modified xsi:type="dcterms:W3CDTF">2010-12-14T21:24:25Z</dcterms:modified>
</cp:coreProperties>
</file>