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E9982-9AC2-4C23-9F78-1FDE923B68F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3254-CF47-4369-BEA3-AA7982778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265FAD6-65AF-47F8-AEC4-51F2A0D4E16B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45A-C2FD-4820-991F-364AFB953B1F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9FE2-AB41-40A6-BA9D-CC6FF8B227FA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067B-6004-49B9-801E-935ED3D09F23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2D2E4AFD-8D15-4E4C-B10A-8D6681477452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61E3-C04E-4A90-8342-718CDE76551D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B5E1-C68A-4BF5-9CC3-ABEE3A083DD3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F0A5-8462-4A79-BF9F-B46C98630A41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713C-F2F1-47F4-BC3B-CA661030D6CD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713-9942-4D0F-BE98-DD8DE8561323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330E3DFD-4E37-42EF-B677-65BF6592AAB6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3%D1%80%D0%B8%D0%BC%D0%BC,_%D0%A4%D1%80%D0%B8%D0%B4%D1%80%D0%B8%D1%85_%D0%9C%D0%B5%D0%BB%D1%8C%D1%85%D0%B8%D0%BE%D1%80&amp;action=edit&amp;redlink=1" TargetMode="External"/><Relationship Id="rId3" Type="http://schemas.openxmlformats.org/officeDocument/2006/relationships/hyperlink" Target="http://ru.wikipedia.org/wiki/%D0%95%D0%BA%D0%B0%D1%82%D0%B5%D1%80%D0%B8%D0%BD%D0%B0_II" TargetMode="External"/><Relationship Id="rId7" Type="http://schemas.openxmlformats.org/officeDocument/2006/relationships/hyperlink" Target="http://ru.wikipedia.org/wiki/1775" TargetMode="External"/><Relationship Id="rId2" Type="http://schemas.openxmlformats.org/officeDocument/2006/relationships/hyperlink" Target="http://ru.wikipedia.org/wiki/1775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9_%D0%BC%D0%B0%D1%8F" TargetMode="External"/><Relationship Id="rId5" Type="http://schemas.openxmlformats.org/officeDocument/2006/relationships/hyperlink" Target="http://ru.wikipedia.org/wiki/%D0%9A%D0%B0%D0%BD%D1%82%D0%B5%D0%BC%D0%B8%D1%80" TargetMode="External"/><Relationship Id="rId4" Type="http://schemas.openxmlformats.org/officeDocument/2006/relationships/hyperlink" Target="http://ru.wikipedia.org/wiki/%D0%9A%D0%BE%D0%BB%D0%BE%D0%BC%D0%B5%D0%BD%D1%81%D0%BA%D0%BE%D0%B5" TargetMode="Externa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0%BF%D0%B0%D1%80%D0%BA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ru.wikipedia.org/wiki/%D0%95%D0%BB%D0%B8%D0%B7%D0%B0%D0%B2%D0%B5%D1%82%D0%B0_%D0%9F%D0%B5%D1%82%D1%80%D0%BE%D0%B2%D0%BD%D0%B0" TargetMode="External"/><Relationship Id="rId4" Type="http://schemas.openxmlformats.org/officeDocument/2006/relationships/hyperlink" Target="http://ru.wikipedia.org/wiki/%D0%9F%D1%91%D1%82%D1%80_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Bazhenov's_Tsatitsyno_plan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4%D0%B0%D0%B9%D0%BB:%D0%94%D0%B2%D0%BE%D1%80%D0%B5%D1%86_%D0%9A%D0%B0%D0%B7%D0%B0%D0%BA%D0%BE%D0%B2%D0%B0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ru.wikipedia.org/wiki/%D0%A4%D0%B0%D0%B9%D0%BB:%D0%94%D0%B2%D0%BE%D1%80%D0%B5%D1%86_%D0%9A%D0%B0%D0%B7%D0%B0%D0%BA%D0%BE%D0%B2%D0%B0_2.jpg" TargetMode="External"/><Relationship Id="rId4" Type="http://schemas.openxmlformats.org/officeDocument/2006/relationships/hyperlink" Target="http://ru.wikipedia.org/wiki/%D0%91%D0%BE%D0%BB%D1%8C%D1%88%D0%BE%D0%B9_%D0%A6%D0%B0%D1%80%D0%B8%D1%86%D1%8B%D0%BD%D1%81%D0%BA%D0%B8%D0%B9_%D0%B4%D0%B2%D0%BE%D1%80%D0%B5%D1%8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Tsaritsyno_plan_1775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2786058"/>
            <a:ext cx="7286644" cy="1143000"/>
          </a:xfrm>
        </p:spPr>
        <p:txBody>
          <a:bodyPr anchor="ctr"/>
          <a:lstStyle/>
          <a:p>
            <a:pPr algn="ctr"/>
            <a:r>
              <a:rPr lang="ru-RU" sz="4400" b="1" dirty="0" smtClean="0"/>
              <a:t>Мир русской усадьбы</a:t>
            </a:r>
            <a:endParaRPr lang="ru-RU" sz="4400" b="1" dirty="0"/>
          </a:p>
        </p:txBody>
      </p:sp>
      <p:pic>
        <p:nvPicPr>
          <p:cNvPr id="4" name="Рисунок 3" descr="http://park.uvao.ru/south_park/getimage/?objectId=2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3190874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ark.uvao.ru/south_park/getimage/?objectId=26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37112"/>
            <a:ext cx="304799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ark.uvao.ru/south_park/getimage/?objectId=26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319087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254-81FC-4B31-9C5E-81D524747EDE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941168"/>
            <a:ext cx="3384376" cy="1477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Преподаватель истории  и обществознания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«СОШ № 48»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Владивостока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Шабалина Светлана Николаевна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saritsyno.net/history/hous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586741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68" y="5500702"/>
            <a:ext cx="4071966" cy="67883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Дом К.Кантемира 1745г. в селе Черная Грязь.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Реконструкция Р.М. Байбуровой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1712-1775. </a:t>
            </a:r>
            <a:br>
              <a:rPr lang="ru-RU" sz="2800" b="1" dirty="0" smtClean="0"/>
            </a:br>
            <a:r>
              <a:rPr lang="ru-RU" sz="2800" b="1" dirty="0" smtClean="0"/>
              <a:t>ЧЕРНАЯ ГРЯЗЬ ПРИ КАНТЕМИРАХ</a:t>
            </a:r>
            <a:endParaRPr lang="ru-RU" sz="280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879E-FE0A-4A84-A424-F3C52DA9EA52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928934"/>
            <a:ext cx="7000924" cy="881066"/>
          </a:xfrm>
        </p:spPr>
        <p:txBody>
          <a:bodyPr anchor="ctr"/>
          <a:lstStyle/>
          <a:p>
            <a:pPr algn="ctr"/>
            <a:r>
              <a:rPr lang="ru-RU" b="1" dirty="0" smtClean="0"/>
              <a:t>ЦАРИЦЫНО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AFD-8D15-4E4C-B10A-8D6681477452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Весной </a:t>
            </a:r>
            <a:r>
              <a:rPr lang="ru-RU" dirty="0" smtClean="0">
                <a:hlinkClick r:id="rId2" tooltip="1775 год"/>
              </a:rPr>
              <a:t>1775 года</a:t>
            </a:r>
            <a:r>
              <a:rPr lang="ru-RU" dirty="0" smtClean="0"/>
              <a:t> императрица </a:t>
            </a:r>
            <a:r>
              <a:rPr lang="ru-RU" dirty="0" smtClean="0">
                <a:hlinkClick r:id="rId3" tooltip="Екатерина II"/>
              </a:rPr>
              <a:t>Екатерина </a:t>
            </a:r>
            <a:r>
              <a:rPr lang="en-US" dirty="0" smtClean="0">
                <a:hlinkClick r:id="rId3" tooltip="Екатерина II"/>
              </a:rPr>
              <a:t>II</a:t>
            </a:r>
            <a:r>
              <a:rPr lang="ru-RU" dirty="0" smtClean="0"/>
              <a:t>, проезжая во время прогулки из </a:t>
            </a:r>
            <a:r>
              <a:rPr lang="ru-RU" dirty="0" smtClean="0">
                <a:hlinkClick r:id="rId4" tooltip="Коломенское"/>
              </a:rPr>
              <a:t>Коломенского</a:t>
            </a:r>
            <a:r>
              <a:rPr lang="ru-RU" dirty="0" smtClean="0"/>
              <a:t> по территории Чёрной Грязи, была очарована красотами поместья и без промедлений выкупила его у князя Сергея Дмитриевича </a:t>
            </a:r>
            <a:r>
              <a:rPr lang="ru-RU" dirty="0" smtClean="0">
                <a:hlinkClick r:id="rId5" tooltip="Кантемир"/>
              </a:rPr>
              <a:t>Кантемира</a:t>
            </a:r>
            <a:r>
              <a:rPr lang="ru-RU" dirty="0" smtClean="0"/>
              <a:t>. Купчая была оформлена </a:t>
            </a:r>
            <a:r>
              <a:rPr lang="ru-RU" dirty="0" smtClean="0">
                <a:hlinkClick r:id="rId6" tooltip="29 мая"/>
              </a:rPr>
              <a:t>18</a:t>
            </a:r>
            <a:r>
              <a:rPr lang="en-US" dirty="0" smtClean="0">
                <a:hlinkClick r:id="rId6" tooltip="29 мая"/>
              </a:rPr>
              <a:t> </a:t>
            </a:r>
            <a:r>
              <a:rPr lang="ru-RU" dirty="0" smtClean="0">
                <a:hlinkClick r:id="rId6" tooltip="29 мая"/>
              </a:rPr>
              <a:t>(29) мая</a:t>
            </a:r>
            <a:r>
              <a:rPr lang="en-US" dirty="0" smtClean="0"/>
              <a:t> </a:t>
            </a:r>
            <a:r>
              <a:rPr lang="ru-RU" dirty="0" smtClean="0">
                <a:hlinkClick r:id="rId7" tooltip="1775"/>
              </a:rPr>
              <a:t>1775</a:t>
            </a:r>
            <a:r>
              <a:rPr lang="ru-RU" dirty="0" smtClean="0"/>
              <a:t> года; императрица заплатила за усадьбу 25</a:t>
            </a:r>
            <a:r>
              <a:rPr lang="en-US" dirty="0" smtClean="0"/>
              <a:t> </a:t>
            </a:r>
            <a:r>
              <a:rPr lang="ru-RU" dirty="0" smtClean="0"/>
              <a:t>000 рублей — при том, что князь был готов продать её за 20</a:t>
            </a:r>
            <a:r>
              <a:rPr lang="en-US" dirty="0" smtClean="0"/>
              <a:t> </a:t>
            </a:r>
            <a:r>
              <a:rPr lang="ru-RU" dirty="0" smtClean="0"/>
              <a:t>000. В одном из писем своему постоянному корреспонденту барону </a:t>
            </a:r>
            <a:r>
              <a:rPr lang="ru-RU" dirty="0" err="1" smtClean="0">
                <a:hlinkClick r:id="rId8" tooltip="Гримм, Фридрих Мельхиор (страница отсутствует)"/>
              </a:rPr>
              <a:t>Гримму</a:t>
            </a:r>
            <a:r>
              <a:rPr lang="ru-RU" dirty="0" smtClean="0"/>
              <a:t> Екатерина писала: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14686"/>
            <a:ext cx="3429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«Моё новое владение я назвала Царицыным и, по общему мнению, это сущий рай. На Коломенское никто теперь и смотреть не хочет. Видите, каков свет! Ещё не так давно все восхищались местоположением Коломенского, а теперь все предпочитают ему новооткрытое поместье.»</a:t>
            </a:r>
            <a:endParaRPr lang="ru-RU" dirty="0"/>
          </a:p>
        </p:txBody>
      </p:sp>
      <p:pic>
        <p:nvPicPr>
          <p:cNvPr id="6145" name="Picture 1" descr="C:\Users\1\Desktop\Русская дворянская усадьба\Царицыно\453px-Cath2russ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86058"/>
            <a:ext cx="2912509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714488"/>
          </a:xfrm>
        </p:spPr>
        <p:txBody>
          <a:bodyPr anchor="ctr">
            <a:noAutofit/>
          </a:bodyPr>
          <a:lstStyle/>
          <a:p>
            <a:pPr algn="ctr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dirty="0" smtClean="0"/>
              <a:t>План села Черная Грязь,</a:t>
            </a:r>
            <a:br>
              <a:rPr lang="ru-RU" sz="2800" b="1" dirty="0" smtClean="0"/>
            </a:br>
            <a:r>
              <a:rPr lang="ru-RU" sz="2800" b="1" dirty="0" smtClean="0"/>
              <a:t> с принадлежащими деревнями и землею. Июнь 1775 г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64357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 села снят после приобретения имения Екатериной II</a:t>
            </a:r>
            <a:endParaRPr lang="ru-RU" b="1" dirty="0"/>
          </a:p>
        </p:txBody>
      </p:sp>
      <p:pic>
        <p:nvPicPr>
          <p:cNvPr id="4097" name="Picture 1" descr="C:\Users\1\Desktop\Русская дворянская усадьба\Царицыно\444px-Tsaritsyno_plan_1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349485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3430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b="1" dirty="0" smtClean="0"/>
              <a:t>Первоначальный проект Баженова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 descr="http://www.tsaritsyno.net/images/baje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786322"/>
            <a:ext cx="2500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Архитектор В.И. Баженов</a:t>
            </a:r>
            <a:br>
              <a:rPr lang="ru-RU" i="1" dirty="0" smtClean="0"/>
            </a:br>
            <a:r>
              <a:rPr lang="ru-RU" i="1" dirty="0" smtClean="0"/>
              <a:t>Фрагмент семейного портрета. </a:t>
            </a:r>
            <a:br>
              <a:rPr lang="ru-RU" i="1" dirty="0" smtClean="0"/>
            </a:br>
            <a:r>
              <a:rPr lang="ru-RU" i="1" dirty="0" smtClean="0"/>
              <a:t>1770-е гг.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785926"/>
            <a:ext cx="62151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20 ноября 1775 </a:t>
            </a:r>
            <a:r>
              <a:rPr lang="ru-RU" dirty="0" smtClean="0"/>
              <a:t>года ею был издан указ Кабинету об отпуске 30 000 рублей на производство строений в селе Царицыне «по планам и под смотрением архитектора Баженова».</a:t>
            </a:r>
          </a:p>
          <a:p>
            <a:pPr algn="just"/>
            <a:r>
              <a:rPr lang="ru-RU" dirty="0" smtClean="0"/>
              <a:t>	  Государыня высказала несколько пожеланий: чтобы постройка была в «мавританском» или «готическом вкусе», и чтобы парк обустраивался как </a:t>
            </a:r>
            <a:r>
              <a:rPr lang="ru-RU" dirty="0" smtClean="0">
                <a:hlinkClick r:id="rId3" tooltip="Английский парк"/>
              </a:rPr>
              <a:t>пейзажный</a:t>
            </a:r>
            <a:r>
              <a:rPr lang="ru-RU" dirty="0" smtClean="0"/>
              <a:t> — оба пожелания соответствовали установившейся тогда моде. Немаловажно, что этот проект был первым заданием подобного рода для русского архитектора: со времён </a:t>
            </a:r>
            <a:r>
              <a:rPr lang="ru-RU" dirty="0" smtClean="0">
                <a:hlinkClick r:id="rId4" tooltip="Пётр I"/>
              </a:rPr>
              <a:t>Петра</a:t>
            </a:r>
            <a:r>
              <a:rPr lang="en-US" dirty="0" smtClean="0">
                <a:hlinkClick r:id="rId4" tooltip="Пётр I"/>
              </a:rPr>
              <a:t> I</a:t>
            </a:r>
            <a:r>
              <a:rPr lang="ru-RU" dirty="0" smtClean="0"/>
              <a:t> и до </a:t>
            </a:r>
            <a:r>
              <a:rPr lang="ru-RU" dirty="0" smtClean="0">
                <a:hlinkClick r:id="rId5" tooltip="Елизавета Петровна"/>
              </a:rPr>
              <a:t>Елизаветы Петровны</a:t>
            </a:r>
            <a:r>
              <a:rPr lang="ru-RU" dirty="0" smtClean="0"/>
              <a:t> строительством императорских резиденций в основном занимались иностранцы</a:t>
            </a:r>
          </a:p>
          <a:p>
            <a:pPr algn="just"/>
            <a:r>
              <a:rPr lang="ru-RU" dirty="0" smtClean="0"/>
              <a:t>	Проектирование новой подмосковной императорской резиденции было начато </a:t>
            </a:r>
            <a:r>
              <a:rPr lang="ru-RU" b="1" dirty="0" smtClean="0"/>
              <a:t>летом 1775 года. </a:t>
            </a:r>
            <a:r>
              <a:rPr lang="ru-RU" dirty="0" smtClean="0"/>
              <a:t>Руководствуясь задачами, изложенными императрицей, Баженов представил на ее суд два варианта проекта, один из которых и был утвержден.</a:t>
            </a:r>
            <a:endParaRPr lang="ru-RU" dirty="0"/>
          </a:p>
        </p:txBody>
      </p:sp>
      <p:pic>
        <p:nvPicPr>
          <p:cNvPr id="3073" name="Picture 1" descr="C:\Users\1\Desktop\Русская дворянская усадьба\Царицыно\446PX-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857364"/>
            <a:ext cx="217717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Панорама села Царицына (Генеральный фасад)</a:t>
            </a:r>
            <a:endParaRPr lang="ru-RU" sz="36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http://upload.wikimedia.org/wikipedia/commons/thumb/7/7e/Bazhenov%27s_Tsatitsyno_plan.jpg/1000px-Bazhenov%27s_Tsatitsyno_plan.jpg">
            <a:hlinkClick r:id="rId2" tooltip="&quot;Василий Баженов. «Вид Царицына села». Проектный чертёж. 1776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77153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Электронная реконструкция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http://www.tsaritsyno.net/history/rekon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595965" cy="37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572008"/>
            <a:ext cx="2214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Электронная реконструкция царицынского ансамбля В.И. Баженова. 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Панорамный вид. Компьютерная студия "Март". Санкт-Петербург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дворцы императрицы –</a:t>
            </a:r>
            <a:br>
              <a:rPr lang="ru-RU" sz="3600" dirty="0" smtClean="0"/>
            </a:br>
            <a:r>
              <a:rPr lang="ru-RU" sz="3600" dirty="0" smtClean="0"/>
              <a:t> Малый и Средний.</a:t>
            </a:r>
            <a:endParaRPr lang="ru-RU" sz="3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Важнейшими из сооружений первого плана из изображенных на панораме были дворцы императрицы - Малый и Средний. </a:t>
            </a:r>
            <a:endParaRPr lang="ru-RU" dirty="0"/>
          </a:p>
        </p:txBody>
      </p:sp>
      <p:pic>
        <p:nvPicPr>
          <p:cNvPr id="6" name="Рисунок 5" descr="http://www.tsaritsyno.net/history/Bazenov-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saritsyno.net/history/Bazenov-Ma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5857892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Фасад Малого дворца </a:t>
            </a:r>
          </a:p>
          <a:p>
            <a:pPr algn="ctr"/>
            <a:r>
              <a:rPr lang="ru-RU" sz="1400" i="1" dirty="0" smtClean="0"/>
              <a:t>Екатерины II. 1776-1778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929330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План Малого дворца Екатерины II. 1776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728664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Современный вид </a:t>
            </a:r>
            <a:br>
              <a:rPr lang="ru-RU" sz="3600" b="1" dirty="0" smtClean="0"/>
            </a:br>
            <a:r>
              <a:rPr lang="ru-RU" sz="3600" b="1" dirty="0" smtClean="0"/>
              <a:t>Малого дворца императрицы</a:t>
            </a:r>
            <a:endParaRPr lang="ru-RU" sz="36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Царицыно. Малый дворе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810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Царицыно. Малый Дворец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810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Большой мост через овраг</a:t>
            </a:r>
            <a:br>
              <a:rPr lang="ru-RU" sz="3600" b="1" dirty="0" smtClean="0"/>
            </a:br>
            <a:r>
              <a:rPr lang="ru-RU" sz="3600" b="1" dirty="0" smtClean="0"/>
              <a:t>( готический мост)</a:t>
            </a:r>
            <a:endParaRPr lang="ru-RU" sz="36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http://www.tsaritsyno.net/history/bolshoi-mo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71810"/>
            <a:ext cx="592935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. Поленов. Бабушкин са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214554"/>
            <a:ext cx="47149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Термин </a:t>
            </a:r>
            <a:r>
              <a:rPr lang="ru-RU" b="1" i="1" dirty="0" smtClean="0"/>
              <a:t>усадьба</a:t>
            </a:r>
            <a:r>
              <a:rPr lang="ru-RU" i="1" dirty="0" smtClean="0"/>
              <a:t> </a:t>
            </a:r>
            <a:r>
              <a:rPr lang="ru-RU" dirty="0" smtClean="0"/>
              <a:t>(в понимании, близком к современному) прослеживается по крайней мере с XVII в., хотя встречался он тогда достаточно редко. В таких документах, как писцовые и переписные книги, чаще употребляются выражения </a:t>
            </a:r>
            <a:r>
              <a:rPr lang="ru-RU" i="1" dirty="0" smtClean="0"/>
              <a:t>двор </a:t>
            </a:r>
            <a:r>
              <a:rPr lang="ru-RU" b="1" i="1" dirty="0" smtClean="0"/>
              <a:t>вотчинников </a:t>
            </a:r>
            <a:r>
              <a:rPr lang="ru-RU" b="1" dirty="0" smtClean="0"/>
              <a:t>и </a:t>
            </a:r>
            <a:r>
              <a:rPr lang="ru-RU" b="1" i="1" dirty="0" smtClean="0"/>
              <a:t>двор помещиков </a:t>
            </a:r>
            <a:r>
              <a:rPr lang="ru-RU" dirty="0" smtClean="0"/>
              <a:t>в зависимости от существовавших тогда форм собственности на землю (до</a:t>
            </a:r>
            <a:r>
              <a:rPr lang="ru-RU" b="1" dirty="0" smtClean="0"/>
              <a:t> 1714 </a:t>
            </a:r>
            <a:r>
              <a:rPr lang="ru-RU" dirty="0" smtClean="0"/>
              <a:t>г. различались </a:t>
            </a:r>
            <a:r>
              <a:rPr lang="ru-RU" b="1" i="1" dirty="0" smtClean="0"/>
              <a:t>вотчины</a:t>
            </a:r>
            <a:r>
              <a:rPr lang="ru-RU" i="1" dirty="0" smtClean="0"/>
              <a:t> </a:t>
            </a:r>
            <a:r>
              <a:rPr lang="ru-RU" dirty="0" smtClean="0"/>
              <a:t>— родовые или приобретенные имения и </a:t>
            </a:r>
            <a:r>
              <a:rPr lang="ru-RU" b="1" i="1" dirty="0" smtClean="0"/>
              <a:t>поместья</a:t>
            </a:r>
            <a:r>
              <a:rPr lang="ru-RU" i="1" dirty="0" smtClean="0"/>
              <a:t> </a:t>
            </a:r>
            <a:r>
              <a:rPr lang="ru-RU" dirty="0" smtClean="0"/>
              <a:t>— имения, дававшиеся дворянам на время службы). Обычно владельцы старались выкупать поместья в собственность, которые таким образом становились вотчинами.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0004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Усадьба</a:t>
            </a:r>
            <a:endParaRPr lang="ru-RU" sz="4400" b="1" dirty="0">
              <a:latin typeface="+mj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FF74-CE87-4218-AE57-0D18BE452A10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Большой мост через овраг</a:t>
            </a:r>
            <a:br>
              <a:rPr lang="ru-RU" sz="3200" b="1" dirty="0" smtClean="0"/>
            </a:br>
            <a:r>
              <a:rPr lang="ru-RU" sz="3200" b="1" dirty="0" smtClean="0"/>
              <a:t>( готический мост). Современный вид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1746" name="Picture 2" descr="H:\ФОТО\Москва  5.07. -16.07. 2010\DSC03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90554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Фигурный мост. 1776-1778 г </a:t>
            </a:r>
            <a:r>
              <a:rPr lang="ru-RU" sz="3600" b="1" i="1" dirty="0" err="1" smtClean="0"/>
              <a:t>г</a:t>
            </a:r>
            <a:r>
              <a:rPr lang="ru-RU" sz="3600" b="1" i="1" dirty="0" smtClean="0"/>
              <a:t>.</a:t>
            </a:r>
            <a:endParaRPr lang="ru-RU" sz="36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 descr="http://moscowparks.narod.ru/piptsar/mztsar/10/sirius_msk-dsc08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000240"/>
            <a:ext cx="392909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1785926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Фигурный мост (1776-78). Построен архитектором В. И. Баженовым в 1776–1778 гг., представляет оригинальное оформление въезда в усадьбу Царицыно. </a:t>
            </a:r>
            <a:endParaRPr lang="ru-RU" dirty="0"/>
          </a:p>
        </p:txBody>
      </p:sp>
      <p:pic>
        <p:nvPicPr>
          <p:cNvPr id="34818" name="Picture 2" descr="C:\Users\1\Desktop\Русская дворянская усадьба\Царицыно\799PX-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3843490" cy="288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Галерея-ограда с аркой</a:t>
            </a:r>
            <a:r>
              <a:rPr lang="en-US" sz="4000" i="1" dirty="0" smtClean="0"/>
              <a:t> (воротами</a:t>
            </a:r>
            <a:r>
              <a:rPr lang="en-US" i="1" dirty="0" smtClean="0"/>
              <a:t>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 descr="http://www.tsaritsyno.net/history/gale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513399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Галерея-ограда с аркой</a:t>
            </a:r>
            <a:r>
              <a:rPr lang="en-US" sz="4000" i="1" dirty="0" smtClean="0"/>
              <a:t> (воротами</a:t>
            </a:r>
            <a:r>
              <a:rPr lang="en-US" i="1" dirty="0" smtClean="0"/>
              <a:t>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 descr="http://moscowparks.narod.ru/piptsar/mztsar/05/sirius_msk-pict0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:\ФОТО\Москва  5.07. -16.07. 2010\DSC03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82554"/>
            <a:ext cx="4214842" cy="3161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00892" y="5000636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Перед реставрации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000372"/>
            <a:ext cx="1750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После реставрации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286644" cy="84294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b="1" dirty="0" smtClean="0"/>
              <a:t>Большой дворец Казакова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 descr="http://upload.wikimedia.org/wikipedia/commons/thumb/f/f9/%D0%94%D0%B2%D0%BE%D1%80%D0%B5%D1%86_%D0%9A%D0%B0%D0%B7%D0%B0%D0%BA%D0%BE%D0%B2%D0%B0_1.jpg/400px-%D0%94%D0%B2%D0%BE%D1%80%D0%B5%D1%86_%D0%9A%D0%B0%D0%B7%D0%B0%D0%BA%D0%BE%D0%B2%D0%B0_1.jpg">
            <a:hlinkClick r:id="rId2" tooltip="&quot;Большой Царицынский дворец Матвея Казакова. Первоначальный (нереализованный) вариант (1786)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53578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2000241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4" tooltip="Большой Царицынский дворец"/>
              </a:rPr>
              <a:t>Большой Царицынский дворец</a:t>
            </a:r>
            <a:r>
              <a:rPr lang="ru-RU" sz="1200" dirty="0" smtClean="0"/>
              <a:t> Матвея Казакова. </a:t>
            </a:r>
            <a:r>
              <a:rPr lang="en-US" sz="1200" dirty="0" err="1" smtClean="0"/>
              <a:t>Первоначальный</a:t>
            </a:r>
            <a:r>
              <a:rPr lang="en-US" sz="1200" dirty="0" smtClean="0"/>
              <a:t> (</a:t>
            </a:r>
            <a:r>
              <a:rPr lang="en-US" sz="1200" dirty="0" err="1" smtClean="0"/>
              <a:t>нереализованный</a:t>
            </a:r>
            <a:r>
              <a:rPr lang="en-US" sz="1200" dirty="0" smtClean="0"/>
              <a:t>) </a:t>
            </a:r>
            <a:r>
              <a:rPr lang="en-US" sz="1200" dirty="0" err="1" smtClean="0"/>
              <a:t>вариант</a:t>
            </a:r>
            <a:r>
              <a:rPr lang="en-US" sz="1200" dirty="0" smtClean="0"/>
              <a:t> (1786)</a:t>
            </a:r>
            <a:endParaRPr lang="ru-RU" sz="1200" dirty="0"/>
          </a:p>
        </p:txBody>
      </p:sp>
      <p:pic>
        <p:nvPicPr>
          <p:cNvPr id="7" name="Рисунок 6" descr="http://upload.wikimedia.org/wikipedia/commons/thumb/a/aa/%D0%94%D0%B2%D0%BE%D1%80%D0%B5%D1%86_%D0%9A%D0%B0%D0%B7%D0%B0%D0%BA%D0%BE%D0%B2%D0%B0_2.jpg/400px-%D0%94%D0%B2%D0%BE%D1%80%D0%B5%D1%86_%D0%9A%D0%B0%D0%B7%D0%B0%D0%BA%D0%BE%D0%B2%D0%B0_2.jpg">
            <a:hlinkClick r:id="rId5" tooltip="&quot;Исполнительный чертёж (то есть осуществлённый проект), сделанный Казаковым по окончании строительства дворца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357694"/>
            <a:ext cx="531019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5500702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Исполнительный чертёж (то есть осуществлённый проект), сделанный Казаковым по окончании строительства дворца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286644" cy="128588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b="1" dirty="0" smtClean="0"/>
              <a:t>Большой дворец Казакова    </a:t>
            </a:r>
            <a:r>
              <a:rPr lang="ru-RU" sz="2700" b="1" dirty="0" smtClean="0"/>
              <a:t>( до реставрации)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" name="Рисунок 8" descr="http://moscowparks.narod.ru/piptsar/mztsar/01/1_before/sirius_msk-pict00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4311650" cy="215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moscowparks.narod.ru/piptsar/mztsar/01/1_before/sirius_msk-pict00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760035" cy="255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286644" cy="128588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b="1" dirty="0" smtClean="0"/>
              <a:t>Большой дворец Казакова    </a:t>
            </a:r>
            <a:r>
              <a:rPr lang="ru-RU" sz="2700" b="1" dirty="0" smtClean="0"/>
              <a:t>( после реставрации)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 descr="http://moscowparks.narod.ru/piptsar/mztsar/01/3_after/sirius_msk-dsc088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4429156" cy="2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:\ФОТО\Москва  5.07. -16.07. 2010\DSC0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Хлебный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дом</a:t>
            </a:r>
            <a:endParaRPr lang="ru-RU" sz="4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79687"/>
            <a:ext cx="2857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Площадь</a:t>
            </a:r>
            <a:r>
              <a:rPr lang="en-US" dirty="0" smtClean="0"/>
              <a:t> </a:t>
            </a:r>
            <a:r>
              <a:rPr lang="en-US" dirty="0" err="1" smtClean="0"/>
              <a:t>здания</a:t>
            </a:r>
            <a:r>
              <a:rPr lang="en-US" dirty="0" smtClean="0"/>
              <a:t> - ок. 4000 м. </a:t>
            </a:r>
            <a:r>
              <a:rPr lang="en-US" dirty="0" err="1" smtClean="0"/>
              <a:t>кв</a:t>
            </a:r>
            <a:r>
              <a:rPr lang="en-US" dirty="0" smtClean="0"/>
              <a:t>. </a:t>
            </a:r>
            <a:r>
              <a:rPr lang="en-US" dirty="0" err="1" smtClean="0"/>
              <a:t>Внутри</a:t>
            </a:r>
            <a:r>
              <a:rPr lang="en-US" dirty="0" smtClean="0"/>
              <a:t> </a:t>
            </a:r>
            <a:r>
              <a:rPr lang="en-US" dirty="0" err="1" smtClean="0"/>
              <a:t>Хлебный</a:t>
            </a:r>
            <a:r>
              <a:rPr lang="en-US" dirty="0" smtClean="0"/>
              <a:t> </a:t>
            </a:r>
            <a:r>
              <a:rPr lang="en-US" dirty="0" err="1" smtClean="0"/>
              <a:t>дом</a:t>
            </a:r>
            <a:r>
              <a:rPr lang="en-US" dirty="0" smtClean="0"/>
              <a:t> </a:t>
            </a:r>
            <a:r>
              <a:rPr lang="en-US" dirty="0" err="1" smtClean="0"/>
              <a:t>имеет</a:t>
            </a:r>
            <a:r>
              <a:rPr lang="en-US" dirty="0" smtClean="0"/>
              <a:t> </a:t>
            </a:r>
            <a:r>
              <a:rPr lang="en-US" dirty="0" err="1" smtClean="0"/>
              <a:t>планировку</a:t>
            </a:r>
            <a:r>
              <a:rPr lang="en-US" dirty="0" smtClean="0"/>
              <a:t> в </a:t>
            </a:r>
            <a:r>
              <a:rPr lang="en-US" dirty="0" err="1" smtClean="0"/>
              <a:t>виде</a:t>
            </a:r>
            <a:r>
              <a:rPr lang="en-US" dirty="0" smtClean="0"/>
              <a:t> </a:t>
            </a:r>
            <a:r>
              <a:rPr lang="en-US" dirty="0" err="1" smtClean="0"/>
              <a:t>сдвоенной</a:t>
            </a:r>
            <a:r>
              <a:rPr lang="en-US" dirty="0" smtClean="0"/>
              <a:t> </a:t>
            </a:r>
            <a:r>
              <a:rPr lang="en-US" dirty="0" err="1" smtClean="0"/>
              <a:t>анфилады</a:t>
            </a:r>
            <a:r>
              <a:rPr lang="en-US" dirty="0" smtClean="0"/>
              <a:t>. </a:t>
            </a:r>
            <a:r>
              <a:rPr lang="en-US" dirty="0" err="1" smtClean="0"/>
              <a:t>Высокие</a:t>
            </a:r>
            <a:r>
              <a:rPr lang="en-US" dirty="0" smtClean="0"/>
              <a:t> и </a:t>
            </a:r>
            <a:r>
              <a:rPr lang="en-US" dirty="0" err="1" smtClean="0"/>
              <a:t>просторные</a:t>
            </a:r>
            <a:r>
              <a:rPr lang="en-US" dirty="0" smtClean="0"/>
              <a:t> </a:t>
            </a:r>
            <a:r>
              <a:rPr lang="en-US" dirty="0" err="1" smtClean="0"/>
              <a:t>сводчатые</a:t>
            </a:r>
            <a:r>
              <a:rPr lang="en-US" dirty="0" smtClean="0"/>
              <a:t> </a:t>
            </a:r>
            <a:r>
              <a:rPr lang="en-US" dirty="0" err="1" smtClean="0"/>
              <a:t>залы</a:t>
            </a:r>
            <a:r>
              <a:rPr lang="en-US" dirty="0" smtClean="0"/>
              <a:t> </a:t>
            </a:r>
            <a:r>
              <a:rPr lang="en-US" dirty="0" err="1" smtClean="0"/>
              <a:t>напоминают</a:t>
            </a:r>
            <a:r>
              <a:rPr lang="en-US" dirty="0" smtClean="0"/>
              <a:t> </a:t>
            </a:r>
            <a:r>
              <a:rPr lang="en-US" dirty="0" err="1" smtClean="0"/>
              <a:t>скорее</a:t>
            </a:r>
            <a:r>
              <a:rPr lang="en-US" dirty="0" smtClean="0"/>
              <a:t> </a:t>
            </a:r>
            <a:r>
              <a:rPr lang="en-US" dirty="0" err="1" smtClean="0"/>
              <a:t>дворцовые</a:t>
            </a:r>
            <a:r>
              <a:rPr lang="en-US" dirty="0" smtClean="0"/>
              <a:t> </a:t>
            </a:r>
            <a:r>
              <a:rPr lang="en-US" dirty="0" err="1" smtClean="0"/>
              <a:t>покои</a:t>
            </a:r>
            <a:r>
              <a:rPr lang="en-US" dirty="0" smtClean="0"/>
              <a:t>, </a:t>
            </a:r>
            <a:r>
              <a:rPr lang="en-US" dirty="0" err="1" smtClean="0"/>
              <a:t>чем</a:t>
            </a:r>
            <a:r>
              <a:rPr lang="en-US" dirty="0" smtClean="0"/>
              <a:t> </a:t>
            </a:r>
            <a:r>
              <a:rPr lang="en-US" dirty="0" err="1" smtClean="0"/>
              <a:t>служебные</a:t>
            </a:r>
            <a:r>
              <a:rPr lang="en-US" dirty="0" smtClean="0"/>
              <a:t> </a:t>
            </a:r>
            <a:r>
              <a:rPr lang="en-US" dirty="0" err="1" smtClean="0"/>
              <a:t>помещения</a:t>
            </a:r>
            <a:r>
              <a:rPr lang="en-US" dirty="0" smtClean="0"/>
              <a:t>. В </a:t>
            </a:r>
            <a:r>
              <a:rPr lang="en-US" dirty="0" err="1" smtClean="0"/>
              <a:t>цокольном</a:t>
            </a:r>
            <a:r>
              <a:rPr lang="en-US" dirty="0" smtClean="0"/>
              <a:t> </a:t>
            </a:r>
            <a:r>
              <a:rPr lang="en-US" dirty="0" err="1" smtClean="0"/>
              <a:t>этаже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проекту</a:t>
            </a:r>
            <a:r>
              <a:rPr lang="en-US" dirty="0" smtClean="0"/>
              <a:t> </a:t>
            </a:r>
            <a:r>
              <a:rPr lang="en-US" dirty="0" err="1" smtClean="0"/>
              <a:t>Баженова</a:t>
            </a:r>
            <a:r>
              <a:rPr lang="en-US" dirty="0" smtClean="0"/>
              <a:t> </a:t>
            </a:r>
            <a:r>
              <a:rPr lang="en-US" dirty="0" err="1" smtClean="0"/>
              <a:t>должны</a:t>
            </a:r>
            <a:r>
              <a:rPr lang="en-US" dirty="0" smtClean="0"/>
              <a:t> </a:t>
            </a:r>
            <a:r>
              <a:rPr lang="en-US" dirty="0" err="1" smtClean="0"/>
              <a:t>были</a:t>
            </a:r>
            <a:r>
              <a:rPr lang="en-US" dirty="0" smtClean="0"/>
              <a:t> </a:t>
            </a:r>
            <a:r>
              <a:rPr lang="en-US" dirty="0" err="1" smtClean="0"/>
              <a:t>разместиться</a:t>
            </a:r>
            <a:r>
              <a:rPr lang="en-US" dirty="0" smtClean="0"/>
              <a:t> </a:t>
            </a:r>
            <a:r>
              <a:rPr lang="en-US" dirty="0" err="1" smtClean="0"/>
              <a:t>погреба</a:t>
            </a:r>
            <a:r>
              <a:rPr lang="en-US" dirty="0" smtClean="0"/>
              <a:t> и </a:t>
            </a:r>
            <a:r>
              <a:rPr lang="en-US" dirty="0" err="1" smtClean="0"/>
              <a:t>ледники</a:t>
            </a:r>
            <a:r>
              <a:rPr lang="en-US" dirty="0" smtClean="0"/>
              <a:t>, в </a:t>
            </a:r>
            <a:r>
              <a:rPr lang="en-US" dirty="0" err="1" smtClean="0"/>
              <a:t>двух</a:t>
            </a:r>
            <a:r>
              <a:rPr lang="en-US" dirty="0" smtClean="0"/>
              <a:t> </a:t>
            </a:r>
            <a:r>
              <a:rPr lang="en-US" dirty="0" err="1" smtClean="0"/>
              <a:t>верхних</a:t>
            </a:r>
            <a:r>
              <a:rPr lang="en-US" dirty="0" smtClean="0"/>
              <a:t> - </a:t>
            </a:r>
            <a:r>
              <a:rPr lang="en-US" dirty="0" err="1" smtClean="0"/>
              <a:t>кухни</a:t>
            </a:r>
            <a:r>
              <a:rPr lang="en-US" dirty="0" smtClean="0"/>
              <a:t>, </a:t>
            </a:r>
            <a:r>
              <a:rPr lang="en-US" dirty="0" err="1" smtClean="0"/>
              <a:t>кондитерские</a:t>
            </a:r>
            <a:r>
              <a:rPr lang="en-US" dirty="0" smtClean="0"/>
              <a:t>, </a:t>
            </a:r>
            <a:r>
              <a:rPr lang="en-US" dirty="0" err="1" smtClean="0"/>
              <a:t>скатертные</a:t>
            </a:r>
            <a:r>
              <a:rPr lang="en-US" dirty="0" smtClean="0"/>
              <a:t>, </a:t>
            </a:r>
            <a:r>
              <a:rPr lang="en-US" dirty="0" err="1" smtClean="0"/>
              <a:t>жилые</a:t>
            </a:r>
            <a:r>
              <a:rPr lang="en-US" dirty="0" smtClean="0"/>
              <a:t> </a:t>
            </a:r>
            <a:r>
              <a:rPr lang="en-US" dirty="0" err="1" smtClean="0"/>
              <a:t>помещения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служителей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 descr="http://moscowparks.narod.ru/piptsar/mztsar/02/sirius_msk-pict0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3545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oscowparks.narod.ru/piptsar/mztsar/02/sirius_msk-pict8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3929090" cy="23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28992" y="1928802"/>
            <a:ext cx="1539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До  реставрации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6000768"/>
            <a:ext cx="1750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После реставрации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ФИГУРНЫЕ (ВИНОГРАДНЫЕ) ВОРОТА</a:t>
            </a:r>
            <a:endParaRPr lang="ru-RU" sz="3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35842" name="Picture 2" descr="C:\Users\1\Desktop\Русская дворянская усадьба\Царицыно\417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078247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moscowparks.narod.ru/piptsar/mztsar/12/sirius_msk-pict0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75616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286644" cy="98582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700" b="1" dirty="0" smtClean="0"/>
              <a:t>ЦЕРКОВЬ ПРЕСВЯТОЙ БОГОРОДИЦЫ ЖИВОНОСНЫЙ ИСТОЧНИК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3A36-8A7E-4BE8-AB0B-7412F89E7A8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 descr="http://moscowparks.narod.ru/piptsar/mztsar/14/sirius_msk-dsc01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620215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хты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143116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b="1" dirty="0" smtClean="0"/>
              <a:t>1867</a:t>
            </a:r>
            <a:r>
              <a:rPr lang="ru-RU" dirty="0" smtClean="0"/>
              <a:t> г. увидел свет последний том знаменитого Словаря живого великорусского языка В.И. Даля, который произвел этот термин от слова </a:t>
            </a:r>
            <a:r>
              <a:rPr lang="ru-RU" b="1" i="1" dirty="0" smtClean="0"/>
              <a:t>усада</a:t>
            </a:r>
            <a:r>
              <a:rPr lang="ru-RU" i="1" dirty="0" smtClean="0"/>
              <a:t> </a:t>
            </a:r>
            <a:r>
              <a:rPr lang="ru-RU" dirty="0" smtClean="0"/>
              <a:t>(в западной транскрипции </a:t>
            </a:r>
            <a:r>
              <a:rPr lang="ru-RU" b="1" i="1" dirty="0" smtClean="0"/>
              <a:t>усадище</a:t>
            </a:r>
            <a:r>
              <a:rPr lang="ru-RU" i="1" dirty="0" smtClean="0"/>
              <a:t> </a:t>
            </a:r>
            <a:r>
              <a:rPr lang="ru-RU" dirty="0" smtClean="0"/>
              <a:t>или </a:t>
            </a:r>
            <a:r>
              <a:rPr lang="ru-RU" b="1" i="1" dirty="0" smtClean="0"/>
              <a:t>усадбище</a:t>
            </a:r>
            <a:r>
              <a:rPr lang="ru-RU" dirty="0" smtClean="0"/>
              <a:t>), определяя усадьбу как «господский дом на селе, со всеми ухожами (угодьями. — </a:t>
            </a:r>
            <a:r>
              <a:rPr lang="ru-RU" i="1" dirty="0" smtClean="0"/>
              <a:t>Авт</a:t>
            </a:r>
            <a:r>
              <a:rPr lang="ru-RU" dirty="0" smtClean="0"/>
              <a:t>.), садом и огородом», т.е. жилье и прилегающая к нему территория. Из современных толкований термина усадьба различными справочниками, по нашему мнению, является наиболее удачным следующее: «усадьба — это вид жилья».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D71F-02A2-4E91-9BA6-9392385BBA9D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71678"/>
            <a:ext cx="40719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Русская дворянская усадьба - это не просто жилой дом и хозяйство помещика, но и интереснейший художественный комплекс великолепный архитектурный памятник своего времени. </a:t>
            </a:r>
          </a:p>
          <a:p>
            <a:pPr algn="just"/>
            <a:r>
              <a:rPr lang="ru-RU" sz="2000" dirty="0" smtClean="0"/>
              <a:t>	В этих усадьбах их владельцами были собраны великолепные коллекции произведений изобразительного и декоративно-прикладного искусства.</a:t>
            </a:r>
            <a:endParaRPr lang="ru-RU" sz="2000" dirty="0"/>
          </a:p>
        </p:txBody>
      </p:sp>
      <p:pic>
        <p:nvPicPr>
          <p:cNvPr id="3" name="Рисунок 2" descr="Ж.Э. Свебх. Прогулка в парке (Пехра Яковлевское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496"/>
            <a:ext cx="392430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F43-CFFE-4455-B81A-E42439D74829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2643182"/>
            <a:ext cx="7286644" cy="1643074"/>
          </a:xfrm>
        </p:spPr>
        <p:txBody>
          <a:bodyPr anchor="ctr"/>
          <a:lstStyle/>
          <a:p>
            <a:pPr algn="ctr"/>
            <a:r>
              <a:rPr lang="ru-RU" sz="4000" b="1" dirty="0" smtClean="0"/>
              <a:t>Черная грязь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(Усадьба ЦАРИЦЫНО)</a:t>
            </a:r>
            <a:endParaRPr lang="ru-RU" sz="3200" b="1" dirty="0"/>
          </a:p>
        </p:txBody>
      </p:sp>
      <p:pic>
        <p:nvPicPr>
          <p:cNvPr id="7" name="Рисунок 6" descr="http://upload.wikimedia.org/wikipedia/commons/thumb/e/e7/Tsaritsyno_plan_1775.jpg/180px-Tsaritsyno_plan_1775.jpg">
            <a:hlinkClick r:id="rId2" tooltip="&quot;План Чёрной Грязи и прилегающих земель, снятый сразу после покупки усадьбы Екатериной II в 1775 году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52"/>
            <a:ext cx="164307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78579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/>
              <a:t>	План Чёрной Грязи и прилегающих земель, снятый сразу после покупки усадьбы Екатериной</a:t>
            </a:r>
            <a:r>
              <a:rPr lang="en-US" dirty="0" smtClean="0"/>
              <a:t> II</a:t>
            </a:r>
            <a:r>
              <a:rPr lang="ru-RU" dirty="0" smtClean="0"/>
              <a:t> в 1775 году.</a:t>
            </a:r>
            <a:endParaRPr lang="ru-RU" dirty="0"/>
          </a:p>
        </p:txBody>
      </p:sp>
      <p:pic>
        <p:nvPicPr>
          <p:cNvPr id="11" name="Рисунок 10" descr="http://www.tsaritsyno.net/history/bolshoidvore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572008"/>
            <a:ext cx="3295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saritsyno.net/history/viewda4no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286388"/>
            <a:ext cx="3524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28-6384-4B2F-A18E-198EA7C448C2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1633-1673.</a:t>
            </a:r>
            <a:br>
              <a:rPr lang="ru-RU" sz="2800" b="1" dirty="0" smtClean="0"/>
            </a:br>
            <a:r>
              <a:rPr lang="ru-RU" sz="2800" b="1" dirty="0" smtClean="0"/>
              <a:t>ЧЕРНАЯ ГРЯЗЬ ПРИ СТРЕШНЕВЫХ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57200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 </a:t>
            </a:r>
            <a:r>
              <a:rPr lang="ru-RU" sz="2000" b="1" dirty="0" smtClean="0"/>
              <a:t>1633 году, 26 января, </a:t>
            </a:r>
            <a:r>
              <a:rPr lang="ru-RU" sz="2000" dirty="0" smtClean="0"/>
              <a:t>именным царским указом окольничему </a:t>
            </a:r>
            <a:r>
              <a:rPr lang="ru-RU" sz="2000" dirty="0" err="1" smtClean="0"/>
              <a:t>Лукьяну</a:t>
            </a:r>
            <a:r>
              <a:rPr lang="ru-RU" sz="2000" dirty="0" smtClean="0"/>
              <a:t> Степановичу Стрешневу было «продано в вотчину… в Московском уезде села Коломенского пустошь Бабынина, да пустошь </a:t>
            </a:r>
            <a:r>
              <a:rPr lang="ru-RU" sz="2000" dirty="0" err="1" smtClean="0"/>
              <a:t>Черногряская</a:t>
            </a:r>
            <a:r>
              <a:rPr lang="ru-RU" sz="2000" dirty="0" smtClean="0"/>
              <a:t>, да пустошь </a:t>
            </a:r>
            <a:r>
              <a:rPr lang="ru-RU" sz="2000" dirty="0" err="1" smtClean="0"/>
              <a:t>Арехово</a:t>
            </a:r>
            <a:r>
              <a:rPr lang="ru-RU" sz="2000" dirty="0" smtClean="0"/>
              <a:t> да пустошь </a:t>
            </a:r>
            <a:r>
              <a:rPr lang="ru-RU" sz="2000" dirty="0" err="1" smtClean="0"/>
              <a:t>Коржавино</a:t>
            </a:r>
            <a:r>
              <a:rPr lang="ru-RU" sz="2000" dirty="0" smtClean="0"/>
              <a:t>». Первый владелец и определил место для главного двора своей вотчины – на мысу между рекой и оврагом, на пустоши Черная Грязь.</a:t>
            </a:r>
            <a:endParaRPr lang="ru-RU" sz="2000" dirty="0"/>
          </a:p>
        </p:txBody>
      </p:sp>
      <p:pic>
        <p:nvPicPr>
          <p:cNvPr id="4" name="Рисунок 3" descr="http://www.tsaritsyno.net/history/streshn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214314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7F8E-C387-4DFD-BD09-E56E8E8A2F77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saritsyno.net/history/on-the-ban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31908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857628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Боярский двор усадьбы Стрешневых был типичным для </a:t>
            </a:r>
            <a:r>
              <a:rPr lang="ru-RU" sz="2000" b="1" dirty="0" smtClean="0"/>
              <a:t>XVII столетия</a:t>
            </a:r>
            <a:r>
              <a:rPr lang="ru-RU" sz="2000" dirty="0" smtClean="0"/>
              <a:t>. Окруженный забором, он был поделен на «передний» и «задний». На первом располагались традиционные хоромы из сдвоенных изб с жилыми подклетями. Хоромы завершались «чердаками», в которых обычно устраивались светлицы. На боярском дворе были также мыльня, погреба, сушило, рубленая поварня. Рядом – сад с яблонями и сливами. На «заднем» хозяйственном дворе находились еще одна поварня, конюшня и жилая людская изба.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285728"/>
            <a:ext cx="7358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1633-1673.</a:t>
            </a:r>
            <a:br>
              <a:rPr kumimoji="0" lang="ru-RU" sz="28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ЧЕРНАЯ ГРЯЗЬ ПРИ СТРЕШНЕВЫХ</a:t>
            </a:r>
            <a:endParaRPr kumimoji="0" lang="ru-RU" sz="28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3DFD-358A-499A-8EEF-EC7BCA781BF6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358082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100" b="1" dirty="0" smtClean="0"/>
              <a:t>1683-1689.</a:t>
            </a:r>
            <a:br>
              <a:rPr lang="ru-RU" sz="3100" b="1" dirty="0" smtClean="0"/>
            </a:br>
            <a:r>
              <a:rPr lang="ru-RU" sz="3100" b="1" dirty="0" smtClean="0"/>
              <a:t>БОГОРОДСКОЕ ПРИ ГОЛИЦЫНЫХ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3214686"/>
            <a:ext cx="59293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 </a:t>
            </a:r>
            <a:r>
              <a:rPr lang="ru-RU" sz="2000" b="1" dirty="0" smtClean="0"/>
              <a:t>1682</a:t>
            </a:r>
            <a:r>
              <a:rPr lang="ru-RU" sz="2000" dirty="0" smtClean="0"/>
              <a:t> году по именному указу царей Ивана Алексеевича и Петра Алексеевича </a:t>
            </a:r>
            <a:r>
              <a:rPr lang="ru-RU" sz="2000" dirty="0" err="1" smtClean="0"/>
              <a:t>черногрязские</a:t>
            </a:r>
            <a:r>
              <a:rPr lang="ru-RU" sz="2000" dirty="0" smtClean="0"/>
              <a:t> земли были пожалованы в вотчину Ивану Федоровичу Стрешневу - двоюродному брату С.Л. Стрешнева.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b="1" dirty="0" smtClean="0"/>
              <a:t>1683 </a:t>
            </a:r>
            <a:r>
              <a:rPr lang="ru-RU" sz="2000" dirty="0" smtClean="0"/>
              <a:t>году И.Ф. Стрешнев отдал </a:t>
            </a:r>
            <a:r>
              <a:rPr lang="ru-RU" sz="2000" dirty="0" err="1" smtClean="0"/>
              <a:t>Черногрязскую</a:t>
            </a:r>
            <a:r>
              <a:rPr lang="ru-RU" sz="2000" dirty="0" smtClean="0"/>
              <a:t> вотчину своему 18-летнему внуку – Алексею Васильевичу Голицыну – старшему сыну Василия Васильевича Голицына и княгини Евдокии Ивановны (</a:t>
            </a:r>
            <a:r>
              <a:rPr lang="ru-RU" sz="2000" dirty="0" err="1" smtClean="0"/>
              <a:t>урожд</a:t>
            </a:r>
            <a:r>
              <a:rPr lang="ru-RU" sz="2000" dirty="0" smtClean="0"/>
              <a:t>. Стрешневой).</a:t>
            </a:r>
            <a:endParaRPr lang="ru-RU" sz="2000" dirty="0"/>
          </a:p>
        </p:txBody>
      </p:sp>
      <p:pic>
        <p:nvPicPr>
          <p:cNvPr id="4" name="Рисунок 3" descr="http://www.tsaritsyno.net/history/golic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7716-0E39-4971-A393-6BFE599F5221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72866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1712-1775. </a:t>
            </a:r>
            <a:br>
              <a:rPr lang="ru-RU" sz="2800" b="1" dirty="0" smtClean="0"/>
            </a:br>
            <a:r>
              <a:rPr lang="ru-RU" sz="2800" b="1" dirty="0" smtClean="0"/>
              <a:t>ЧЕРНАЯ ГРЯЗЬ ПРИ КАНТЕМИРАХ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В </a:t>
            </a:r>
            <a:r>
              <a:rPr lang="ru-RU" sz="2000" b="1" dirty="0" smtClean="0"/>
              <a:t>1712</a:t>
            </a:r>
            <a:r>
              <a:rPr lang="ru-RU" sz="2000" dirty="0" smtClean="0"/>
              <a:t> году по именному указу Петра I подмосковная Черная Грязь была пожалована в вотчину светлейшему князю Дмитрию Константиновичу Кантемиру, бывшему молдавскому господарю. Он принадлежал к княжескому роду Кантемиров, переселившемуся при Петре I из Молдавии в Россию. В компенсацию утраченного молдавского престола Петр наградил его обширными землями в России, в том числе селом Черная Грязь с деревнями и угодьями.</a:t>
            </a:r>
            <a:endParaRPr lang="ru-RU" sz="2000" dirty="0"/>
          </a:p>
        </p:txBody>
      </p:sp>
      <p:pic>
        <p:nvPicPr>
          <p:cNvPr id="5" name="Рисунок 4" descr="http://www.tsaritsyno.net/history/kantemi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05C2-36EC-4717-BBFB-3582EB78AA28}" type="datetime1">
              <a:rPr lang="ru-RU" smtClean="0"/>
              <a:pPr/>
              <a:t>08.12.2012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Другая 5">
      <a:dk1>
        <a:srgbClr val="30243C"/>
      </a:dk1>
      <a:lt1>
        <a:srgbClr val="D86B77"/>
      </a:lt1>
      <a:dk2>
        <a:srgbClr val="00206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448</TotalTime>
  <Words>305</Words>
  <Application>Microsoft Office PowerPoint</Application>
  <PresentationFormat>Экран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Mod</vt:lpstr>
      <vt:lpstr>Мир русской усадьбы</vt:lpstr>
      <vt:lpstr>Слайд 2</vt:lpstr>
      <vt:lpstr>Слайд 3</vt:lpstr>
      <vt:lpstr>Слайд 4</vt:lpstr>
      <vt:lpstr>Черная грязь  (Усадьба ЦАРИЦЫНО)</vt:lpstr>
      <vt:lpstr>1633-1673. ЧЕРНАЯ ГРЯЗЬ ПРИ СТРЕШНЕВЫХ</vt:lpstr>
      <vt:lpstr>Слайд 7</vt:lpstr>
      <vt:lpstr>1683-1689. БОГОРОДСКОЕ ПРИ ГОЛИЦЫНЫХ  </vt:lpstr>
      <vt:lpstr>1712-1775.  ЧЕРНАЯ ГРЯЗЬ ПРИ КАНТЕМИРАХ</vt:lpstr>
      <vt:lpstr>1712-1775.  ЧЕРНАЯ ГРЯЗЬ ПРИ КАНТЕМИРАХ</vt:lpstr>
      <vt:lpstr>ЦАРИЦЫНО</vt:lpstr>
      <vt:lpstr>Слайд 12</vt:lpstr>
      <vt:lpstr> План села Черная Грязь,  с принадлежащими деревнями и землею. Июнь 1775 г </vt:lpstr>
      <vt:lpstr>Первоначальный проект Баженова </vt:lpstr>
      <vt:lpstr>Панорама села Царицына (Генеральный фасад)</vt:lpstr>
      <vt:lpstr>Электронная реконструкция</vt:lpstr>
      <vt:lpstr>дворцы императрицы –  Малый и Средний.</vt:lpstr>
      <vt:lpstr>Современный вид  Малого дворца императрицы</vt:lpstr>
      <vt:lpstr>Большой мост через овраг ( готический мост)</vt:lpstr>
      <vt:lpstr>Большой мост через овраг ( готический мост). Современный вид.</vt:lpstr>
      <vt:lpstr>Фигурный мост. 1776-1778 г г.</vt:lpstr>
      <vt:lpstr>Галерея-ограда с аркой (воротами)</vt:lpstr>
      <vt:lpstr>Галерея-ограда с аркой (воротами)</vt:lpstr>
      <vt:lpstr>Большой дворец Казакова </vt:lpstr>
      <vt:lpstr>Большой дворец Казакова    ( до реставрации) </vt:lpstr>
      <vt:lpstr>Большой дворец Казакова    ( после реставрации) </vt:lpstr>
      <vt:lpstr>Хлебный дом</vt:lpstr>
      <vt:lpstr>ФИГУРНЫЕ (ВИНОГРАДНЫЕ) ВОРОТА</vt:lpstr>
      <vt:lpstr>ЦЕРКОВЬ ПРЕСВЯТОЙ БОГОРОДИЦЫ ЖИВОНОСНЫЙ ИСТОЧНИК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 Древнего Египта</dc:title>
  <dc:creator>а11</dc:creator>
  <cp:lastModifiedBy>1</cp:lastModifiedBy>
  <cp:revision>48</cp:revision>
  <dcterms:created xsi:type="dcterms:W3CDTF">2010-11-04T06:52:28Z</dcterms:created>
  <dcterms:modified xsi:type="dcterms:W3CDTF">2012-12-07T14:15:56Z</dcterms:modified>
</cp:coreProperties>
</file>