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1"/>
  </p:notesMasterIdLst>
  <p:sldIdLst>
    <p:sldId id="274" r:id="rId2"/>
    <p:sldId id="256" r:id="rId3"/>
    <p:sldId id="273" r:id="rId4"/>
    <p:sldId id="257" r:id="rId5"/>
    <p:sldId id="258" r:id="rId6"/>
    <p:sldId id="267" r:id="rId7"/>
    <p:sldId id="260" r:id="rId8"/>
    <p:sldId id="259" r:id="rId9"/>
    <p:sldId id="261" r:id="rId10"/>
    <p:sldId id="262" r:id="rId11"/>
    <p:sldId id="264" r:id="rId12"/>
    <p:sldId id="265" r:id="rId13"/>
    <p:sldId id="263" r:id="rId14"/>
    <p:sldId id="269" r:id="rId15"/>
    <p:sldId id="266" r:id="rId16"/>
    <p:sldId id="268" r:id="rId17"/>
    <p:sldId id="270" r:id="rId18"/>
    <p:sldId id="271" r:id="rId19"/>
    <p:sldId id="272"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501" autoAdjust="0"/>
  </p:normalViewPr>
  <p:slideViewPr>
    <p:cSldViewPr>
      <p:cViewPr>
        <p:scale>
          <a:sx n="71" d="100"/>
          <a:sy n="71" d="100"/>
        </p:scale>
        <p:origin x="-1122" y="-72"/>
      </p:cViewPr>
      <p:guideLst>
        <p:guide orient="horz" pos="2160"/>
        <p:guide pos="2880"/>
      </p:guideLst>
    </p:cSldViewPr>
  </p:slideViewPr>
  <p:outlineViewPr>
    <p:cViewPr>
      <p:scale>
        <a:sx n="33" d="100"/>
        <a:sy n="33" d="100"/>
      </p:scale>
      <p:origin x="0" y="5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3CC6C0-B378-4725-81BA-DB6956301E6C}" type="datetimeFigureOut">
              <a:rPr lang="ru-RU" smtClean="0"/>
              <a:t>11.11.2012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495D75-6EDE-4F47-9EAF-84C7F8B987C6}" type="slidenum">
              <a:rPr lang="ru-RU" smtClean="0"/>
              <a:t>‹#›</a:t>
            </a:fld>
            <a:endParaRPr lang="ru-RU"/>
          </a:p>
        </p:txBody>
      </p:sp>
    </p:spTree>
    <p:extLst>
      <p:ext uri="{BB962C8B-B14F-4D97-AF65-F5344CB8AC3E}">
        <p14:creationId xmlns:p14="http://schemas.microsoft.com/office/powerpoint/2010/main" val="422384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3495D75-6EDE-4F47-9EAF-84C7F8B987C6}" type="slidenum">
              <a:rPr lang="ru-RU" smtClean="0"/>
              <a:t>3</a:t>
            </a:fld>
            <a:endParaRPr lang="ru-RU"/>
          </a:p>
        </p:txBody>
      </p:sp>
    </p:spTree>
    <p:extLst>
      <p:ext uri="{BB962C8B-B14F-4D97-AF65-F5344CB8AC3E}">
        <p14:creationId xmlns:p14="http://schemas.microsoft.com/office/powerpoint/2010/main" val="3920398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3495D75-6EDE-4F47-9EAF-84C7F8B987C6}" type="slidenum">
              <a:rPr lang="ru-RU" smtClean="0"/>
              <a:t>12</a:t>
            </a:fld>
            <a:endParaRPr lang="ru-RU"/>
          </a:p>
        </p:txBody>
      </p:sp>
    </p:spTree>
    <p:extLst>
      <p:ext uri="{BB962C8B-B14F-4D97-AF65-F5344CB8AC3E}">
        <p14:creationId xmlns:p14="http://schemas.microsoft.com/office/powerpoint/2010/main" val="133364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3495D75-6EDE-4F47-9EAF-84C7F8B987C6}" type="slidenum">
              <a:rPr lang="ru-RU" smtClean="0"/>
              <a:t>13</a:t>
            </a:fld>
            <a:endParaRPr lang="ru-RU"/>
          </a:p>
        </p:txBody>
      </p:sp>
    </p:spTree>
    <p:extLst>
      <p:ext uri="{BB962C8B-B14F-4D97-AF65-F5344CB8AC3E}">
        <p14:creationId xmlns:p14="http://schemas.microsoft.com/office/powerpoint/2010/main" val="3825119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3495D75-6EDE-4F47-9EAF-84C7F8B987C6}" type="slidenum">
              <a:rPr lang="ru-RU" smtClean="0"/>
              <a:t>14</a:t>
            </a:fld>
            <a:endParaRPr lang="ru-RU"/>
          </a:p>
        </p:txBody>
      </p:sp>
    </p:spTree>
    <p:extLst>
      <p:ext uri="{BB962C8B-B14F-4D97-AF65-F5344CB8AC3E}">
        <p14:creationId xmlns:p14="http://schemas.microsoft.com/office/powerpoint/2010/main" val="4149912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269B5221-FA0C-4A7B-871B-1E12784F35E7}" type="datetimeFigureOut">
              <a:rPr lang="ru-RU" smtClean="0"/>
              <a:t>11.11.2012</a:t>
            </a:fld>
            <a:endParaRPr lang="ru-RU"/>
          </a:p>
        </p:txBody>
      </p:sp>
      <p:sp>
        <p:nvSpPr>
          <p:cNvPr id="16" name="Номер слайда 15"/>
          <p:cNvSpPr>
            <a:spLocks noGrp="1"/>
          </p:cNvSpPr>
          <p:nvPr>
            <p:ph type="sldNum" sz="quarter" idx="11"/>
          </p:nvPr>
        </p:nvSpPr>
        <p:spPr/>
        <p:txBody>
          <a:bodyPr/>
          <a:lstStyle/>
          <a:p>
            <a:fld id="{5A214E9B-A3F2-4450-838E-8808C1C8A147}"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69B5221-FA0C-4A7B-871B-1E12784F35E7}" type="datetimeFigureOut">
              <a:rPr lang="ru-RU" smtClean="0"/>
              <a:t>11.11.2012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214E9B-A3F2-4450-838E-8808C1C8A14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69B5221-FA0C-4A7B-871B-1E12784F35E7}" type="datetimeFigureOut">
              <a:rPr lang="ru-RU" smtClean="0"/>
              <a:t>11.11.2012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214E9B-A3F2-4450-838E-8808C1C8A14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269B5221-FA0C-4A7B-871B-1E12784F35E7}" type="datetimeFigureOut">
              <a:rPr lang="ru-RU" smtClean="0"/>
              <a:t>11.11.2012</a:t>
            </a:fld>
            <a:endParaRPr lang="ru-RU"/>
          </a:p>
        </p:txBody>
      </p:sp>
      <p:sp>
        <p:nvSpPr>
          <p:cNvPr id="15" name="Номер слайда 14"/>
          <p:cNvSpPr>
            <a:spLocks noGrp="1"/>
          </p:cNvSpPr>
          <p:nvPr>
            <p:ph type="sldNum" sz="quarter" idx="15"/>
          </p:nvPr>
        </p:nvSpPr>
        <p:spPr/>
        <p:txBody>
          <a:bodyPr/>
          <a:lstStyle>
            <a:lvl1pPr algn="ctr">
              <a:defRPr/>
            </a:lvl1pPr>
          </a:lstStyle>
          <a:p>
            <a:fld id="{5A214E9B-A3F2-4450-838E-8808C1C8A147}"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269B5221-FA0C-4A7B-871B-1E12784F35E7}" type="datetimeFigureOut">
              <a:rPr lang="ru-RU" smtClean="0"/>
              <a:t>11.11.2012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214E9B-A3F2-4450-838E-8808C1C8A147}"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269B5221-FA0C-4A7B-871B-1E12784F35E7}" type="datetimeFigureOut">
              <a:rPr lang="ru-RU" smtClean="0"/>
              <a:t>11.11.2012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A214E9B-A3F2-4450-838E-8808C1C8A147}"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5A214E9B-A3F2-4450-838E-8808C1C8A147}"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269B5221-FA0C-4A7B-871B-1E12784F35E7}" type="datetimeFigureOut">
              <a:rPr lang="ru-RU" smtClean="0"/>
              <a:t>11.11.2012</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69B5221-FA0C-4A7B-871B-1E12784F35E7}" type="datetimeFigureOut">
              <a:rPr lang="ru-RU" smtClean="0"/>
              <a:t>11.11.2012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A214E9B-A3F2-4450-838E-8808C1C8A147}"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69B5221-FA0C-4A7B-871B-1E12784F35E7}" type="datetimeFigureOut">
              <a:rPr lang="ru-RU" smtClean="0"/>
              <a:t>11.11.2012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A214E9B-A3F2-4450-838E-8808C1C8A14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269B5221-FA0C-4A7B-871B-1E12784F35E7}" type="datetimeFigureOut">
              <a:rPr lang="ru-RU" smtClean="0"/>
              <a:t>11.11.2012</a:t>
            </a:fld>
            <a:endParaRPr lang="ru-RU"/>
          </a:p>
        </p:txBody>
      </p:sp>
      <p:sp>
        <p:nvSpPr>
          <p:cNvPr id="9" name="Номер слайда 8"/>
          <p:cNvSpPr>
            <a:spLocks noGrp="1"/>
          </p:cNvSpPr>
          <p:nvPr>
            <p:ph type="sldNum" sz="quarter" idx="15"/>
          </p:nvPr>
        </p:nvSpPr>
        <p:spPr/>
        <p:txBody>
          <a:bodyPr/>
          <a:lstStyle/>
          <a:p>
            <a:fld id="{5A214E9B-A3F2-4450-838E-8808C1C8A147}"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269B5221-FA0C-4A7B-871B-1E12784F35E7}" type="datetimeFigureOut">
              <a:rPr lang="ru-RU" smtClean="0"/>
              <a:t>11.11.2012</a:t>
            </a:fld>
            <a:endParaRPr lang="ru-RU"/>
          </a:p>
        </p:txBody>
      </p:sp>
      <p:sp>
        <p:nvSpPr>
          <p:cNvPr id="9" name="Номер слайда 8"/>
          <p:cNvSpPr>
            <a:spLocks noGrp="1"/>
          </p:cNvSpPr>
          <p:nvPr>
            <p:ph type="sldNum" sz="quarter" idx="11"/>
          </p:nvPr>
        </p:nvSpPr>
        <p:spPr/>
        <p:txBody>
          <a:bodyPr/>
          <a:lstStyle/>
          <a:p>
            <a:fld id="{5A214E9B-A3F2-4450-838E-8808C1C8A147}"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69B5221-FA0C-4A7B-871B-1E12784F35E7}" type="datetimeFigureOut">
              <a:rPr lang="ru-RU" smtClean="0"/>
              <a:t>11.11.2012</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A214E9B-A3F2-4450-838E-8808C1C8A147}"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581128"/>
            <a:ext cx="7941568" cy="2088232"/>
          </a:xfrm>
        </p:spPr>
        <p:txBody>
          <a:bodyPr>
            <a:normAutofit fontScale="90000"/>
          </a:bodyPr>
          <a:lstStyle/>
          <a:p>
            <a:pPr algn="ctr"/>
            <a:r>
              <a:rPr lang="ru-RU" sz="4000" b="1" dirty="0" smtClean="0">
                <a:solidFill>
                  <a:schemeClr val="tx1"/>
                </a:solidFill>
                <a:latin typeface="Times New Roman" pitchFamily="18" charset="0"/>
                <a:cs typeface="Times New Roman" pitchFamily="18" charset="0"/>
              </a:rPr>
              <a:t>Презентация</a:t>
            </a:r>
            <a:br>
              <a:rPr lang="ru-RU" sz="4000" b="1" dirty="0" smtClean="0">
                <a:solidFill>
                  <a:schemeClr val="tx1"/>
                </a:solidFill>
                <a:latin typeface="Times New Roman" pitchFamily="18" charset="0"/>
                <a:cs typeface="Times New Roman" pitchFamily="18" charset="0"/>
              </a:rPr>
            </a:br>
            <a:r>
              <a:rPr lang="ru-RU" sz="4000" b="1" dirty="0" smtClean="0">
                <a:solidFill>
                  <a:schemeClr val="tx1"/>
                </a:solidFill>
                <a:latin typeface="Times New Roman" pitchFamily="18" charset="0"/>
                <a:cs typeface="Times New Roman" pitchFamily="18" charset="0"/>
              </a:rPr>
              <a:t>к уроку обществознание</a:t>
            </a:r>
            <a:br>
              <a:rPr lang="ru-RU" sz="4000" b="1" dirty="0" smtClean="0">
                <a:solidFill>
                  <a:schemeClr val="tx1"/>
                </a:solidFill>
                <a:latin typeface="Times New Roman" pitchFamily="18" charset="0"/>
                <a:cs typeface="Times New Roman" pitchFamily="18" charset="0"/>
              </a:rPr>
            </a:br>
            <a:r>
              <a:rPr lang="ru-RU" sz="4000" b="1" dirty="0" smtClean="0">
                <a:solidFill>
                  <a:schemeClr val="tx1"/>
                </a:solidFill>
                <a:latin typeface="Times New Roman" pitchFamily="18" charset="0"/>
                <a:cs typeface="Times New Roman" pitchFamily="18" charset="0"/>
              </a:rPr>
              <a:t>9 класс</a:t>
            </a:r>
            <a:br>
              <a:rPr lang="ru-RU" sz="4000" b="1" dirty="0" smtClean="0">
                <a:solidFill>
                  <a:schemeClr val="tx1"/>
                </a:solidFill>
                <a:latin typeface="Times New Roman" pitchFamily="18" charset="0"/>
                <a:cs typeface="Times New Roman" pitchFamily="18" charset="0"/>
              </a:rPr>
            </a:br>
            <a:r>
              <a:rPr lang="ru-RU" sz="4000" b="1" dirty="0" smtClean="0">
                <a:solidFill>
                  <a:schemeClr val="tx1"/>
                </a:solidFill>
                <a:latin typeface="Times New Roman" pitchFamily="18" charset="0"/>
                <a:cs typeface="Times New Roman" pitchFamily="18" charset="0"/>
              </a:rPr>
              <a:t>тема: «Государство»</a:t>
            </a:r>
            <a:br>
              <a:rPr lang="ru-RU" sz="4000" b="1" dirty="0" smtClean="0">
                <a:solidFill>
                  <a:schemeClr val="tx1"/>
                </a:solidFill>
                <a:latin typeface="Times New Roman" pitchFamily="18" charset="0"/>
                <a:cs typeface="Times New Roman" pitchFamily="18" charset="0"/>
              </a:rPr>
            </a:br>
            <a:r>
              <a:rPr lang="ru-RU" sz="4000" dirty="0">
                <a:solidFill>
                  <a:schemeClr val="tx1"/>
                </a:solidFill>
                <a:latin typeface="Times New Roman" pitchFamily="18" charset="0"/>
                <a:cs typeface="Times New Roman" pitchFamily="18" charset="0"/>
              </a:rPr>
              <a:t/>
            </a:r>
            <a:br>
              <a:rPr lang="ru-RU" sz="4000" dirty="0">
                <a:solidFill>
                  <a:schemeClr val="tx1"/>
                </a:solidFill>
                <a:latin typeface="Times New Roman" pitchFamily="18" charset="0"/>
                <a:cs typeface="Times New Roman" pitchFamily="18" charset="0"/>
              </a:rPr>
            </a:br>
            <a:r>
              <a:rPr lang="ru-RU" sz="4000" dirty="0" smtClean="0">
                <a:solidFill>
                  <a:schemeClr val="tx1"/>
                </a:solidFill>
                <a:latin typeface="Times New Roman" pitchFamily="18" charset="0"/>
                <a:cs typeface="Times New Roman" pitchFamily="18" charset="0"/>
              </a:rPr>
              <a:t/>
            </a:r>
            <a:br>
              <a:rPr lang="ru-RU" sz="40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Составил: Алексеева </a:t>
            </a:r>
            <a:r>
              <a:rPr lang="ru-RU" sz="3100" dirty="0" smtClean="0">
                <a:solidFill>
                  <a:schemeClr val="tx1"/>
                </a:solidFill>
                <a:latin typeface="Times New Roman" pitchFamily="18" charset="0"/>
                <a:cs typeface="Times New Roman" pitchFamily="18" charset="0"/>
              </a:rPr>
              <a:t>Г.Е</a:t>
            </a:r>
            <a:r>
              <a:rPr lang="ru-RU" sz="3100" dirty="0" smtClean="0">
                <a:solidFill>
                  <a:schemeClr val="tx1"/>
                </a:solidFill>
                <a:latin typeface="Times New Roman" pitchFamily="18" charset="0"/>
                <a:cs typeface="Times New Roman" pitchFamily="18" charset="0"/>
              </a:rPr>
              <a:t>., учитель истории и обществознания</a:t>
            </a:r>
            <a:r>
              <a:rPr lang="ru-RU" sz="3100" dirty="0" smtClean="0">
                <a:solidFill>
                  <a:schemeClr val="tx1"/>
                </a:solidFill>
                <a:latin typeface="Times New Roman" pitchFamily="18" charset="0"/>
                <a:cs typeface="Times New Roman" pitchFamily="18" charset="0"/>
              </a:rPr>
              <a:t/>
            </a:r>
            <a:br>
              <a:rPr lang="ru-RU" sz="3100" dirty="0" smtClean="0">
                <a:solidFill>
                  <a:schemeClr val="tx1"/>
                </a:solidFill>
                <a:latin typeface="Times New Roman" pitchFamily="18" charset="0"/>
                <a:cs typeface="Times New Roman" pitchFamily="18" charset="0"/>
              </a:rPr>
            </a:br>
            <a:r>
              <a:rPr lang="ru-RU" sz="3100" dirty="0" smtClean="0">
                <a:solidFill>
                  <a:schemeClr val="tx1"/>
                </a:solidFill>
                <a:latin typeface="Times New Roman" pitchFamily="18" charset="0"/>
                <a:cs typeface="Times New Roman" pitchFamily="18" charset="0"/>
              </a:rPr>
              <a:t> </a:t>
            </a:r>
            <a:r>
              <a:rPr lang="ru-RU" sz="3100" dirty="0" smtClean="0">
                <a:solidFill>
                  <a:schemeClr val="tx1"/>
                </a:solidFill>
                <a:latin typeface="Times New Roman" pitchFamily="18" charset="0"/>
                <a:cs typeface="Times New Roman" pitchFamily="18" charset="0"/>
              </a:rPr>
              <a:t>МБОУ </a:t>
            </a:r>
            <a:r>
              <a:rPr lang="ru-RU" sz="3100" dirty="0" smtClean="0">
                <a:solidFill>
                  <a:schemeClr val="tx1"/>
                </a:solidFill>
                <a:latin typeface="Times New Roman" pitchFamily="18" charset="0"/>
                <a:cs typeface="Times New Roman" pitchFamily="18" charset="0"/>
              </a:rPr>
              <a:t>Ерновская ООШ</a:t>
            </a:r>
            <a:r>
              <a:rPr lang="ru-RU" sz="4000" dirty="0">
                <a:solidFill>
                  <a:schemeClr val="tx1"/>
                </a:solidFill>
                <a:latin typeface="Times New Roman" pitchFamily="18" charset="0"/>
                <a:cs typeface="Times New Roman" pitchFamily="18" charset="0"/>
              </a:rPr>
              <a:t> </a:t>
            </a:r>
            <a:r>
              <a:rPr lang="ru-RU" sz="3100" dirty="0">
                <a:solidFill>
                  <a:schemeClr val="tx1"/>
                </a:solidFill>
                <a:latin typeface="Times New Roman" pitchFamily="18" charset="0"/>
                <a:cs typeface="Times New Roman" pitchFamily="18" charset="0"/>
              </a:rPr>
              <a:t>Зарайский район </a:t>
            </a:r>
            <a:r>
              <a:rPr lang="ru-RU" sz="4000" b="1" dirty="0" smtClean="0">
                <a:solidFill>
                  <a:schemeClr val="tx1"/>
                </a:solidFill>
                <a:latin typeface="Times New Roman" pitchFamily="18" charset="0"/>
                <a:cs typeface="Times New Roman" pitchFamily="18" charset="0"/>
              </a:rPr>
              <a:t/>
            </a:r>
            <a:br>
              <a:rPr lang="ru-RU" sz="4000" b="1" dirty="0" smtClean="0">
                <a:solidFill>
                  <a:schemeClr val="tx1"/>
                </a:solidFill>
                <a:latin typeface="Times New Roman" pitchFamily="18" charset="0"/>
                <a:cs typeface="Times New Roman" pitchFamily="18" charset="0"/>
              </a:rPr>
            </a:br>
            <a:r>
              <a:rPr lang="ru-RU" sz="4000" b="1" dirty="0" smtClean="0">
                <a:solidFill>
                  <a:schemeClr val="tx1"/>
                </a:solidFill>
                <a:latin typeface="Times New Roman" pitchFamily="18" charset="0"/>
                <a:cs typeface="Times New Roman" pitchFamily="18" charset="0"/>
              </a:rPr>
              <a:t/>
            </a:r>
            <a:br>
              <a:rPr lang="ru-RU" sz="4000" b="1" dirty="0" smtClean="0">
                <a:solidFill>
                  <a:schemeClr val="tx1"/>
                </a:solidFill>
                <a:latin typeface="Times New Roman" pitchFamily="18" charset="0"/>
                <a:cs typeface="Times New Roman" pitchFamily="18" charset="0"/>
              </a:rPr>
            </a:br>
            <a:endParaRPr lang="ru-RU" sz="4000" b="1" dirty="0">
              <a:solidFill>
                <a:schemeClr val="tx1"/>
              </a:solidFill>
              <a:latin typeface="Times New Roman" pitchFamily="18" charset="0"/>
              <a:cs typeface="Times New Roman" pitchFamily="18" charset="0"/>
            </a:endParaRPr>
          </a:p>
        </p:txBody>
      </p:sp>
      <p:sp>
        <p:nvSpPr>
          <p:cNvPr id="3" name="Объект 2"/>
          <p:cNvSpPr>
            <a:spLocks noGrp="1"/>
          </p:cNvSpPr>
          <p:nvPr>
            <p:ph idx="1"/>
          </p:nvPr>
        </p:nvSpPr>
        <p:spPr>
          <a:xfrm>
            <a:off x="323528" y="692696"/>
            <a:ext cx="8229600" cy="1440160"/>
          </a:xfrm>
        </p:spPr>
        <p:txBody>
          <a:bodyPr>
            <a:normAutofit/>
          </a:bodyPr>
          <a:lstStyle/>
          <a:p>
            <a:endParaRPr lang="ru-RU" sz="3600" b="1" dirty="0"/>
          </a:p>
        </p:txBody>
      </p:sp>
    </p:spTree>
    <p:extLst>
      <p:ext uri="{BB962C8B-B14F-4D97-AF65-F5344CB8AC3E}">
        <p14:creationId xmlns:p14="http://schemas.microsoft.com/office/powerpoint/2010/main" val="3310983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1068" y="3987924"/>
            <a:ext cx="8305800" cy="1143000"/>
          </a:xfrm>
        </p:spPr>
        <p:txBody>
          <a:bodyPr/>
          <a:lstStyle/>
          <a:p>
            <a:endParaRPr lang="ru-RU" dirty="0"/>
          </a:p>
        </p:txBody>
      </p:sp>
      <p:sp>
        <p:nvSpPr>
          <p:cNvPr id="2" name="Заголовок 1"/>
          <p:cNvSpPr>
            <a:spLocks noGrp="1"/>
          </p:cNvSpPr>
          <p:nvPr>
            <p:ph type="ctrTitle"/>
          </p:nvPr>
        </p:nvSpPr>
        <p:spPr>
          <a:xfrm>
            <a:off x="977191" y="488815"/>
            <a:ext cx="7175351" cy="1793167"/>
          </a:xfrm>
        </p:spPr>
        <p:txBody>
          <a:bodyPr/>
          <a:lstStyle/>
          <a:p>
            <a:endParaRPr lang="ru-RU" dirty="0"/>
          </a:p>
        </p:txBody>
      </p:sp>
      <p:sp>
        <p:nvSpPr>
          <p:cNvPr id="4" name="Прямоугольник 3"/>
          <p:cNvSpPr/>
          <p:nvPr/>
        </p:nvSpPr>
        <p:spPr>
          <a:xfrm>
            <a:off x="2282085" y="1146617"/>
            <a:ext cx="4680520" cy="198533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lumMod val="75000"/>
                    <a:lumOff val="25000"/>
                  </a:schemeClr>
                </a:solidFill>
                <a:latin typeface="Times New Roman" pitchFamily="18" charset="0"/>
                <a:cs typeface="Times New Roman" pitchFamily="18" charset="0"/>
              </a:rPr>
              <a:t>Функции современного государства</a:t>
            </a:r>
            <a:endParaRPr lang="ru-RU" sz="2800" b="1" dirty="0">
              <a:solidFill>
                <a:schemeClr val="tx1">
                  <a:lumMod val="75000"/>
                  <a:lumOff val="25000"/>
                </a:schemeClr>
              </a:solidFill>
              <a:latin typeface="Times New Roman" pitchFamily="18" charset="0"/>
              <a:cs typeface="Times New Roman" pitchFamily="18" charset="0"/>
            </a:endParaRPr>
          </a:p>
        </p:txBody>
      </p:sp>
      <p:sp>
        <p:nvSpPr>
          <p:cNvPr id="5" name="Прямоугольник 4"/>
          <p:cNvSpPr/>
          <p:nvPr/>
        </p:nvSpPr>
        <p:spPr>
          <a:xfrm>
            <a:off x="467544" y="4062711"/>
            <a:ext cx="2736304" cy="10626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lumMod val="75000"/>
                    <a:lumOff val="25000"/>
                  </a:schemeClr>
                </a:solidFill>
                <a:latin typeface="Times New Roman" pitchFamily="18" charset="0"/>
                <a:cs typeface="Times New Roman" pitchFamily="18" charset="0"/>
              </a:rPr>
              <a:t>Внутренние</a:t>
            </a:r>
            <a:endParaRPr lang="ru-RU" sz="2400" b="1" dirty="0">
              <a:solidFill>
                <a:schemeClr val="tx1">
                  <a:lumMod val="75000"/>
                  <a:lumOff val="25000"/>
                </a:schemeClr>
              </a:solidFill>
              <a:latin typeface="Times New Roman" pitchFamily="18" charset="0"/>
              <a:cs typeface="Times New Roman" pitchFamily="18" charset="0"/>
            </a:endParaRPr>
          </a:p>
        </p:txBody>
      </p:sp>
      <p:sp>
        <p:nvSpPr>
          <p:cNvPr id="6" name="Прямоугольник 5"/>
          <p:cNvSpPr/>
          <p:nvPr/>
        </p:nvSpPr>
        <p:spPr>
          <a:xfrm>
            <a:off x="5361384" y="4062712"/>
            <a:ext cx="2880320" cy="10626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lumMod val="75000"/>
                    <a:lumOff val="25000"/>
                  </a:schemeClr>
                </a:solidFill>
                <a:latin typeface="Times New Roman" pitchFamily="18" charset="0"/>
                <a:cs typeface="Times New Roman" pitchFamily="18" charset="0"/>
              </a:rPr>
              <a:t>Внешние</a:t>
            </a:r>
            <a:endParaRPr lang="ru-RU" sz="2400" b="1" dirty="0">
              <a:solidFill>
                <a:schemeClr val="tx1">
                  <a:lumMod val="75000"/>
                  <a:lumOff val="25000"/>
                </a:schemeClr>
              </a:solidFill>
              <a:latin typeface="Times New Roman" pitchFamily="18" charset="0"/>
              <a:cs typeface="Times New Roman" pitchFamily="18" charset="0"/>
            </a:endParaRPr>
          </a:p>
        </p:txBody>
      </p:sp>
      <p:cxnSp>
        <p:nvCxnSpPr>
          <p:cNvPr id="10" name="Прямая соединительная линия 9"/>
          <p:cNvCxnSpPr>
            <a:endCxn id="5" idx="0"/>
          </p:cNvCxnSpPr>
          <p:nvPr/>
        </p:nvCxnSpPr>
        <p:spPr>
          <a:xfrm flipH="1">
            <a:off x="1835696" y="3165505"/>
            <a:ext cx="1800200" cy="897206"/>
          </a:xfrm>
          <a:prstGeom prst="line">
            <a:avLst/>
          </a:prstGeom>
        </p:spPr>
        <p:style>
          <a:lnRef idx="2">
            <a:schemeClr val="dk1"/>
          </a:lnRef>
          <a:fillRef idx="0">
            <a:schemeClr val="dk1"/>
          </a:fillRef>
          <a:effectRef idx="1">
            <a:schemeClr val="dk1"/>
          </a:effectRef>
          <a:fontRef idx="minor">
            <a:schemeClr val="tx1"/>
          </a:fontRef>
        </p:style>
      </p:cxnSp>
      <p:cxnSp>
        <p:nvCxnSpPr>
          <p:cNvPr id="30" name="Прямая соединительная линия 29"/>
          <p:cNvCxnSpPr/>
          <p:nvPr/>
        </p:nvCxnSpPr>
        <p:spPr>
          <a:xfrm>
            <a:off x="5209965" y="3131947"/>
            <a:ext cx="1735325" cy="935233"/>
          </a:xfrm>
          <a:prstGeom prst="line">
            <a:avLst/>
          </a:prstGeom>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899592" y="5661248"/>
            <a:ext cx="144016" cy="369332"/>
          </a:xfrm>
          <a:prstGeom prst="rect">
            <a:avLst/>
          </a:prstGeom>
          <a:noFill/>
        </p:spPr>
        <p:txBody>
          <a:bodyPr wrap="square" rtlCol="0">
            <a:spAutoFit/>
          </a:bodyPr>
          <a:lstStyle/>
          <a:p>
            <a:endParaRPr lang="ru-RU" dirty="0"/>
          </a:p>
        </p:txBody>
      </p:sp>
    </p:spTree>
    <p:extLst>
      <p:ext uri="{BB962C8B-B14F-4D97-AF65-F5344CB8AC3E}">
        <p14:creationId xmlns:p14="http://schemas.microsoft.com/office/powerpoint/2010/main" val="3481409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endParaRPr lang="ru-RU"/>
          </a:p>
        </p:txBody>
      </p:sp>
      <p:sp>
        <p:nvSpPr>
          <p:cNvPr id="3" name="Заголовок 2"/>
          <p:cNvSpPr>
            <a:spLocks noGrp="1"/>
          </p:cNvSpPr>
          <p:nvPr>
            <p:ph type="ctrTitle"/>
          </p:nvPr>
        </p:nvSpPr>
        <p:spPr>
          <a:xfrm>
            <a:off x="539552" y="1340768"/>
            <a:ext cx="8305800" cy="1981200"/>
          </a:xfrm>
        </p:spPr>
        <p:txBody>
          <a:bodyPr anchor="ctr"/>
          <a:lstStyle/>
          <a:p>
            <a:pPr algn="l"/>
            <a:r>
              <a:rPr lang="ru-RU" sz="4400" b="1" i="1" dirty="0" smtClean="0">
                <a:solidFill>
                  <a:srgbClr val="C00000"/>
                </a:solidFill>
                <a:latin typeface="Times New Roman" pitchFamily="18" charset="0"/>
                <a:cs typeface="Times New Roman" pitchFamily="18" charset="0"/>
              </a:rPr>
              <a:t>Функция</a:t>
            </a:r>
            <a:r>
              <a:rPr lang="ru-RU" sz="4400" b="1" i="1" dirty="0" smtClean="0">
                <a:solidFill>
                  <a:schemeClr val="tx1"/>
                </a:solidFill>
                <a:latin typeface="Times New Roman" pitchFamily="18" charset="0"/>
                <a:cs typeface="Times New Roman" pitchFamily="18" charset="0"/>
              </a:rPr>
              <a:t> – это главное направление деятельности государства, выражающее его сущность.</a:t>
            </a:r>
            <a:endParaRPr lang="ru-RU" sz="4400" b="1"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203272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052736"/>
            <a:ext cx="8280920" cy="5805264"/>
          </a:xfrm>
        </p:spPr>
        <p:txBody>
          <a:bodyPr/>
          <a:lstStyle/>
          <a:p>
            <a:endParaRPr lang="ru-RU" dirty="0"/>
          </a:p>
        </p:txBody>
      </p:sp>
      <p:sp>
        <p:nvSpPr>
          <p:cNvPr id="3" name="Заголовок 2"/>
          <p:cNvSpPr>
            <a:spLocks noGrp="1"/>
          </p:cNvSpPr>
          <p:nvPr>
            <p:ph type="title"/>
          </p:nvPr>
        </p:nvSpPr>
        <p:spPr>
          <a:xfrm>
            <a:off x="467544" y="476672"/>
            <a:ext cx="8026544" cy="5904656"/>
          </a:xfrm>
          <a:ln>
            <a:solidFill>
              <a:schemeClr val="bg1"/>
            </a:solidFill>
          </a:ln>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b="1" i="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b="1" i="1" spc="0" dirty="0" smtClean="0">
                <a:ln w="18000">
                  <a:solidFill>
                    <a:srgbClr val="C00000"/>
                  </a:solidFill>
                  <a:prstDash val="solid"/>
                  <a:miter lim="800000"/>
                </a:ln>
                <a:solidFill>
                  <a:srgbClr val="C00000"/>
                </a:solidFill>
                <a:effectLst>
                  <a:outerShdw blurRad="25500" dist="23000" dir="7020000" algn="tl">
                    <a:srgbClr val="000000">
                      <a:alpha val="50000"/>
                    </a:srgbClr>
                  </a:outerShdw>
                </a:effectLst>
                <a:latin typeface="Times New Roman" pitchFamily="18" charset="0"/>
                <a:cs typeface="Times New Roman" pitchFamily="18" charset="0"/>
              </a:rPr>
              <a:t>Внутренние функции государства:</a:t>
            </a:r>
            <a:r>
              <a:rPr lang="ru-RU" b="1" i="1" spc="0" dirty="0" smtClean="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
            </a:r>
            <a:br>
              <a:rPr lang="ru-RU" b="1" i="1" spc="0" dirty="0" smtClean="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br>
            <a:r>
              <a:rPr lang="ru-RU" b="1" i="1" spc="0" dirty="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t>-</a:t>
            </a:r>
            <a: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t> экономическая;</a:t>
            </a:r>
            <a:b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br>
            <a: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t>-политическая;</a:t>
            </a:r>
            <a:b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br>
            <a: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t>- социальная;</a:t>
            </a:r>
            <a:b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br>
            <a: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t>-  идеологическая;</a:t>
            </a:r>
            <a:b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br>
            <a: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t>- правоохранительная;</a:t>
            </a:r>
            <a:b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br>
            <a: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t>- фискальная;</a:t>
            </a:r>
            <a:b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br>
            <a: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t>- культурная;</a:t>
            </a:r>
            <a:b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br>
            <a: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t>- экологическая.</a:t>
            </a:r>
            <a:br>
              <a:rPr lang="ru-RU" b="1" i="1" spc="0" dirty="0" smtClean="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rPr>
            </a:br>
            <a:endParaRPr lang="ru-RU" b="1" i="1" spc="0" dirty="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9476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lstStyle/>
          <a:p>
            <a:endParaRPr lang="ru-RU"/>
          </a:p>
        </p:txBody>
      </p:sp>
      <p:sp>
        <p:nvSpPr>
          <p:cNvPr id="3" name="Заголовок 2"/>
          <p:cNvSpPr>
            <a:spLocks noGrp="1"/>
          </p:cNvSpPr>
          <p:nvPr>
            <p:ph type="ctrTitle"/>
          </p:nvPr>
        </p:nvSpPr>
        <p:spPr>
          <a:xfrm>
            <a:off x="811208" y="260648"/>
            <a:ext cx="8305800" cy="5976664"/>
          </a:xfrm>
        </p:spPr>
        <p:txBody>
          <a:bodyPr/>
          <a:lstStyle/>
          <a:p>
            <a:pPr algn="l"/>
            <a:r>
              <a:rPr lang="ru-RU" b="1" i="1" spc="0" dirty="0" smtClean="0">
                <a:ln w="12700">
                  <a:solidFill>
                    <a:srgbClr val="C00000"/>
                  </a:solidFill>
                  <a:prstDash val="solid"/>
                </a:ln>
                <a:solidFill>
                  <a:srgbClr val="C00000"/>
                </a:solidFill>
                <a:effectLst>
                  <a:outerShdw blurRad="41275" dist="20320" dir="1800000" algn="tl" rotWithShape="0">
                    <a:srgbClr val="000000">
                      <a:alpha val="40000"/>
                    </a:srgbClr>
                  </a:outerShdw>
                </a:effectLst>
                <a:latin typeface="Times New Roman" pitchFamily="18" charset="0"/>
                <a:cs typeface="Times New Roman" pitchFamily="18" charset="0"/>
              </a:rPr>
              <a:t>Внешние функции государства (</a:t>
            </a:r>
            <a:r>
              <a:rPr lang="ru-RU" sz="3600" b="1" i="1" spc="0" dirty="0" smtClean="0">
                <a:ln w="12700">
                  <a:solidFill>
                    <a:srgbClr val="C00000"/>
                  </a:solidFill>
                  <a:prstDash val="solid"/>
                </a:ln>
                <a:solidFill>
                  <a:srgbClr val="C00000"/>
                </a:solidFill>
                <a:effectLst>
                  <a:outerShdw blurRad="41275" dist="20320" dir="1800000" algn="tl" rotWithShape="0">
                    <a:srgbClr val="000000">
                      <a:alpha val="40000"/>
                    </a:srgbClr>
                  </a:outerShdw>
                </a:effectLst>
                <a:latin typeface="Times New Roman" pitchFamily="18" charset="0"/>
                <a:cs typeface="Times New Roman" pitchFamily="18" charset="0"/>
              </a:rPr>
              <a:t>постоянные и временные)</a:t>
            </a:r>
            <a:r>
              <a:rPr lang="ru-RU" b="1" i="1" spc="0" dirty="0" smtClean="0">
                <a:ln w="12700">
                  <a:solidFill>
                    <a:srgbClr val="C00000"/>
                  </a:solidFill>
                  <a:prstDash val="solid"/>
                </a:ln>
                <a:solidFill>
                  <a:srgbClr val="C00000"/>
                </a:solidFill>
                <a:effectLst>
                  <a:outerShdw blurRad="41275" dist="20320" dir="1800000" algn="tl" rotWithShape="0">
                    <a:srgbClr val="000000">
                      <a:alpha val="40000"/>
                    </a:srgbClr>
                  </a:outerShdw>
                </a:effectLst>
                <a:latin typeface="Times New Roman" pitchFamily="18" charset="0"/>
                <a:cs typeface="Times New Roman" pitchFamily="18" charset="0"/>
              </a:rPr>
              <a:t>:</a:t>
            </a:r>
            <a:r>
              <a:rPr lang="ru-RU" b="1" i="1" dirty="0">
                <a:latin typeface="Times New Roman" pitchFamily="18" charset="0"/>
                <a:cs typeface="Times New Roman" pitchFamily="18" charset="0"/>
              </a:rPr>
              <a:t/>
            </a:r>
            <a:br>
              <a:rPr lang="ru-RU" b="1" i="1" dirty="0">
                <a:latin typeface="Times New Roman" pitchFamily="18" charset="0"/>
                <a:cs typeface="Times New Roman" pitchFamily="18" charset="0"/>
              </a:rPr>
            </a:br>
            <a:r>
              <a:rPr lang="ru-RU" sz="4000" i="1" dirty="0" smtClean="0">
                <a:solidFill>
                  <a:schemeClr val="tx1"/>
                </a:solidFill>
                <a:latin typeface="Times New Roman" pitchFamily="18" charset="0"/>
                <a:cs typeface="Times New Roman" pitchFamily="18" charset="0"/>
              </a:rPr>
              <a:t>- внешнеэкономическая;</a:t>
            </a:r>
            <a:br>
              <a:rPr lang="ru-RU" sz="4000" i="1" dirty="0" smtClean="0">
                <a:solidFill>
                  <a:schemeClr val="tx1"/>
                </a:solidFill>
                <a:latin typeface="Times New Roman" pitchFamily="18" charset="0"/>
                <a:cs typeface="Times New Roman" pitchFamily="18" charset="0"/>
              </a:rPr>
            </a:br>
            <a:r>
              <a:rPr lang="ru-RU" sz="4000" i="1" dirty="0" smtClean="0">
                <a:solidFill>
                  <a:schemeClr val="tx1"/>
                </a:solidFill>
                <a:latin typeface="Times New Roman" pitchFamily="18" charset="0"/>
                <a:cs typeface="Times New Roman" pitchFamily="18" charset="0"/>
              </a:rPr>
              <a:t>- оборонная</a:t>
            </a:r>
            <a:br>
              <a:rPr lang="ru-RU" sz="4000" i="1" dirty="0" smtClean="0">
                <a:solidFill>
                  <a:schemeClr val="tx1"/>
                </a:solidFill>
                <a:latin typeface="Times New Roman" pitchFamily="18" charset="0"/>
                <a:cs typeface="Times New Roman" pitchFamily="18" charset="0"/>
              </a:rPr>
            </a:br>
            <a:r>
              <a:rPr lang="ru-RU" sz="4000" i="1" dirty="0" smtClean="0">
                <a:solidFill>
                  <a:schemeClr val="tx1"/>
                </a:solidFill>
                <a:latin typeface="Times New Roman" pitchFamily="18" charset="0"/>
                <a:cs typeface="Times New Roman" pitchFamily="18" charset="0"/>
              </a:rPr>
              <a:t>- внешнеполитическая;</a:t>
            </a:r>
            <a:br>
              <a:rPr lang="ru-RU" sz="4000" i="1" dirty="0" smtClean="0">
                <a:solidFill>
                  <a:schemeClr val="tx1"/>
                </a:solidFill>
                <a:latin typeface="Times New Roman" pitchFamily="18" charset="0"/>
                <a:cs typeface="Times New Roman" pitchFamily="18" charset="0"/>
              </a:rPr>
            </a:br>
            <a:r>
              <a:rPr lang="ru-RU" sz="4000" i="1" dirty="0" smtClean="0">
                <a:solidFill>
                  <a:schemeClr val="tx1"/>
                </a:solidFill>
                <a:latin typeface="Times New Roman" pitchFamily="18" charset="0"/>
                <a:cs typeface="Times New Roman" pitchFamily="18" charset="0"/>
              </a:rPr>
              <a:t>- культурная;</a:t>
            </a:r>
            <a:br>
              <a:rPr lang="ru-RU" sz="4000" i="1" dirty="0" smtClean="0">
                <a:solidFill>
                  <a:schemeClr val="tx1"/>
                </a:solidFill>
                <a:latin typeface="Times New Roman" pitchFamily="18" charset="0"/>
                <a:cs typeface="Times New Roman" pitchFamily="18" charset="0"/>
              </a:rPr>
            </a:br>
            <a:r>
              <a:rPr lang="ru-RU" sz="4000" i="1" dirty="0" smtClean="0">
                <a:solidFill>
                  <a:schemeClr val="tx1"/>
                </a:solidFill>
                <a:latin typeface="Times New Roman" pitchFamily="18" charset="0"/>
                <a:cs typeface="Times New Roman" pitchFamily="18" charset="0"/>
              </a:rPr>
              <a:t>- гуманитарная;</a:t>
            </a:r>
            <a:br>
              <a:rPr lang="ru-RU" sz="4000" i="1" dirty="0" smtClean="0">
                <a:solidFill>
                  <a:schemeClr val="tx1"/>
                </a:solidFill>
                <a:latin typeface="Times New Roman" pitchFamily="18" charset="0"/>
                <a:cs typeface="Times New Roman" pitchFamily="18" charset="0"/>
              </a:rPr>
            </a:br>
            <a:r>
              <a:rPr lang="ru-RU" sz="4000" i="1" dirty="0" smtClean="0">
                <a:solidFill>
                  <a:schemeClr val="tx1"/>
                </a:solidFill>
                <a:latin typeface="Times New Roman" pitchFamily="18" charset="0"/>
                <a:cs typeface="Times New Roman" pitchFamily="18" charset="0"/>
              </a:rPr>
              <a:t>- экологическая.</a:t>
            </a:r>
            <a:endParaRPr lang="ru-RU" b="1" i="1" dirty="0">
              <a:latin typeface="Times New Roman" pitchFamily="18" charset="0"/>
              <a:cs typeface="Times New Roman" pitchFamily="18" charset="0"/>
            </a:endParaRPr>
          </a:p>
        </p:txBody>
      </p:sp>
    </p:spTree>
    <p:extLst>
      <p:ext uri="{BB962C8B-B14F-4D97-AF65-F5344CB8AC3E}">
        <p14:creationId xmlns:p14="http://schemas.microsoft.com/office/powerpoint/2010/main" val="260471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411760" y="783868"/>
            <a:ext cx="3816424" cy="523220"/>
          </a:xfrm>
          <a:prstGeom prst="rect">
            <a:avLst/>
          </a:prstGeom>
          <a:noFill/>
        </p:spPr>
        <p:txBody>
          <a:bodyPr wrap="square" rtlCol="0">
            <a:spAutoFit/>
          </a:bodyPr>
          <a:lstStyle/>
          <a:p>
            <a:r>
              <a:rPr lang="ru-RU" sz="2800" b="1" dirty="0" smtClean="0">
                <a:latin typeface="Times New Roman" pitchFamily="18" charset="0"/>
                <a:cs typeface="Times New Roman" pitchFamily="18" charset="0"/>
              </a:rPr>
              <a:t>Форма государства</a:t>
            </a:r>
            <a:endParaRPr lang="ru-RU" sz="2800" b="1" dirty="0">
              <a:latin typeface="Times New Roman" pitchFamily="18" charset="0"/>
              <a:cs typeface="Times New Roman" pitchFamily="18" charset="0"/>
            </a:endParaRPr>
          </a:p>
        </p:txBody>
      </p:sp>
      <p:sp>
        <p:nvSpPr>
          <p:cNvPr id="12" name="Прямоугольник 11"/>
          <p:cNvSpPr/>
          <p:nvPr/>
        </p:nvSpPr>
        <p:spPr>
          <a:xfrm>
            <a:off x="2411760" y="811989"/>
            <a:ext cx="4087688" cy="1134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3200" b="1" dirty="0" smtClean="0">
                <a:solidFill>
                  <a:schemeClr val="tx1"/>
                </a:solidFill>
                <a:latin typeface="Times New Roman" pitchFamily="18" charset="0"/>
                <a:cs typeface="Times New Roman" pitchFamily="18" charset="0"/>
              </a:rPr>
              <a:t> Форма государства </a:t>
            </a:r>
            <a:endParaRPr lang="ru-RU" sz="3200" b="1" dirty="0">
              <a:solidFill>
                <a:schemeClr val="tx1"/>
              </a:solidFill>
              <a:latin typeface="Times New Roman" pitchFamily="18" charset="0"/>
              <a:cs typeface="Times New Roman" pitchFamily="18" charset="0"/>
            </a:endParaRPr>
          </a:p>
        </p:txBody>
      </p:sp>
      <p:sp>
        <p:nvSpPr>
          <p:cNvPr id="14" name="Прямоугольник 13"/>
          <p:cNvSpPr/>
          <p:nvPr/>
        </p:nvSpPr>
        <p:spPr>
          <a:xfrm>
            <a:off x="323528" y="2636912"/>
            <a:ext cx="2892896" cy="1274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rPr>
              <a:t> </a:t>
            </a:r>
            <a:r>
              <a:rPr lang="ru-RU" sz="2800" b="1" dirty="0" smtClean="0">
                <a:solidFill>
                  <a:schemeClr val="tx1"/>
                </a:solidFill>
              </a:rPr>
              <a:t>Форма     правления</a:t>
            </a:r>
            <a:endParaRPr lang="ru-RU" sz="2800" b="1" dirty="0">
              <a:solidFill>
                <a:schemeClr val="tx1"/>
              </a:solidFill>
            </a:endParaRPr>
          </a:p>
        </p:txBody>
      </p:sp>
      <p:sp>
        <p:nvSpPr>
          <p:cNvPr id="15" name="Прямоугольник 14"/>
          <p:cNvSpPr/>
          <p:nvPr/>
        </p:nvSpPr>
        <p:spPr>
          <a:xfrm rot="10800000" flipH="1" flipV="1">
            <a:off x="5665752" y="2634986"/>
            <a:ext cx="3024336" cy="1274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latin typeface="Times New Roman" pitchFamily="18" charset="0"/>
                <a:cs typeface="Times New Roman" pitchFamily="18" charset="0"/>
              </a:rPr>
              <a:t>Политический режим</a:t>
            </a:r>
            <a:endParaRPr lang="ru-RU" sz="2800" b="1" dirty="0">
              <a:solidFill>
                <a:schemeClr val="tx1"/>
              </a:solidFill>
              <a:latin typeface="Times New Roman" pitchFamily="18" charset="0"/>
              <a:cs typeface="Times New Roman" pitchFamily="18" charset="0"/>
            </a:endParaRPr>
          </a:p>
        </p:txBody>
      </p:sp>
      <p:sp>
        <p:nvSpPr>
          <p:cNvPr id="16" name="Прямоугольник 15"/>
          <p:cNvSpPr/>
          <p:nvPr/>
        </p:nvSpPr>
        <p:spPr>
          <a:xfrm flipH="1">
            <a:off x="1961683" y="4797152"/>
            <a:ext cx="5400601"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latin typeface="Times New Roman" pitchFamily="18" charset="0"/>
                <a:cs typeface="Times New Roman" pitchFamily="18" charset="0"/>
              </a:rPr>
              <a:t>Форма территориально-государственного устройства</a:t>
            </a:r>
            <a:endParaRPr lang="ru-RU" sz="2800" b="1" dirty="0">
              <a:solidFill>
                <a:schemeClr val="tx1"/>
              </a:solidFill>
              <a:latin typeface="Times New Roman" pitchFamily="18" charset="0"/>
              <a:cs typeface="Times New Roman" pitchFamily="18" charset="0"/>
            </a:endParaRPr>
          </a:p>
        </p:txBody>
      </p:sp>
      <p:cxnSp>
        <p:nvCxnSpPr>
          <p:cNvPr id="24" name="Прямая со стрелкой 23"/>
          <p:cNvCxnSpPr>
            <a:endCxn id="15" idx="0"/>
          </p:cNvCxnSpPr>
          <p:nvPr/>
        </p:nvCxnSpPr>
        <p:spPr>
          <a:xfrm>
            <a:off x="5035388" y="1957650"/>
            <a:ext cx="2142532" cy="67733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Прямая со стрелкой 27"/>
          <p:cNvCxnSpPr>
            <a:endCxn id="14" idx="0"/>
          </p:cNvCxnSpPr>
          <p:nvPr/>
        </p:nvCxnSpPr>
        <p:spPr>
          <a:xfrm flipH="1">
            <a:off x="1769976" y="1946565"/>
            <a:ext cx="2153952" cy="69034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3" name="Прямая со стрелкой 32"/>
          <p:cNvCxnSpPr>
            <a:stCxn id="12" idx="2"/>
          </p:cNvCxnSpPr>
          <p:nvPr/>
        </p:nvCxnSpPr>
        <p:spPr>
          <a:xfrm>
            <a:off x="4455604" y="1946565"/>
            <a:ext cx="0" cy="288572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42155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836712"/>
            <a:ext cx="7992888" cy="3384376"/>
          </a:xfrm>
        </p:spPr>
        <p:txBody>
          <a:bodyPr/>
          <a:lstStyle/>
          <a:p>
            <a:endParaRPr lang="ru-RU" dirty="0"/>
          </a:p>
        </p:txBody>
      </p:sp>
      <p:sp>
        <p:nvSpPr>
          <p:cNvPr id="3" name="Заголовок 2"/>
          <p:cNvSpPr>
            <a:spLocks noGrp="1"/>
          </p:cNvSpPr>
          <p:nvPr>
            <p:ph type="title"/>
          </p:nvPr>
        </p:nvSpPr>
        <p:spPr>
          <a:xfrm>
            <a:off x="539552" y="-675456"/>
            <a:ext cx="7920880" cy="7416824"/>
          </a:xfrm>
        </p:spPr>
        <p:txBody>
          <a:bodyPr>
            <a:normAutofit/>
          </a:bodyPr>
          <a:lstStyle/>
          <a:p>
            <a:r>
              <a:rPr lang="ru-RU" sz="4800" b="1" dirty="0" smtClean="0">
                <a:solidFill>
                  <a:srgbClr val="C00000"/>
                </a:solidFill>
                <a:latin typeface="Times New Roman" pitchFamily="18" charset="0"/>
                <a:cs typeface="Times New Roman" pitchFamily="18" charset="0"/>
              </a:rPr>
              <a:t>  Форма правления- </a:t>
            </a:r>
            <a:r>
              <a:rPr lang="ru-RU" sz="3600" dirty="0" smtClean="0">
                <a:solidFill>
                  <a:schemeClr val="tx1"/>
                </a:solidFill>
                <a:latin typeface="Times New Roman" pitchFamily="18" charset="0"/>
                <a:cs typeface="Times New Roman" pitchFamily="18" charset="0"/>
              </a:rPr>
              <a:t>это организация высших органов государства и порядок их образования.</a:t>
            </a:r>
            <a:br>
              <a:rPr lang="ru-RU" sz="3600" dirty="0" smtClean="0">
                <a:solidFill>
                  <a:schemeClr val="tx1"/>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   </a:t>
            </a:r>
            <a:r>
              <a:rPr lang="ru-RU" sz="4400" b="1" dirty="0" smtClean="0">
                <a:solidFill>
                  <a:srgbClr val="C00000"/>
                </a:solidFill>
                <a:latin typeface="Times New Roman" pitchFamily="18" charset="0"/>
                <a:cs typeface="Times New Roman" pitchFamily="18" charset="0"/>
              </a:rPr>
              <a:t>Государственное устройство -</a:t>
            </a:r>
            <a:r>
              <a:rPr lang="ru-RU" sz="3600" b="1" dirty="0" smtClean="0">
                <a:solidFill>
                  <a:srgbClr val="C00000"/>
                </a:solidFill>
                <a:latin typeface="Times New Roman" pitchFamily="18" charset="0"/>
                <a:cs typeface="Times New Roman" pitchFamily="18" charset="0"/>
              </a:rPr>
              <a:t> </a:t>
            </a:r>
            <a:r>
              <a:rPr lang="ru-RU" sz="3600" dirty="0" smtClean="0">
                <a:solidFill>
                  <a:schemeClr val="tx1"/>
                </a:solidFill>
                <a:latin typeface="Times New Roman" pitchFamily="18" charset="0"/>
                <a:cs typeface="Times New Roman" pitchFamily="18" charset="0"/>
              </a:rPr>
              <a:t>это территориально-политическая организация государства и взаимоотношение государства в целом и его частей.</a:t>
            </a:r>
            <a:br>
              <a:rPr lang="ru-RU" sz="3600" dirty="0" smtClean="0">
                <a:solidFill>
                  <a:schemeClr val="tx1"/>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  </a:t>
            </a:r>
            <a:r>
              <a:rPr lang="ru-RU" sz="4800" b="1" dirty="0" smtClean="0">
                <a:solidFill>
                  <a:srgbClr val="C00000"/>
                </a:solidFill>
                <a:latin typeface="Times New Roman" pitchFamily="18" charset="0"/>
                <a:cs typeface="Times New Roman" pitchFamily="18" charset="0"/>
              </a:rPr>
              <a:t>Политический режим - </a:t>
            </a:r>
            <a:r>
              <a:rPr lang="ru-RU" sz="3600" dirty="0" smtClean="0">
                <a:solidFill>
                  <a:schemeClr val="tx1"/>
                </a:solidFill>
                <a:latin typeface="Times New Roman" pitchFamily="18" charset="0"/>
                <a:cs typeface="Times New Roman" pitchFamily="18" charset="0"/>
              </a:rPr>
              <a:t>это приёмы и методы осуществления государственной власти</a:t>
            </a:r>
            <a:endParaRPr lang="ru-RU" sz="4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50835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27240"/>
          </a:xfrm>
        </p:spPr>
        <p:txBody>
          <a:bodyPr/>
          <a:lstStyle/>
          <a:p>
            <a:endParaRPr lang="ru-RU" dirty="0"/>
          </a:p>
        </p:txBody>
      </p:sp>
      <p:sp>
        <p:nvSpPr>
          <p:cNvPr id="3" name="Заголовок 2"/>
          <p:cNvSpPr>
            <a:spLocks noGrp="1"/>
          </p:cNvSpPr>
          <p:nvPr>
            <p:ph type="title"/>
          </p:nvPr>
        </p:nvSpPr>
        <p:spPr/>
        <p:txBody>
          <a:bodyPr/>
          <a:lstStyle/>
          <a:p>
            <a:endParaRPr lang="ru-RU" dirty="0"/>
          </a:p>
        </p:txBody>
      </p:sp>
      <p:sp>
        <p:nvSpPr>
          <p:cNvPr id="4" name="Прямоугольник 3"/>
          <p:cNvSpPr/>
          <p:nvPr/>
        </p:nvSpPr>
        <p:spPr>
          <a:xfrm>
            <a:off x="2440480" y="560924"/>
            <a:ext cx="417646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latin typeface="Times New Roman" pitchFamily="18" charset="0"/>
                <a:cs typeface="Times New Roman" pitchFamily="18" charset="0"/>
              </a:rPr>
              <a:t>Форма правления</a:t>
            </a:r>
            <a:endParaRPr lang="ru-RU" sz="2800" b="1" dirty="0">
              <a:solidFill>
                <a:schemeClr val="tx1"/>
              </a:solidFill>
              <a:latin typeface="Times New Roman" pitchFamily="18" charset="0"/>
              <a:cs typeface="Times New Roman" pitchFamily="18" charset="0"/>
            </a:endParaRPr>
          </a:p>
        </p:txBody>
      </p:sp>
      <p:sp>
        <p:nvSpPr>
          <p:cNvPr id="5" name="Прямоугольник 4"/>
          <p:cNvSpPr/>
          <p:nvPr/>
        </p:nvSpPr>
        <p:spPr>
          <a:xfrm>
            <a:off x="609986" y="2259832"/>
            <a:ext cx="3750136" cy="774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latin typeface="Times New Roman" pitchFamily="18" charset="0"/>
                <a:cs typeface="Times New Roman" pitchFamily="18" charset="0"/>
              </a:rPr>
              <a:t>Монархия</a:t>
            </a:r>
            <a:endParaRPr lang="ru-RU" sz="2800" b="1" dirty="0">
              <a:solidFill>
                <a:schemeClr val="tx1"/>
              </a:solidFill>
              <a:latin typeface="Times New Roman" pitchFamily="18" charset="0"/>
              <a:cs typeface="Times New Roman" pitchFamily="18" charset="0"/>
            </a:endParaRPr>
          </a:p>
        </p:txBody>
      </p:sp>
      <p:sp>
        <p:nvSpPr>
          <p:cNvPr id="6" name="Прямоугольник 5"/>
          <p:cNvSpPr/>
          <p:nvPr/>
        </p:nvSpPr>
        <p:spPr>
          <a:xfrm>
            <a:off x="5147240" y="2236774"/>
            <a:ext cx="3528392" cy="797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latin typeface="Times New Roman" pitchFamily="18" charset="0"/>
                <a:cs typeface="Times New Roman" pitchFamily="18" charset="0"/>
              </a:rPr>
              <a:t>Республика</a:t>
            </a:r>
            <a:endParaRPr lang="ru-RU" sz="2800" b="1" dirty="0">
              <a:solidFill>
                <a:schemeClr val="tx1"/>
              </a:solidFill>
              <a:latin typeface="Times New Roman" pitchFamily="18" charset="0"/>
              <a:cs typeface="Times New Roman" pitchFamily="18" charset="0"/>
            </a:endParaRPr>
          </a:p>
        </p:txBody>
      </p:sp>
      <p:sp>
        <p:nvSpPr>
          <p:cNvPr id="7" name="Прямоугольник 6"/>
          <p:cNvSpPr/>
          <p:nvPr/>
        </p:nvSpPr>
        <p:spPr>
          <a:xfrm>
            <a:off x="437812" y="3841910"/>
            <a:ext cx="1198436" cy="1155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smtClean="0">
                <a:solidFill>
                  <a:schemeClr val="tx1"/>
                </a:solidFill>
                <a:latin typeface="Times New Roman" pitchFamily="18" charset="0"/>
                <a:cs typeface="Times New Roman" pitchFamily="18" charset="0"/>
              </a:rPr>
              <a:t>Ограниченная</a:t>
            </a:r>
            <a:endParaRPr lang="ru-RU" sz="2000" b="1" dirty="0">
              <a:solidFill>
                <a:schemeClr val="tx1"/>
              </a:solidFill>
              <a:latin typeface="Times New Roman" pitchFamily="18" charset="0"/>
              <a:cs typeface="Times New Roman" pitchFamily="18" charset="0"/>
            </a:endParaRPr>
          </a:p>
        </p:txBody>
      </p:sp>
      <p:sp>
        <p:nvSpPr>
          <p:cNvPr id="8" name="Прямоугольник 7"/>
          <p:cNvSpPr/>
          <p:nvPr/>
        </p:nvSpPr>
        <p:spPr>
          <a:xfrm>
            <a:off x="1722712" y="3827414"/>
            <a:ext cx="1296144" cy="1194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smtClean="0">
                <a:solidFill>
                  <a:schemeClr val="tx1"/>
                </a:solidFill>
                <a:latin typeface="Times New Roman" pitchFamily="18" charset="0"/>
                <a:cs typeface="Times New Roman" pitchFamily="18" charset="0"/>
              </a:rPr>
              <a:t>Неограниченная</a:t>
            </a:r>
            <a:endParaRPr lang="ru-RU" sz="2000" b="1" dirty="0">
              <a:solidFill>
                <a:schemeClr val="tx1"/>
              </a:solidFill>
              <a:latin typeface="Times New Roman" pitchFamily="18" charset="0"/>
              <a:cs typeface="Times New Roman" pitchFamily="18" charset="0"/>
            </a:endParaRPr>
          </a:p>
        </p:txBody>
      </p:sp>
      <p:sp>
        <p:nvSpPr>
          <p:cNvPr id="9" name="Прямоугольник 8"/>
          <p:cNvSpPr/>
          <p:nvPr/>
        </p:nvSpPr>
        <p:spPr>
          <a:xfrm>
            <a:off x="3186924" y="3866220"/>
            <a:ext cx="1230992" cy="1160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smtClean="0">
                <a:solidFill>
                  <a:schemeClr val="tx1"/>
                </a:solidFill>
                <a:latin typeface="Times New Roman" pitchFamily="18" charset="0"/>
                <a:cs typeface="Times New Roman" pitchFamily="18" charset="0"/>
              </a:rPr>
              <a:t>Теократическая</a:t>
            </a:r>
            <a:endParaRPr lang="ru-RU" sz="2000" b="1" dirty="0">
              <a:solidFill>
                <a:schemeClr val="tx1"/>
              </a:solidFill>
              <a:latin typeface="Times New Roman" pitchFamily="18" charset="0"/>
              <a:cs typeface="Times New Roman" pitchFamily="18" charset="0"/>
            </a:endParaRPr>
          </a:p>
        </p:txBody>
      </p:sp>
      <p:sp>
        <p:nvSpPr>
          <p:cNvPr id="10" name="Прямоугольник 9"/>
          <p:cNvSpPr/>
          <p:nvPr/>
        </p:nvSpPr>
        <p:spPr>
          <a:xfrm>
            <a:off x="4860032" y="3827414"/>
            <a:ext cx="1807056" cy="1160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latin typeface="Times New Roman" pitchFamily="18" charset="0"/>
                <a:cs typeface="Times New Roman" pitchFamily="18" charset="0"/>
              </a:rPr>
              <a:t>Президент -</a:t>
            </a:r>
          </a:p>
          <a:p>
            <a:pPr algn="ctr"/>
            <a:r>
              <a:rPr lang="ru-RU" sz="2000" b="1" dirty="0" err="1" smtClean="0">
                <a:solidFill>
                  <a:schemeClr val="tx1"/>
                </a:solidFill>
                <a:latin typeface="Times New Roman" pitchFamily="18" charset="0"/>
                <a:cs typeface="Times New Roman" pitchFamily="18" charset="0"/>
              </a:rPr>
              <a:t>ская</a:t>
            </a:r>
            <a:endParaRPr lang="ru-RU" sz="2000" b="1" dirty="0">
              <a:solidFill>
                <a:schemeClr val="tx1"/>
              </a:solidFill>
              <a:latin typeface="Times New Roman" pitchFamily="18" charset="0"/>
              <a:cs typeface="Times New Roman" pitchFamily="18" charset="0"/>
            </a:endParaRPr>
          </a:p>
        </p:txBody>
      </p:sp>
      <p:sp>
        <p:nvSpPr>
          <p:cNvPr id="11" name="Прямоугольник 10"/>
          <p:cNvSpPr/>
          <p:nvPr/>
        </p:nvSpPr>
        <p:spPr>
          <a:xfrm>
            <a:off x="6896196" y="3841910"/>
            <a:ext cx="1832168" cy="1160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latin typeface="Times New Roman" pitchFamily="18" charset="0"/>
                <a:cs typeface="Times New Roman" pitchFamily="18" charset="0"/>
              </a:rPr>
              <a:t>Смешанная</a:t>
            </a:r>
            <a:endParaRPr lang="ru-RU" sz="2000" b="1" dirty="0">
              <a:solidFill>
                <a:schemeClr val="tx1"/>
              </a:solidFill>
              <a:latin typeface="Times New Roman" pitchFamily="18" charset="0"/>
              <a:cs typeface="Times New Roman" pitchFamily="18" charset="0"/>
            </a:endParaRPr>
          </a:p>
        </p:txBody>
      </p:sp>
      <p:cxnSp>
        <p:nvCxnSpPr>
          <p:cNvPr id="13" name="Прямая соединительная линия 12"/>
          <p:cNvCxnSpPr/>
          <p:nvPr/>
        </p:nvCxnSpPr>
        <p:spPr>
          <a:xfrm>
            <a:off x="4775252" y="1641044"/>
            <a:ext cx="2101004" cy="566858"/>
          </a:xfrm>
          <a:prstGeom prst="line">
            <a:avLst/>
          </a:prstGeom>
        </p:spPr>
        <p:style>
          <a:lnRef idx="3">
            <a:schemeClr val="dk1"/>
          </a:lnRef>
          <a:fillRef idx="0">
            <a:schemeClr val="dk1"/>
          </a:fillRef>
          <a:effectRef idx="2">
            <a:schemeClr val="dk1"/>
          </a:effectRef>
          <a:fontRef idx="minor">
            <a:schemeClr val="tx1"/>
          </a:fontRef>
        </p:style>
      </p:cxnSp>
      <p:cxnSp>
        <p:nvCxnSpPr>
          <p:cNvPr id="16" name="Прямая соединительная линия 15"/>
          <p:cNvCxnSpPr/>
          <p:nvPr/>
        </p:nvCxnSpPr>
        <p:spPr>
          <a:xfrm flipH="1">
            <a:off x="1831564" y="1641044"/>
            <a:ext cx="2236380" cy="566858"/>
          </a:xfrm>
          <a:prstGeom prst="line">
            <a:avLst/>
          </a:prstGeom>
        </p:spPr>
        <p:style>
          <a:lnRef idx="3">
            <a:schemeClr val="dk1"/>
          </a:lnRef>
          <a:fillRef idx="0">
            <a:schemeClr val="dk1"/>
          </a:fillRef>
          <a:effectRef idx="2">
            <a:schemeClr val="dk1"/>
          </a:effectRef>
          <a:fontRef idx="minor">
            <a:schemeClr val="tx1"/>
          </a:fontRef>
        </p:style>
      </p:cxnSp>
      <p:cxnSp>
        <p:nvCxnSpPr>
          <p:cNvPr id="23" name="Прямая соединительная линия 22"/>
          <p:cNvCxnSpPr>
            <a:endCxn id="7" idx="0"/>
          </p:cNvCxnSpPr>
          <p:nvPr/>
        </p:nvCxnSpPr>
        <p:spPr>
          <a:xfrm>
            <a:off x="1037030" y="3033936"/>
            <a:ext cx="0" cy="807974"/>
          </a:xfrm>
          <a:prstGeom prst="line">
            <a:avLst/>
          </a:prstGeom>
        </p:spPr>
        <p:style>
          <a:lnRef idx="3">
            <a:schemeClr val="dk1"/>
          </a:lnRef>
          <a:fillRef idx="0">
            <a:schemeClr val="dk1"/>
          </a:fillRef>
          <a:effectRef idx="2">
            <a:schemeClr val="dk1"/>
          </a:effectRef>
          <a:fontRef idx="minor">
            <a:schemeClr val="tx1"/>
          </a:fontRef>
        </p:style>
      </p:cxnSp>
      <p:cxnSp>
        <p:nvCxnSpPr>
          <p:cNvPr id="26" name="Прямая соединительная линия 25"/>
          <p:cNvCxnSpPr>
            <a:endCxn id="8" idx="0"/>
          </p:cNvCxnSpPr>
          <p:nvPr/>
        </p:nvCxnSpPr>
        <p:spPr>
          <a:xfrm>
            <a:off x="2370784" y="3033936"/>
            <a:ext cx="0" cy="793478"/>
          </a:xfrm>
          <a:prstGeom prst="line">
            <a:avLst/>
          </a:prstGeom>
        </p:spPr>
        <p:style>
          <a:lnRef idx="3">
            <a:schemeClr val="dk1"/>
          </a:lnRef>
          <a:fillRef idx="0">
            <a:schemeClr val="dk1"/>
          </a:fillRef>
          <a:effectRef idx="2">
            <a:schemeClr val="dk1"/>
          </a:effectRef>
          <a:fontRef idx="minor">
            <a:schemeClr val="tx1"/>
          </a:fontRef>
        </p:style>
      </p:cxnSp>
      <p:cxnSp>
        <p:nvCxnSpPr>
          <p:cNvPr id="32" name="Прямая соединительная линия 31"/>
          <p:cNvCxnSpPr/>
          <p:nvPr/>
        </p:nvCxnSpPr>
        <p:spPr>
          <a:xfrm>
            <a:off x="3810080" y="3000734"/>
            <a:ext cx="0" cy="889070"/>
          </a:xfrm>
          <a:prstGeom prst="line">
            <a:avLst/>
          </a:prstGeom>
        </p:spPr>
        <p:style>
          <a:lnRef idx="3">
            <a:schemeClr val="dk1"/>
          </a:lnRef>
          <a:fillRef idx="0">
            <a:schemeClr val="dk1"/>
          </a:fillRef>
          <a:effectRef idx="2">
            <a:schemeClr val="dk1"/>
          </a:effectRef>
          <a:fontRef idx="minor">
            <a:schemeClr val="tx1"/>
          </a:fontRef>
        </p:style>
      </p:cxnSp>
      <p:cxnSp>
        <p:nvCxnSpPr>
          <p:cNvPr id="37" name="Прямая соединительная линия 36"/>
          <p:cNvCxnSpPr/>
          <p:nvPr/>
        </p:nvCxnSpPr>
        <p:spPr>
          <a:xfrm>
            <a:off x="5781640" y="3018148"/>
            <a:ext cx="0" cy="848072"/>
          </a:xfrm>
          <a:prstGeom prst="line">
            <a:avLst/>
          </a:prstGeom>
        </p:spPr>
        <p:style>
          <a:lnRef idx="3">
            <a:schemeClr val="dk1"/>
          </a:lnRef>
          <a:fillRef idx="0">
            <a:schemeClr val="dk1"/>
          </a:fillRef>
          <a:effectRef idx="2">
            <a:schemeClr val="dk1"/>
          </a:effectRef>
          <a:fontRef idx="minor">
            <a:schemeClr val="tx1"/>
          </a:fontRef>
        </p:style>
      </p:cxnSp>
      <p:cxnSp>
        <p:nvCxnSpPr>
          <p:cNvPr id="44" name="Прямая соединительная линия 43"/>
          <p:cNvCxnSpPr/>
          <p:nvPr/>
        </p:nvCxnSpPr>
        <p:spPr>
          <a:xfrm>
            <a:off x="7792340" y="3033936"/>
            <a:ext cx="0" cy="87485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98129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79512" y="-1611560"/>
            <a:ext cx="8758808" cy="6912768"/>
          </a:xfrm>
        </p:spPr>
        <p:txBody>
          <a:bodyPr>
            <a:normAutofit/>
          </a:bodyPr>
          <a:lstStyle/>
          <a:p>
            <a:r>
              <a:rPr lang="ru-RU" sz="3600" b="1" dirty="0" smtClean="0">
                <a:solidFill>
                  <a:srgbClr val="C00000"/>
                </a:solidFill>
                <a:latin typeface="Times New Roman" pitchFamily="18" charset="0"/>
                <a:cs typeface="Times New Roman" pitchFamily="18" charset="0"/>
              </a:rPr>
              <a:t>  Монархия - </a:t>
            </a:r>
            <a:r>
              <a:rPr lang="ru-RU" sz="3600" dirty="0" smtClean="0">
                <a:solidFill>
                  <a:schemeClr val="tx1"/>
                </a:solidFill>
                <a:latin typeface="Times New Roman" pitchFamily="18" charset="0"/>
                <a:cs typeface="Times New Roman" pitchFamily="18" charset="0"/>
              </a:rPr>
              <a:t>форма правления, при которой высшая власть сосредоточена в руках единоличного правителя и передаётся по наследству.</a:t>
            </a:r>
            <a:br>
              <a:rPr lang="ru-RU" sz="3600" dirty="0" smtClean="0">
                <a:solidFill>
                  <a:schemeClr val="tx1"/>
                </a:solidFill>
                <a:latin typeface="Times New Roman" pitchFamily="18" charset="0"/>
                <a:cs typeface="Times New Roman" pitchFamily="18" charset="0"/>
              </a:rPr>
            </a:br>
            <a:r>
              <a:rPr lang="ru-RU" sz="3600" dirty="0">
                <a:solidFill>
                  <a:srgbClr val="C00000"/>
                </a:solidFill>
                <a:latin typeface="Times New Roman" pitchFamily="18" charset="0"/>
                <a:cs typeface="Times New Roman" pitchFamily="18" charset="0"/>
              </a:rPr>
              <a:t/>
            </a:r>
            <a:br>
              <a:rPr lang="ru-RU" sz="3600" dirty="0">
                <a:solidFill>
                  <a:srgbClr val="C00000"/>
                </a:solidFill>
                <a:latin typeface="Times New Roman" pitchFamily="18" charset="0"/>
                <a:cs typeface="Times New Roman" pitchFamily="18" charset="0"/>
              </a:rPr>
            </a:br>
            <a:r>
              <a:rPr lang="ru-RU" sz="3600" dirty="0" smtClean="0">
                <a:solidFill>
                  <a:srgbClr val="C00000"/>
                </a:solidFill>
                <a:latin typeface="Times New Roman" pitchFamily="18" charset="0"/>
                <a:cs typeface="Times New Roman" pitchFamily="18" charset="0"/>
              </a:rPr>
              <a:t>  </a:t>
            </a:r>
            <a:r>
              <a:rPr lang="ru-RU" sz="3600" b="1" dirty="0" smtClean="0">
                <a:solidFill>
                  <a:srgbClr val="C00000"/>
                </a:solidFill>
                <a:latin typeface="Times New Roman" pitchFamily="18" charset="0"/>
                <a:cs typeface="Times New Roman" pitchFamily="18" charset="0"/>
              </a:rPr>
              <a:t>Республика - </a:t>
            </a:r>
            <a:r>
              <a:rPr lang="ru-RU" sz="3600" dirty="0" smtClean="0">
                <a:solidFill>
                  <a:schemeClr val="tx1"/>
                </a:solidFill>
                <a:latin typeface="Times New Roman" pitchFamily="18" charset="0"/>
                <a:cs typeface="Times New Roman" pitchFamily="18" charset="0"/>
              </a:rPr>
              <a:t>форма правления, при которой высшие органы власти выбираются.</a:t>
            </a:r>
            <a:endParaRPr lang="ru-RU" sz="36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960234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524000"/>
            <a:ext cx="8229600" cy="4176000"/>
          </a:xfrm>
        </p:spPr>
        <p:txBody>
          <a:bodyPr/>
          <a:lstStyle/>
          <a:p>
            <a:endParaRPr lang="ru-RU" dirty="0"/>
          </a:p>
        </p:txBody>
      </p:sp>
      <p:sp>
        <p:nvSpPr>
          <p:cNvPr id="5" name="Прямоугольник 4"/>
          <p:cNvSpPr/>
          <p:nvPr/>
        </p:nvSpPr>
        <p:spPr>
          <a:xfrm>
            <a:off x="2339752" y="836712"/>
            <a:ext cx="4608512" cy="15610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tx1"/>
                </a:solidFill>
                <a:latin typeface="Times New Roman" pitchFamily="18" charset="0"/>
                <a:cs typeface="Times New Roman" pitchFamily="18" charset="0"/>
              </a:rPr>
              <a:t>Государственное устройство</a:t>
            </a:r>
            <a:endParaRPr lang="ru-RU" sz="3200" b="1" dirty="0">
              <a:solidFill>
                <a:schemeClr val="tx1"/>
              </a:solidFill>
              <a:latin typeface="Times New Roman" pitchFamily="18" charset="0"/>
              <a:cs typeface="Times New Roman" pitchFamily="18" charset="0"/>
            </a:endParaRPr>
          </a:p>
        </p:txBody>
      </p:sp>
      <p:sp>
        <p:nvSpPr>
          <p:cNvPr id="6" name="Прямоугольник 5"/>
          <p:cNvSpPr/>
          <p:nvPr/>
        </p:nvSpPr>
        <p:spPr>
          <a:xfrm>
            <a:off x="745900" y="3356992"/>
            <a:ext cx="1944216" cy="1202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latin typeface="Times New Roman" pitchFamily="18" charset="0"/>
                <a:cs typeface="Times New Roman" pitchFamily="18" charset="0"/>
              </a:rPr>
              <a:t>Федеративное</a:t>
            </a:r>
            <a:endParaRPr lang="ru-RU" sz="2800" b="1" dirty="0">
              <a:solidFill>
                <a:schemeClr val="tx1"/>
              </a:solidFill>
              <a:latin typeface="Times New Roman" pitchFamily="18" charset="0"/>
              <a:cs typeface="Times New Roman" pitchFamily="18" charset="0"/>
            </a:endParaRPr>
          </a:p>
        </p:txBody>
      </p:sp>
      <p:sp>
        <p:nvSpPr>
          <p:cNvPr id="7" name="Прямоугольник 6"/>
          <p:cNvSpPr/>
          <p:nvPr/>
        </p:nvSpPr>
        <p:spPr>
          <a:xfrm>
            <a:off x="3454432" y="3373760"/>
            <a:ext cx="2077464" cy="1202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latin typeface="Times New Roman" pitchFamily="18" charset="0"/>
                <a:cs typeface="Times New Roman" pitchFamily="18" charset="0"/>
              </a:rPr>
              <a:t>Конфедеративное</a:t>
            </a:r>
            <a:endParaRPr lang="ru-RU" sz="2800" b="1" dirty="0">
              <a:solidFill>
                <a:schemeClr val="tx1"/>
              </a:solidFill>
              <a:latin typeface="Times New Roman" pitchFamily="18" charset="0"/>
              <a:cs typeface="Times New Roman" pitchFamily="18" charset="0"/>
            </a:endParaRPr>
          </a:p>
        </p:txBody>
      </p:sp>
      <p:sp>
        <p:nvSpPr>
          <p:cNvPr id="8" name="Прямоугольник 7"/>
          <p:cNvSpPr/>
          <p:nvPr/>
        </p:nvSpPr>
        <p:spPr>
          <a:xfrm>
            <a:off x="6047728" y="3373760"/>
            <a:ext cx="2160240" cy="1202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latin typeface="Times New Roman" pitchFamily="18" charset="0"/>
                <a:cs typeface="Times New Roman" pitchFamily="18" charset="0"/>
              </a:rPr>
              <a:t>Унитарное</a:t>
            </a:r>
            <a:endParaRPr lang="ru-RU" sz="2800" b="1" dirty="0">
              <a:solidFill>
                <a:schemeClr val="tx1"/>
              </a:solidFill>
              <a:latin typeface="Times New Roman" pitchFamily="18" charset="0"/>
              <a:cs typeface="Times New Roman" pitchFamily="18" charset="0"/>
            </a:endParaRPr>
          </a:p>
        </p:txBody>
      </p:sp>
      <p:cxnSp>
        <p:nvCxnSpPr>
          <p:cNvPr id="10" name="Прямая соединительная линия 9"/>
          <p:cNvCxnSpPr/>
          <p:nvPr/>
        </p:nvCxnSpPr>
        <p:spPr>
          <a:xfrm flipH="1">
            <a:off x="1718008" y="2397773"/>
            <a:ext cx="1382539" cy="9592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a:endCxn id="7" idx="0"/>
          </p:cNvCxnSpPr>
          <p:nvPr/>
        </p:nvCxnSpPr>
        <p:spPr>
          <a:xfrm>
            <a:off x="4493164" y="2397773"/>
            <a:ext cx="0" cy="975987"/>
          </a:xfrm>
          <a:prstGeom prst="line">
            <a:avLst/>
          </a:prstGeom>
        </p:spPr>
        <p:style>
          <a:lnRef idx="3">
            <a:schemeClr val="dk1"/>
          </a:lnRef>
          <a:fillRef idx="0">
            <a:schemeClr val="dk1"/>
          </a:fillRef>
          <a:effectRef idx="2">
            <a:schemeClr val="dk1"/>
          </a:effectRef>
          <a:fontRef idx="minor">
            <a:schemeClr val="tx1"/>
          </a:fontRef>
        </p:style>
      </p:cxnSp>
      <p:cxnSp>
        <p:nvCxnSpPr>
          <p:cNvPr id="18" name="Прямая соединительная линия 17"/>
          <p:cNvCxnSpPr/>
          <p:nvPr/>
        </p:nvCxnSpPr>
        <p:spPr>
          <a:xfrm>
            <a:off x="5689496" y="2365490"/>
            <a:ext cx="1258768" cy="1055635"/>
          </a:xfrm>
          <a:prstGeom prst="line">
            <a:avLst/>
          </a:prstGeom>
        </p:spPr>
        <p:style>
          <a:lnRef idx="3">
            <a:schemeClr val="dk1"/>
          </a:lnRef>
          <a:fillRef idx="0">
            <a:schemeClr val="dk1"/>
          </a:fillRef>
          <a:effectRef idx="2">
            <a:schemeClr val="dk1"/>
          </a:effectRef>
          <a:fontRef idx="minor">
            <a:schemeClr val="tx1"/>
          </a:fontRef>
        </p:style>
      </p:cxnSp>
      <p:cxnSp>
        <p:nvCxnSpPr>
          <p:cNvPr id="21" name="Прямая соединительная линия 20"/>
          <p:cNvCxnSpPr/>
          <p:nvPr/>
        </p:nvCxnSpPr>
        <p:spPr>
          <a:xfrm flipV="1">
            <a:off x="1718008" y="2397773"/>
            <a:ext cx="1382539" cy="950835"/>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77955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04172" y="-99392"/>
            <a:ext cx="8291264" cy="6372944"/>
          </a:xfrm>
        </p:spPr>
        <p:txBody>
          <a:bodyPr/>
          <a:lstStyle/>
          <a:p>
            <a:r>
              <a:rPr lang="ru-RU" b="1" dirty="0" smtClean="0">
                <a:solidFill>
                  <a:srgbClr val="C00000"/>
                </a:solidFill>
                <a:latin typeface="Times New Roman" pitchFamily="18" charset="0"/>
                <a:cs typeface="Times New Roman" pitchFamily="18" charset="0"/>
              </a:rPr>
              <a:t>  Федерация - </a:t>
            </a:r>
            <a:r>
              <a:rPr lang="ru-RU" dirty="0" smtClean="0">
                <a:solidFill>
                  <a:schemeClr val="tx1"/>
                </a:solidFill>
                <a:latin typeface="Times New Roman" pitchFamily="18" charset="0"/>
                <a:cs typeface="Times New Roman" pitchFamily="18" charset="0"/>
              </a:rPr>
              <a:t>это форма государственного устройства, при которой территориальные единицы обладают самостоятельностью.</a:t>
            </a:r>
            <a:br>
              <a:rPr lang="ru-RU" dirty="0" smtClean="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t>
            </a:r>
            <a:r>
              <a:rPr lang="ru-RU" b="1" dirty="0" smtClean="0">
                <a:solidFill>
                  <a:srgbClr val="C00000"/>
                </a:solidFill>
                <a:latin typeface="Times New Roman" pitchFamily="18" charset="0"/>
                <a:cs typeface="Times New Roman" pitchFamily="18" charset="0"/>
              </a:rPr>
              <a:t>Конфедерация - </a:t>
            </a:r>
            <a:r>
              <a:rPr lang="ru-RU" dirty="0" smtClean="0">
                <a:solidFill>
                  <a:schemeClr val="tx1"/>
                </a:solidFill>
                <a:latin typeface="Times New Roman" pitchFamily="18" charset="0"/>
                <a:cs typeface="Times New Roman" pitchFamily="18" charset="0"/>
              </a:rPr>
              <a:t>союз государств.</a:t>
            </a:r>
            <a:br>
              <a:rPr lang="ru-RU" dirty="0" smtClean="0">
                <a:solidFill>
                  <a:schemeClr val="tx1"/>
                </a:solidFill>
                <a:latin typeface="Times New Roman" pitchFamily="18" charset="0"/>
                <a:cs typeface="Times New Roman" pitchFamily="18" charset="0"/>
              </a:rPr>
            </a:br>
            <a:r>
              <a:rPr lang="ru-RU" dirty="0">
                <a:solidFill>
                  <a:schemeClr val="tx1"/>
                </a:solidFill>
                <a:latin typeface="Times New Roman" pitchFamily="18" charset="0"/>
                <a:cs typeface="Times New Roman" pitchFamily="18" charset="0"/>
              </a:rPr>
              <a:t/>
            </a:r>
            <a:br>
              <a:rPr lang="ru-RU" dirty="0">
                <a:solidFill>
                  <a:schemeClr val="tx1"/>
                </a:solidFill>
                <a:latin typeface="Times New Roman" pitchFamily="18" charset="0"/>
                <a:cs typeface="Times New Roman" pitchFamily="18" charset="0"/>
              </a:rPr>
            </a:br>
            <a:r>
              <a:rPr lang="ru-RU" dirty="0" smtClean="0">
                <a:solidFill>
                  <a:schemeClr val="tx1"/>
                </a:solidFill>
                <a:latin typeface="Times New Roman" pitchFamily="18" charset="0"/>
                <a:cs typeface="Times New Roman" pitchFamily="18" charset="0"/>
              </a:rPr>
              <a:t>  </a:t>
            </a:r>
            <a:r>
              <a:rPr lang="ru-RU" b="1" dirty="0" smtClean="0">
                <a:solidFill>
                  <a:srgbClr val="C00000"/>
                </a:solidFill>
                <a:latin typeface="Times New Roman" pitchFamily="18" charset="0"/>
                <a:cs typeface="Times New Roman" pitchFamily="18" charset="0"/>
              </a:rPr>
              <a:t>Унитарное государство - </a:t>
            </a:r>
            <a:r>
              <a:rPr lang="ru-RU" dirty="0" smtClean="0">
                <a:solidFill>
                  <a:schemeClr val="tx1"/>
                </a:solidFill>
                <a:latin typeface="Times New Roman" pitchFamily="18" charset="0"/>
                <a:cs typeface="Times New Roman" pitchFamily="18" charset="0"/>
              </a:rPr>
              <a:t>это форма государственного устройства, при которой территория </a:t>
            </a:r>
            <a:endParaRPr lang="ru-RU" b="1" dirty="0">
              <a:solidFill>
                <a:srgbClr val="C00000"/>
              </a:solidFill>
              <a:latin typeface="Times New Roman" pitchFamily="18" charset="0"/>
              <a:cs typeface="Times New Roman" pitchFamily="18" charset="0"/>
            </a:endParaRPr>
          </a:p>
        </p:txBody>
      </p:sp>
      <p:sp>
        <p:nvSpPr>
          <p:cNvPr id="4" name="Объект 3"/>
          <p:cNvSpPr>
            <a:spLocks noGrp="1"/>
          </p:cNvSpPr>
          <p:nvPr>
            <p:ph idx="1"/>
          </p:nvPr>
        </p:nvSpPr>
        <p:spPr>
          <a:xfrm>
            <a:off x="323528" y="476672"/>
            <a:ext cx="8364800" cy="5832648"/>
          </a:xfrm>
        </p:spPr>
        <p:txBody>
          <a:bodyPr/>
          <a:lstStyle/>
          <a:p>
            <a:endParaRPr lang="ru-RU" dirty="0"/>
          </a:p>
        </p:txBody>
      </p:sp>
    </p:spTree>
    <p:extLst>
      <p:ext uri="{BB962C8B-B14F-4D97-AF65-F5344CB8AC3E}">
        <p14:creationId xmlns:p14="http://schemas.microsoft.com/office/powerpoint/2010/main" val="3483615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1556792"/>
            <a:ext cx="8201000" cy="4176464"/>
          </a:xfrm>
        </p:spPr>
        <p:txBody>
          <a:bodyPr/>
          <a:lstStyle/>
          <a:p>
            <a:endParaRPr lang="ru-RU" dirty="0"/>
          </a:p>
        </p:txBody>
      </p:sp>
      <p:sp>
        <p:nvSpPr>
          <p:cNvPr id="2" name="Заголовок 1"/>
          <p:cNvSpPr>
            <a:spLocks noGrp="1"/>
          </p:cNvSpPr>
          <p:nvPr>
            <p:ph type="ctrTitle"/>
          </p:nvPr>
        </p:nvSpPr>
        <p:spPr>
          <a:xfrm>
            <a:off x="971600" y="548680"/>
            <a:ext cx="7704856" cy="3168352"/>
          </a:xfrm>
          <a:noFill/>
        </p:spPr>
        <p:txBody>
          <a:bodyPr>
            <a:normAutofit/>
          </a:bodyPr>
          <a:lstStyle/>
          <a:p>
            <a:r>
              <a:rPr lang="ru-RU" sz="8000" b="1" dirty="0" smtClean="0">
                <a:ln w="12700">
                  <a:solidFill>
                    <a:schemeClr val="tx2">
                      <a:satMod val="155000"/>
                    </a:schemeClr>
                  </a:solidFill>
                  <a:prstDash val="solid"/>
                </a:ln>
                <a:solidFill>
                  <a:srgbClr val="FF0000"/>
                </a:solidFill>
                <a:effectLst>
                  <a:outerShdw blurRad="38100" dist="38100" dir="2700000" algn="tl">
                    <a:srgbClr val="000000">
                      <a:alpha val="43137"/>
                    </a:srgbClr>
                  </a:outerShdw>
                </a:effectLst>
              </a:rPr>
              <a:t>ГОСУДАРСТВО</a:t>
            </a:r>
            <a:endParaRPr lang="ru-RU" sz="8000" b="1" dirty="0">
              <a:ln w="12700">
                <a:solidFill>
                  <a:schemeClr val="tx2">
                    <a:satMod val="155000"/>
                  </a:schemeClr>
                </a:solidFill>
                <a:prstDash val="solid"/>
              </a:ln>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15449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268760"/>
            <a:ext cx="8568952" cy="6048672"/>
          </a:xfrm>
        </p:spPr>
        <p:txBody>
          <a:bodyPr>
            <a:normAutofit fontScale="90000"/>
          </a:bodyPr>
          <a:lstStyle/>
          <a:p>
            <a:r>
              <a:rPr kumimoji="0" lang="ru-RU" sz="4200" b="1" i="1" kern="1200" spc="-100" baseline="0" dirty="0" smtClean="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latin typeface="+mj-lt"/>
                <a:ea typeface="+mj-ea"/>
                <a:cs typeface="+mj-cs"/>
              </a:rPr>
              <a:t> </a:t>
            </a:r>
            <a:r>
              <a:rPr kumimoji="0" lang="ru-RU" sz="3600" b="1" i="1" kern="1200" spc="-100" baseline="0" dirty="0" smtClean="0">
                <a:ln w="3200">
                  <a:solidFill>
                    <a:schemeClr val="bg2">
                      <a:shade val="75000"/>
                      <a:alpha val="25000"/>
                    </a:schemeClr>
                  </a:solidFill>
                  <a:prstDash val="solid"/>
                  <a:round/>
                </a:ln>
                <a:solidFill>
                  <a:schemeClr val="tx1"/>
                </a:solidFill>
                <a:effectLst>
                  <a:innerShdw blurRad="50800" dist="25400" dir="13500000">
                    <a:srgbClr val="000000">
                      <a:alpha val="70000"/>
                    </a:srgbClr>
                  </a:innerShdw>
                </a:effectLst>
                <a:latin typeface="Times New Roman" pitchFamily="18" charset="0"/>
                <a:ea typeface="+mj-ea"/>
                <a:cs typeface="Times New Roman" pitchFamily="18" charset="0"/>
              </a:rPr>
              <a:t>1. Из истории </a:t>
            </a:r>
            <a:r>
              <a:rPr lang="ru-RU" sz="3600" b="1" i="1" dirty="0" smtClean="0">
                <a:solidFill>
                  <a:schemeClr val="tx1"/>
                </a:solidFill>
                <a:latin typeface="Times New Roman" pitchFamily="18" charset="0"/>
                <a:cs typeface="Times New Roman" pitchFamily="18" charset="0"/>
              </a:rPr>
              <a:t>понятия «государство».</a:t>
            </a:r>
            <a:br>
              <a:rPr lang="ru-RU" sz="3600" b="1" i="1" dirty="0" smtClean="0">
                <a:solidFill>
                  <a:schemeClr val="tx1"/>
                </a:solidFill>
                <a:latin typeface="Times New Roman" pitchFamily="18" charset="0"/>
                <a:cs typeface="Times New Roman" pitchFamily="18" charset="0"/>
              </a:rPr>
            </a:br>
            <a:r>
              <a:rPr lang="ru-RU" sz="3600" b="1" i="1" dirty="0" smtClean="0">
                <a:solidFill>
                  <a:schemeClr val="tx1"/>
                </a:solidFill>
                <a:latin typeface="Times New Roman" pitchFamily="18" charset="0"/>
                <a:cs typeface="Times New Roman" pitchFamily="18" charset="0"/>
              </a:rPr>
              <a:t> 2. Теории возникновения государства.</a:t>
            </a:r>
            <a:br>
              <a:rPr lang="ru-RU" sz="3600" b="1" i="1" dirty="0" smtClean="0">
                <a:solidFill>
                  <a:schemeClr val="tx1"/>
                </a:solidFill>
                <a:latin typeface="Times New Roman" pitchFamily="18" charset="0"/>
                <a:cs typeface="Times New Roman" pitchFamily="18" charset="0"/>
              </a:rPr>
            </a:br>
            <a:r>
              <a:rPr lang="ru-RU" sz="3600" b="1" i="1" dirty="0" smtClean="0">
                <a:solidFill>
                  <a:schemeClr val="tx1"/>
                </a:solidFill>
                <a:latin typeface="Times New Roman" pitchFamily="18" charset="0"/>
                <a:cs typeface="Times New Roman" pitchFamily="18" charset="0"/>
              </a:rPr>
              <a:t> 3. Основные признаки государства.</a:t>
            </a:r>
            <a:br>
              <a:rPr lang="ru-RU" sz="3600" b="1" i="1" dirty="0" smtClean="0">
                <a:solidFill>
                  <a:schemeClr val="tx1"/>
                </a:solidFill>
                <a:latin typeface="Times New Roman" pitchFamily="18" charset="0"/>
                <a:cs typeface="Times New Roman" pitchFamily="18" charset="0"/>
              </a:rPr>
            </a:br>
            <a:r>
              <a:rPr lang="ru-RU" sz="3600" b="1" i="1" dirty="0" smtClean="0">
                <a:solidFill>
                  <a:schemeClr val="tx1"/>
                </a:solidFill>
                <a:latin typeface="Times New Roman" pitchFamily="18" charset="0"/>
                <a:cs typeface="Times New Roman" pitchFamily="18" charset="0"/>
              </a:rPr>
              <a:t> 4. Основные задачи государства.</a:t>
            </a:r>
            <a:br>
              <a:rPr lang="ru-RU" sz="3600" b="1" i="1" dirty="0" smtClean="0">
                <a:solidFill>
                  <a:schemeClr val="tx1"/>
                </a:solidFill>
                <a:latin typeface="Times New Roman" pitchFamily="18" charset="0"/>
                <a:cs typeface="Times New Roman" pitchFamily="18" charset="0"/>
              </a:rPr>
            </a:br>
            <a:r>
              <a:rPr lang="ru-RU" sz="3600" b="1" i="1" dirty="0" smtClean="0">
                <a:solidFill>
                  <a:schemeClr val="tx1"/>
                </a:solidFill>
                <a:latin typeface="Times New Roman" pitchFamily="18" charset="0"/>
                <a:cs typeface="Times New Roman" pitchFamily="18" charset="0"/>
              </a:rPr>
              <a:t> 5. Основные характеристики   государства.</a:t>
            </a:r>
            <a:br>
              <a:rPr lang="ru-RU" sz="3600" b="1" i="1" dirty="0" smtClean="0">
                <a:solidFill>
                  <a:schemeClr val="tx1"/>
                </a:solidFill>
                <a:latin typeface="Times New Roman" pitchFamily="18" charset="0"/>
                <a:cs typeface="Times New Roman" pitchFamily="18" charset="0"/>
              </a:rPr>
            </a:br>
            <a:r>
              <a:rPr lang="ru-RU" sz="3600" b="1" i="1" dirty="0" smtClean="0">
                <a:solidFill>
                  <a:schemeClr val="tx1"/>
                </a:solidFill>
                <a:latin typeface="Times New Roman" pitchFamily="18" charset="0"/>
                <a:cs typeface="Times New Roman" pitchFamily="18" charset="0"/>
              </a:rPr>
              <a:t> 6. Функции государства.</a:t>
            </a:r>
            <a:br>
              <a:rPr lang="ru-RU" sz="3600" b="1" i="1" dirty="0" smtClean="0">
                <a:solidFill>
                  <a:schemeClr val="tx1"/>
                </a:solidFill>
                <a:latin typeface="Times New Roman" pitchFamily="18" charset="0"/>
                <a:cs typeface="Times New Roman" pitchFamily="18" charset="0"/>
              </a:rPr>
            </a:br>
            <a:r>
              <a:rPr lang="ru-RU" sz="3600" b="1" i="1" dirty="0" smtClean="0">
                <a:solidFill>
                  <a:schemeClr val="tx1"/>
                </a:solidFill>
                <a:latin typeface="Times New Roman" pitchFamily="18" charset="0"/>
                <a:cs typeface="Times New Roman" pitchFamily="18" charset="0"/>
              </a:rPr>
              <a:t> 7. Формы государства.</a:t>
            </a:r>
            <a:br>
              <a:rPr lang="ru-RU" sz="3600" b="1" i="1" dirty="0" smtClean="0">
                <a:solidFill>
                  <a:schemeClr val="tx1"/>
                </a:solidFill>
                <a:latin typeface="Times New Roman" pitchFamily="18" charset="0"/>
                <a:cs typeface="Times New Roman" pitchFamily="18" charset="0"/>
              </a:rPr>
            </a:br>
            <a:r>
              <a:rPr lang="ru-RU" sz="3600" b="1" i="1" dirty="0" smtClean="0">
                <a:solidFill>
                  <a:schemeClr val="tx1"/>
                </a:solidFill>
                <a:latin typeface="Times New Roman" pitchFamily="18" charset="0"/>
                <a:cs typeface="Times New Roman" pitchFamily="18" charset="0"/>
              </a:rPr>
              <a:t> 8. Формы правления.</a:t>
            </a:r>
            <a:br>
              <a:rPr lang="ru-RU" sz="3600" b="1" i="1" dirty="0" smtClean="0">
                <a:solidFill>
                  <a:schemeClr val="tx1"/>
                </a:solidFill>
                <a:latin typeface="Times New Roman" pitchFamily="18" charset="0"/>
                <a:cs typeface="Times New Roman" pitchFamily="18" charset="0"/>
              </a:rPr>
            </a:br>
            <a:r>
              <a:rPr lang="ru-RU" sz="3600" b="1" i="1" dirty="0" smtClean="0">
                <a:solidFill>
                  <a:schemeClr val="tx1"/>
                </a:solidFill>
                <a:latin typeface="Times New Roman" pitchFamily="18" charset="0"/>
                <a:cs typeface="Times New Roman" pitchFamily="18" charset="0"/>
              </a:rPr>
              <a:t> 9. Формы государственного устройства. </a:t>
            </a:r>
            <a:br>
              <a:rPr lang="ru-RU" sz="3600" b="1" i="1" dirty="0" smtClean="0">
                <a:solidFill>
                  <a:schemeClr val="tx1"/>
                </a:solidFill>
                <a:latin typeface="Times New Roman" pitchFamily="18" charset="0"/>
                <a:cs typeface="Times New Roman" pitchFamily="18" charset="0"/>
              </a:rPr>
            </a:br>
            <a:r>
              <a:rPr lang="ru-RU" sz="3600" b="1" i="1" dirty="0" smtClean="0">
                <a:solidFill>
                  <a:schemeClr val="tx1"/>
                </a:solidFill>
                <a:latin typeface="Times New Roman" pitchFamily="18" charset="0"/>
                <a:cs typeface="Times New Roman" pitchFamily="18" charset="0"/>
              </a:rPr>
              <a:t/>
            </a:r>
            <a:br>
              <a:rPr lang="ru-RU" sz="3600" b="1" i="1" dirty="0" smtClean="0">
                <a:solidFill>
                  <a:schemeClr val="tx1"/>
                </a:solidFill>
                <a:latin typeface="Times New Roman" pitchFamily="18" charset="0"/>
                <a:cs typeface="Times New Roman" pitchFamily="18" charset="0"/>
              </a:rPr>
            </a:br>
            <a:r>
              <a:rPr lang="ru-RU" sz="3600" b="1" i="1" dirty="0" smtClean="0">
                <a:solidFill>
                  <a:schemeClr val="tx1"/>
                </a:solidFill>
                <a:latin typeface="Times New Roman" pitchFamily="18" charset="0"/>
                <a:cs typeface="Times New Roman" pitchFamily="18" charset="0"/>
              </a:rPr>
              <a:t/>
            </a:r>
            <a:br>
              <a:rPr lang="ru-RU" sz="3600" b="1" i="1" dirty="0" smtClean="0">
                <a:solidFill>
                  <a:schemeClr val="tx1"/>
                </a:solidFill>
                <a:latin typeface="Times New Roman" pitchFamily="18" charset="0"/>
                <a:cs typeface="Times New Roman" pitchFamily="18" charset="0"/>
              </a:rPr>
            </a:br>
            <a:r>
              <a:rPr lang="ru-RU" sz="3600" b="1" i="1" dirty="0" smtClean="0">
                <a:solidFill>
                  <a:schemeClr val="tx1"/>
                </a:solidFill>
                <a:latin typeface="Times New Roman" pitchFamily="18" charset="0"/>
                <a:cs typeface="Times New Roman" pitchFamily="18" charset="0"/>
              </a:rPr>
              <a:t> </a:t>
            </a:r>
            <a:endParaRPr lang="ru-RU" sz="3600" b="1" i="1" dirty="0">
              <a:solidFill>
                <a:schemeClr val="tx1"/>
              </a:solidFill>
              <a:latin typeface="Times New Roman" pitchFamily="18" charset="0"/>
              <a:cs typeface="Times New Roman" pitchFamily="18" charset="0"/>
            </a:endParaRPr>
          </a:p>
        </p:txBody>
      </p:sp>
      <p:sp>
        <p:nvSpPr>
          <p:cNvPr id="3" name="Объект 2"/>
          <p:cNvSpPr>
            <a:spLocks noGrp="1"/>
          </p:cNvSpPr>
          <p:nvPr>
            <p:ph idx="1"/>
          </p:nvPr>
        </p:nvSpPr>
        <p:spPr>
          <a:xfrm>
            <a:off x="179512" y="892384"/>
            <a:ext cx="8363272" cy="5904656"/>
          </a:xfrm>
        </p:spPr>
        <p:txBody>
          <a:bodyPr/>
          <a:lstStyle/>
          <a:p>
            <a:pPr marL="0" indent="0" algn="ctr">
              <a:buNone/>
            </a:pPr>
            <a:r>
              <a:rPr lang="ru-RU" sz="2800" b="1" i="1" dirty="0" smtClean="0">
                <a:latin typeface="Times New Roman" pitchFamily="18" charset="0"/>
                <a:cs typeface="Times New Roman" pitchFamily="18" charset="0"/>
              </a:rPr>
              <a:t>План  урока:</a:t>
            </a:r>
          </a:p>
          <a:p>
            <a:endParaRPr lang="ru-RU" sz="2800" b="1" i="1" dirty="0" smtClean="0">
              <a:latin typeface="Times New Roman" pitchFamily="18" charset="0"/>
              <a:cs typeface="Times New Roman" pitchFamily="18" charset="0"/>
            </a:endParaRPr>
          </a:p>
          <a:p>
            <a:endParaRPr lang="ru-RU" sz="2800" b="1" i="1" dirty="0" smtClean="0">
              <a:latin typeface="Times New Roman" pitchFamily="18" charset="0"/>
              <a:cs typeface="Times New Roman" pitchFamily="18" charset="0"/>
            </a:endParaRPr>
          </a:p>
          <a:p>
            <a:endParaRPr lang="ru-RU" sz="2800" b="1" i="1" dirty="0" smtClean="0">
              <a:latin typeface="Times New Roman" pitchFamily="18" charset="0"/>
              <a:cs typeface="Times New Roman" pitchFamily="18" charset="0"/>
            </a:endParaRPr>
          </a:p>
          <a:p>
            <a:endParaRPr lang="ru-RU" sz="2800" b="1" i="1" dirty="0" smtClean="0">
              <a:latin typeface="Times New Roman" pitchFamily="18" charset="0"/>
              <a:cs typeface="Times New Roman" pitchFamily="18" charset="0"/>
            </a:endParaRPr>
          </a:p>
          <a:p>
            <a:endParaRPr lang="ru-RU" sz="2800" b="1" i="1" dirty="0" smtClean="0">
              <a:latin typeface="Times New Roman" pitchFamily="18" charset="0"/>
              <a:cs typeface="Times New Roman" pitchFamily="18" charset="0"/>
            </a:endParaRPr>
          </a:p>
          <a:p>
            <a:endParaRPr lang="ru-RU" sz="2800" b="1" i="1" dirty="0" smtClean="0">
              <a:latin typeface="Times New Roman" pitchFamily="18" charset="0"/>
              <a:cs typeface="Times New Roman" pitchFamily="18" charset="0"/>
            </a:endParaRPr>
          </a:p>
          <a:p>
            <a:endParaRPr lang="ru-RU" sz="2800" b="1" i="1" dirty="0" smtClean="0">
              <a:latin typeface="Times New Roman" pitchFamily="18" charset="0"/>
              <a:cs typeface="Times New Roman" pitchFamily="18" charset="0"/>
            </a:endParaRPr>
          </a:p>
          <a:p>
            <a:endParaRPr lang="ru-RU" sz="2800" b="1" i="1" dirty="0" smtClean="0">
              <a:latin typeface="Times New Roman" pitchFamily="18" charset="0"/>
              <a:cs typeface="Times New Roman" pitchFamily="18" charset="0"/>
            </a:endParaRPr>
          </a:p>
          <a:p>
            <a:pPr marL="514350" indent="-514350">
              <a:buFont typeface="+mj-lt"/>
              <a:buAutoNum type="arabicPeriod"/>
            </a:pPr>
            <a:endParaRPr lang="ru-RU" sz="2800" b="1" i="1" dirty="0" smtClean="0">
              <a:latin typeface="Times New Roman" pitchFamily="18" charset="0"/>
              <a:cs typeface="Times New Roman" pitchFamily="18" charset="0"/>
            </a:endParaRPr>
          </a:p>
          <a:p>
            <a:pPr lvl="3"/>
            <a:endParaRPr lang="ru-RU" dirty="0"/>
          </a:p>
        </p:txBody>
      </p:sp>
    </p:spTree>
    <p:extLst>
      <p:ext uri="{BB962C8B-B14F-4D97-AF65-F5344CB8AC3E}">
        <p14:creationId xmlns:p14="http://schemas.microsoft.com/office/powerpoint/2010/main" val="828268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Объект 8"/>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283968" y="980728"/>
            <a:ext cx="4104456" cy="4608512"/>
          </a:xfrm>
        </p:spPr>
      </p:pic>
      <p:sp>
        <p:nvSpPr>
          <p:cNvPr id="3" name="Подзаголовок 2"/>
          <p:cNvSpPr>
            <a:spLocks noGrp="1"/>
          </p:cNvSpPr>
          <p:nvPr>
            <p:ph type="body" idx="2"/>
          </p:nvPr>
        </p:nvSpPr>
        <p:spPr/>
        <p:txBody>
          <a:bodyPr/>
          <a:lstStyle/>
          <a:p>
            <a:endParaRPr lang="ru-RU" dirty="0" smtClean="0"/>
          </a:p>
          <a:p>
            <a:endParaRPr lang="ru-RU" dirty="0"/>
          </a:p>
          <a:p>
            <a:endParaRPr lang="ru-RU" dirty="0" smtClean="0"/>
          </a:p>
          <a:p>
            <a:endParaRPr lang="ru-RU" dirty="0"/>
          </a:p>
          <a:p>
            <a:endParaRPr lang="ru-RU" dirty="0"/>
          </a:p>
        </p:txBody>
      </p:sp>
      <p:sp>
        <p:nvSpPr>
          <p:cNvPr id="2" name="Заголовок 1"/>
          <p:cNvSpPr>
            <a:spLocks noGrp="1"/>
          </p:cNvSpPr>
          <p:nvPr>
            <p:ph type="title"/>
          </p:nvPr>
        </p:nvSpPr>
        <p:spPr>
          <a:xfrm>
            <a:off x="755576" y="620688"/>
            <a:ext cx="3168352" cy="5112568"/>
          </a:xfrm>
        </p:spPr>
        <p:txBody>
          <a:bodyPr>
            <a:normAutofit/>
          </a:bodyPr>
          <a:lstStyle/>
          <a:p>
            <a:r>
              <a:rPr lang="ru-RU" sz="2800" i="1" dirty="0" smtClean="0">
                <a:latin typeface="Times New Roman" pitchFamily="18" charset="0"/>
                <a:cs typeface="Times New Roman" pitchFamily="18" charset="0"/>
              </a:rPr>
              <a:t>Понятие «</a:t>
            </a:r>
            <a:r>
              <a:rPr lang="ru-RU" sz="2800" b="1" dirty="0" smtClean="0">
                <a:latin typeface="Times New Roman" pitchFamily="18" charset="0"/>
                <a:cs typeface="Times New Roman" pitchFamily="18" charset="0"/>
              </a:rPr>
              <a:t>государство</a:t>
            </a:r>
            <a:r>
              <a:rPr lang="ru-RU" sz="2800" i="1" dirty="0" smtClean="0">
                <a:latin typeface="Times New Roman" pitchFamily="18" charset="0"/>
                <a:cs typeface="Times New Roman" pitchFamily="18" charset="0"/>
              </a:rPr>
              <a:t>» было введено впервые </a:t>
            </a:r>
            <a:br>
              <a:rPr lang="ru-RU" sz="2800" i="1" dirty="0" smtClean="0">
                <a:latin typeface="Times New Roman" pitchFamily="18" charset="0"/>
                <a:cs typeface="Times New Roman" pitchFamily="18" charset="0"/>
              </a:rPr>
            </a:br>
            <a:r>
              <a:rPr lang="ru-RU" sz="2800" i="1" dirty="0" smtClean="0">
                <a:latin typeface="Times New Roman" pitchFamily="18" charset="0"/>
                <a:cs typeface="Times New Roman" pitchFamily="18" charset="0"/>
              </a:rPr>
              <a:t>Н. Макиавелли.</a:t>
            </a:r>
            <a:br>
              <a:rPr lang="ru-RU" sz="2800" i="1" dirty="0" smtClean="0">
                <a:latin typeface="Times New Roman" pitchFamily="18" charset="0"/>
                <a:cs typeface="Times New Roman" pitchFamily="18" charset="0"/>
              </a:rPr>
            </a:br>
            <a:r>
              <a:rPr lang="ru-RU" sz="2800" i="1" dirty="0" smtClean="0">
                <a:latin typeface="Times New Roman" pitchFamily="18" charset="0"/>
                <a:cs typeface="Times New Roman" pitchFamily="18" charset="0"/>
              </a:rPr>
              <a:t>Оно обозначало у него политическое состояние общество.</a:t>
            </a:r>
            <a:r>
              <a:rPr lang="ru-RU" i="1" dirty="0" smtClean="0">
                <a:solidFill>
                  <a:srgbClr val="FFFF00"/>
                </a:solidFill>
                <a:latin typeface="Times New Roman" pitchFamily="18" charset="0"/>
                <a:cs typeface="Times New Roman" pitchFamily="18" charset="0"/>
              </a:rPr>
              <a:t/>
            </a:r>
            <a:br>
              <a:rPr lang="ru-RU" i="1" dirty="0" smtClean="0">
                <a:solidFill>
                  <a:srgbClr val="FFFF00"/>
                </a:solidFill>
                <a:latin typeface="Times New Roman" pitchFamily="18" charset="0"/>
                <a:cs typeface="Times New Roman" pitchFamily="18" charset="0"/>
              </a:rPr>
            </a:br>
            <a:r>
              <a:rPr lang="ru-RU" i="1" dirty="0" smtClean="0">
                <a:solidFill>
                  <a:srgbClr val="FFFF00"/>
                </a:solidFill>
                <a:latin typeface="Times New Roman" pitchFamily="18" charset="0"/>
                <a:cs typeface="Times New Roman" pitchFamily="18" charset="0"/>
              </a:rPr>
              <a:t/>
            </a:r>
            <a:br>
              <a:rPr lang="ru-RU" i="1" dirty="0" smtClean="0">
                <a:solidFill>
                  <a:srgbClr val="FFFF00"/>
                </a:solidFill>
                <a:latin typeface="Times New Roman" pitchFamily="18" charset="0"/>
                <a:cs typeface="Times New Roman" pitchFamily="18" charset="0"/>
              </a:rPr>
            </a:br>
            <a:endParaRPr lang="ru-RU" i="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41345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dirty="0"/>
          </a:p>
        </p:txBody>
      </p:sp>
      <p:sp>
        <p:nvSpPr>
          <p:cNvPr id="2" name="Заголовок 1"/>
          <p:cNvSpPr>
            <a:spLocks noGrp="1"/>
          </p:cNvSpPr>
          <p:nvPr>
            <p:ph type="title"/>
          </p:nvPr>
        </p:nvSpPr>
        <p:spPr>
          <a:xfrm>
            <a:off x="611560" y="3212976"/>
            <a:ext cx="8229600" cy="1219200"/>
          </a:xfrm>
        </p:spPr>
        <p:txBody>
          <a:bodyPr>
            <a:normAutofit fontScale="90000"/>
          </a:bodyPr>
          <a:lstStyle/>
          <a:p>
            <a:r>
              <a:rPr lang="ru-RU" sz="6000" b="1" smtClean="0">
                <a:solidFill>
                  <a:srgbClr val="FF0000"/>
                </a:solidFill>
                <a:latin typeface="Times New Roman" pitchFamily="18" charset="0"/>
                <a:cs typeface="Times New Roman" pitchFamily="18" charset="0"/>
              </a:rPr>
              <a:t>Государство</a:t>
            </a:r>
            <a:r>
              <a:rPr lang="ru-RU" sz="6000" smtClean="0">
                <a:latin typeface="Times New Roman" pitchFamily="18" charset="0"/>
                <a:cs typeface="Times New Roman" pitchFamily="18" charset="0"/>
              </a:rPr>
              <a:t> </a:t>
            </a:r>
            <a:r>
              <a:rPr lang="ru-RU" smtClean="0">
                <a:solidFill>
                  <a:schemeClr val="tx1"/>
                </a:solidFill>
                <a:latin typeface="Times New Roman" pitchFamily="18" charset="0"/>
                <a:cs typeface="Times New Roman" pitchFamily="18" charset="0"/>
              </a:rPr>
              <a:t>–</a:t>
            </a:r>
            <a:r>
              <a:rPr lang="ru-RU" smtClean="0">
                <a:latin typeface="Times New Roman" pitchFamily="18" charset="0"/>
                <a:cs typeface="Times New Roman" pitchFamily="18" charset="0"/>
              </a:rPr>
              <a:t> </a:t>
            </a:r>
            <a:r>
              <a:rPr lang="ru-RU" smtClean="0">
                <a:solidFill>
                  <a:schemeClr val="tx2">
                    <a:lumMod val="75000"/>
                  </a:schemeClr>
                </a:solidFill>
                <a:latin typeface="Times New Roman" pitchFamily="18" charset="0"/>
                <a:cs typeface="Times New Roman" pitchFamily="18" charset="0"/>
              </a:rPr>
              <a:t>основной политический институт общества, осуществляющий управление  им  и охрану его социально-экономической структуры.</a:t>
            </a:r>
            <a:endParaRPr lang="ru-RU" dirty="0">
              <a:solidFill>
                <a:schemeClr val="tx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92666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90752" y="1620104"/>
            <a:ext cx="8229600" cy="4572000"/>
          </a:xfrm>
        </p:spPr>
        <p:txBody>
          <a:bodyPr/>
          <a:lstStyle/>
          <a:p>
            <a:endParaRPr lang="ru-RU" dirty="0"/>
          </a:p>
        </p:txBody>
      </p:sp>
      <p:sp>
        <p:nvSpPr>
          <p:cNvPr id="3" name="Заголовок 2"/>
          <p:cNvSpPr>
            <a:spLocks noGrp="1"/>
          </p:cNvSpPr>
          <p:nvPr>
            <p:ph type="title"/>
          </p:nvPr>
        </p:nvSpPr>
        <p:spPr>
          <a:xfrm>
            <a:off x="323528" y="0"/>
            <a:ext cx="8363272" cy="1620104"/>
          </a:xfrm>
        </p:spPr>
        <p:txBody>
          <a:bodyPr>
            <a:noAutofit/>
          </a:bodyPr>
          <a:lstStyle/>
          <a:p>
            <a:pPr algn="ctr"/>
            <a:r>
              <a:rPr lang="ru-RU" sz="4800" dirty="0" smtClean="0">
                <a:solidFill>
                  <a:schemeClr val="tx1"/>
                </a:solidFill>
                <a:latin typeface="Times New Roman" pitchFamily="18" charset="0"/>
                <a:cs typeface="Times New Roman" pitchFamily="18" charset="0"/>
              </a:rPr>
              <a:t>Теории возникновения государства</a:t>
            </a:r>
            <a:endParaRPr lang="ru-RU" sz="4800" dirty="0">
              <a:solidFill>
                <a:schemeClr val="tx1"/>
              </a:solidFill>
              <a:latin typeface="Times New Roman" pitchFamily="18" charset="0"/>
              <a:cs typeface="Times New Roman" pitchFamily="18" charset="0"/>
            </a:endParaRPr>
          </a:p>
        </p:txBody>
      </p:sp>
      <p:sp>
        <p:nvSpPr>
          <p:cNvPr id="4" name="Прямоугольник 3"/>
          <p:cNvSpPr/>
          <p:nvPr/>
        </p:nvSpPr>
        <p:spPr>
          <a:xfrm>
            <a:off x="323528" y="2484200"/>
            <a:ext cx="3220320" cy="1415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solidFill>
                  <a:schemeClr val="tx1"/>
                </a:solidFill>
                <a:latin typeface="Times New Roman" pitchFamily="18" charset="0"/>
                <a:cs typeface="Times New Roman" pitchFamily="18" charset="0"/>
              </a:rPr>
              <a:t>Основные теории</a:t>
            </a:r>
            <a:endParaRPr lang="ru-RU" sz="3200" dirty="0">
              <a:solidFill>
                <a:schemeClr val="tx1"/>
              </a:solidFill>
              <a:latin typeface="Times New Roman" pitchFamily="18" charset="0"/>
              <a:cs typeface="Times New Roman" pitchFamily="18" charset="0"/>
            </a:endParaRPr>
          </a:p>
        </p:txBody>
      </p:sp>
      <p:sp>
        <p:nvSpPr>
          <p:cNvPr id="5" name="Прямоугольник 4"/>
          <p:cNvSpPr/>
          <p:nvPr/>
        </p:nvSpPr>
        <p:spPr>
          <a:xfrm>
            <a:off x="5315664" y="1620104"/>
            <a:ext cx="307276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dirty="0" smtClean="0">
                <a:solidFill>
                  <a:schemeClr val="tx1">
                    <a:lumMod val="85000"/>
                    <a:lumOff val="15000"/>
                  </a:schemeClr>
                </a:solidFill>
                <a:latin typeface="Times New Roman" pitchFamily="18" charset="0"/>
                <a:cs typeface="Times New Roman" pitchFamily="18" charset="0"/>
              </a:rPr>
              <a:t>«Божественная»</a:t>
            </a:r>
            <a:endParaRPr lang="ru-RU" sz="2800" dirty="0">
              <a:solidFill>
                <a:schemeClr val="tx1">
                  <a:lumMod val="85000"/>
                  <a:lumOff val="15000"/>
                </a:schemeClr>
              </a:solidFill>
              <a:latin typeface="Times New Roman" pitchFamily="18" charset="0"/>
              <a:cs typeface="Times New Roman" pitchFamily="18" charset="0"/>
            </a:endParaRPr>
          </a:p>
        </p:txBody>
      </p:sp>
      <p:sp>
        <p:nvSpPr>
          <p:cNvPr id="6" name="Прямоугольник 5"/>
          <p:cNvSpPr/>
          <p:nvPr/>
        </p:nvSpPr>
        <p:spPr>
          <a:xfrm>
            <a:off x="5315664" y="2708920"/>
            <a:ext cx="307276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dirty="0" smtClean="0">
                <a:solidFill>
                  <a:schemeClr val="tx1"/>
                </a:solidFill>
                <a:latin typeface="Times New Roman" pitchFamily="18" charset="0"/>
                <a:cs typeface="Times New Roman" pitchFamily="18" charset="0"/>
              </a:rPr>
              <a:t>   Договорная</a:t>
            </a:r>
            <a:endParaRPr lang="ru-RU" sz="2800" dirty="0">
              <a:solidFill>
                <a:schemeClr val="tx1"/>
              </a:solidFill>
              <a:latin typeface="Times New Roman" pitchFamily="18" charset="0"/>
              <a:cs typeface="Times New Roman" pitchFamily="18" charset="0"/>
            </a:endParaRPr>
          </a:p>
        </p:txBody>
      </p:sp>
      <p:sp>
        <p:nvSpPr>
          <p:cNvPr id="7" name="Прямоугольник 6"/>
          <p:cNvSpPr/>
          <p:nvPr/>
        </p:nvSpPr>
        <p:spPr>
          <a:xfrm>
            <a:off x="5315664" y="3717032"/>
            <a:ext cx="3096344" cy="109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Теория завоевания</a:t>
            </a:r>
            <a:endParaRPr lang="ru-RU" sz="2800" dirty="0">
              <a:solidFill>
                <a:schemeClr val="tx1"/>
              </a:solidFill>
              <a:latin typeface="Times New Roman" pitchFamily="18" charset="0"/>
              <a:cs typeface="Times New Roman" pitchFamily="18" charset="0"/>
            </a:endParaRPr>
          </a:p>
        </p:txBody>
      </p:sp>
      <p:sp>
        <p:nvSpPr>
          <p:cNvPr id="18" name="Прямоугольник 17"/>
          <p:cNvSpPr/>
          <p:nvPr/>
        </p:nvSpPr>
        <p:spPr>
          <a:xfrm>
            <a:off x="5324008" y="5083968"/>
            <a:ext cx="309634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Times New Roman" pitchFamily="18" charset="0"/>
                <a:cs typeface="Times New Roman" pitchFamily="18" charset="0"/>
              </a:rPr>
              <a:t>Классовая</a:t>
            </a:r>
            <a:endParaRPr lang="ru-RU" sz="2800" dirty="0">
              <a:solidFill>
                <a:schemeClr val="tx1"/>
              </a:solidFill>
              <a:latin typeface="Times New Roman" pitchFamily="18" charset="0"/>
              <a:cs typeface="Times New Roman" pitchFamily="18" charset="0"/>
            </a:endParaRPr>
          </a:p>
        </p:txBody>
      </p:sp>
      <p:cxnSp>
        <p:nvCxnSpPr>
          <p:cNvPr id="20" name="Прямая соединительная линия 19"/>
          <p:cNvCxnSpPr>
            <a:endCxn id="6" idx="1"/>
          </p:cNvCxnSpPr>
          <p:nvPr/>
        </p:nvCxnSpPr>
        <p:spPr>
          <a:xfrm>
            <a:off x="4572000" y="3104964"/>
            <a:ext cx="743664" cy="0"/>
          </a:xfrm>
          <a:prstGeom prst="line">
            <a:avLst/>
          </a:prstGeom>
        </p:spPr>
        <p:style>
          <a:lnRef idx="1">
            <a:schemeClr val="dk1"/>
          </a:lnRef>
          <a:fillRef idx="0">
            <a:schemeClr val="dk1"/>
          </a:fillRef>
          <a:effectRef idx="0">
            <a:schemeClr val="dk1"/>
          </a:effectRef>
          <a:fontRef idx="minor">
            <a:schemeClr val="tx1"/>
          </a:fontRef>
        </p:style>
      </p:cxnSp>
      <p:cxnSp>
        <p:nvCxnSpPr>
          <p:cNvPr id="25" name="Прямая соединительная линия 24"/>
          <p:cNvCxnSpPr>
            <a:endCxn id="7" idx="1"/>
          </p:cNvCxnSpPr>
          <p:nvPr/>
        </p:nvCxnSpPr>
        <p:spPr>
          <a:xfrm>
            <a:off x="4572000" y="4263536"/>
            <a:ext cx="743664" cy="0"/>
          </a:xfrm>
          <a:prstGeom prst="line">
            <a:avLst/>
          </a:prstGeom>
        </p:spPr>
        <p:style>
          <a:lnRef idx="1">
            <a:schemeClr val="dk1"/>
          </a:lnRef>
          <a:fillRef idx="0">
            <a:schemeClr val="dk1"/>
          </a:fillRef>
          <a:effectRef idx="0">
            <a:schemeClr val="dk1"/>
          </a:effectRef>
          <a:fontRef idx="minor">
            <a:schemeClr val="tx1"/>
          </a:fontRef>
        </p:style>
      </p:cxnSp>
      <p:cxnSp>
        <p:nvCxnSpPr>
          <p:cNvPr id="33" name="Прямая со стрелкой 32"/>
          <p:cNvCxnSpPr/>
          <p:nvPr/>
        </p:nvCxnSpPr>
        <p:spPr>
          <a:xfrm>
            <a:off x="3993080" y="1916832"/>
            <a:ext cx="132258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9" name="Прямая со стрелкой 38"/>
          <p:cNvCxnSpPr/>
          <p:nvPr/>
        </p:nvCxnSpPr>
        <p:spPr>
          <a:xfrm>
            <a:off x="3543848" y="3104964"/>
            <a:ext cx="177181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Прямая со стрелкой 41"/>
          <p:cNvCxnSpPr>
            <a:endCxn id="7" idx="1"/>
          </p:cNvCxnSpPr>
          <p:nvPr/>
        </p:nvCxnSpPr>
        <p:spPr>
          <a:xfrm>
            <a:off x="3993080" y="4263536"/>
            <a:ext cx="132258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0" name="Прямая со стрелкой 49"/>
          <p:cNvCxnSpPr/>
          <p:nvPr/>
        </p:nvCxnSpPr>
        <p:spPr>
          <a:xfrm>
            <a:off x="3993080" y="5541168"/>
            <a:ext cx="133092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4" name="Прямая соединительная линия 53"/>
          <p:cNvCxnSpPr/>
          <p:nvPr/>
        </p:nvCxnSpPr>
        <p:spPr>
          <a:xfrm>
            <a:off x="3965968" y="1916832"/>
            <a:ext cx="0" cy="3624336"/>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62454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Заголовок 15"/>
          <p:cNvSpPr>
            <a:spLocks noGrp="1"/>
          </p:cNvSpPr>
          <p:nvPr>
            <p:ph type="title"/>
          </p:nvPr>
        </p:nvSpPr>
        <p:spPr>
          <a:xfrm>
            <a:off x="899592" y="620688"/>
            <a:ext cx="7416824" cy="4968552"/>
          </a:xfrm>
        </p:spPr>
        <p:txBody>
          <a:bodyPr/>
          <a:lstStyle/>
          <a:p>
            <a:r>
              <a:rPr lang="ru-RU" sz="4000" dirty="0" smtClean="0">
                <a:solidFill>
                  <a:schemeClr val="tx2">
                    <a:lumMod val="75000"/>
                  </a:schemeClr>
                </a:solidFill>
                <a:latin typeface="Times New Roman" pitchFamily="18" charset="0"/>
                <a:cs typeface="Times New Roman" pitchFamily="18" charset="0"/>
              </a:rPr>
              <a:t>Основные признаки государства:</a:t>
            </a:r>
            <a:br>
              <a:rPr lang="ru-RU" sz="4000" dirty="0" smtClean="0">
                <a:solidFill>
                  <a:schemeClr val="tx2">
                    <a:lumMod val="75000"/>
                  </a:schemeClr>
                </a:solidFill>
                <a:latin typeface="Times New Roman" pitchFamily="18" charset="0"/>
                <a:cs typeface="Times New Roman" pitchFamily="18" charset="0"/>
              </a:rPr>
            </a:br>
            <a:r>
              <a:rPr lang="ru-RU" sz="4000" dirty="0" smtClean="0">
                <a:solidFill>
                  <a:schemeClr val="tx2">
                    <a:lumMod val="75000"/>
                  </a:schemeClr>
                </a:solidFill>
                <a:latin typeface="Times New Roman" pitchFamily="18" charset="0"/>
                <a:cs typeface="Times New Roman" pitchFamily="18" charset="0"/>
              </a:rPr>
              <a:t>- власть </a:t>
            </a:r>
            <a:r>
              <a:rPr lang="ru-RU" sz="3200" dirty="0" smtClean="0">
                <a:solidFill>
                  <a:schemeClr val="tx2">
                    <a:lumMod val="75000"/>
                  </a:schemeClr>
                </a:solidFill>
                <a:latin typeface="Times New Roman" pitchFamily="18" charset="0"/>
                <a:cs typeface="Times New Roman" pitchFamily="18" charset="0"/>
              </a:rPr>
              <a:t>(органы управления и органы подавления);</a:t>
            </a:r>
            <a:br>
              <a:rPr lang="ru-RU" sz="3200" dirty="0" smtClean="0">
                <a:solidFill>
                  <a:schemeClr val="tx2">
                    <a:lumMod val="75000"/>
                  </a:schemeClr>
                </a:solidFill>
                <a:latin typeface="Times New Roman" pitchFamily="18" charset="0"/>
                <a:cs typeface="Times New Roman" pitchFamily="18" charset="0"/>
              </a:rPr>
            </a:br>
            <a:r>
              <a:rPr lang="ru-RU" sz="3200" dirty="0" smtClean="0">
                <a:solidFill>
                  <a:schemeClr val="tx2">
                    <a:lumMod val="75000"/>
                  </a:schemeClr>
                </a:solidFill>
                <a:latin typeface="Times New Roman" pitchFamily="18" charset="0"/>
                <a:cs typeface="Times New Roman" pitchFamily="18" charset="0"/>
              </a:rPr>
              <a:t>- </a:t>
            </a:r>
            <a:r>
              <a:rPr lang="ru-RU" sz="4000" dirty="0" smtClean="0">
                <a:solidFill>
                  <a:schemeClr val="tx2">
                    <a:lumMod val="75000"/>
                  </a:schemeClr>
                </a:solidFill>
                <a:latin typeface="Times New Roman" pitchFamily="18" charset="0"/>
                <a:cs typeface="Times New Roman" pitchFamily="18" charset="0"/>
              </a:rPr>
              <a:t>закон</a:t>
            </a:r>
            <a:r>
              <a:rPr lang="ru-RU" sz="3200" dirty="0" smtClean="0">
                <a:solidFill>
                  <a:schemeClr val="tx2">
                    <a:lumMod val="75000"/>
                  </a:schemeClr>
                </a:solidFill>
                <a:latin typeface="Times New Roman" pitchFamily="18" charset="0"/>
                <a:cs typeface="Times New Roman" pitchFamily="18" charset="0"/>
              </a:rPr>
              <a:t> (право);</a:t>
            </a:r>
            <a:br>
              <a:rPr lang="ru-RU" sz="3200" dirty="0" smtClean="0">
                <a:solidFill>
                  <a:schemeClr val="tx2">
                    <a:lumMod val="75000"/>
                  </a:schemeClr>
                </a:solidFill>
                <a:latin typeface="Times New Roman" pitchFamily="18" charset="0"/>
                <a:cs typeface="Times New Roman" pitchFamily="18" charset="0"/>
              </a:rPr>
            </a:br>
            <a:r>
              <a:rPr lang="ru-RU" sz="3200" dirty="0" smtClean="0">
                <a:solidFill>
                  <a:schemeClr val="tx2">
                    <a:lumMod val="75000"/>
                  </a:schemeClr>
                </a:solidFill>
                <a:latin typeface="Times New Roman" pitchFamily="18" charset="0"/>
                <a:cs typeface="Times New Roman" pitchFamily="18" charset="0"/>
              </a:rPr>
              <a:t>-</a:t>
            </a:r>
            <a:r>
              <a:rPr lang="ru-RU" sz="4000" dirty="0" smtClean="0">
                <a:solidFill>
                  <a:schemeClr val="tx2">
                    <a:lumMod val="75000"/>
                  </a:schemeClr>
                </a:solidFill>
                <a:latin typeface="Times New Roman" pitchFamily="18" charset="0"/>
                <a:cs typeface="Times New Roman" pitchFamily="18" charset="0"/>
              </a:rPr>
              <a:t> территория </a:t>
            </a:r>
            <a:r>
              <a:rPr lang="ru-RU" sz="3200" dirty="0" smtClean="0">
                <a:solidFill>
                  <a:schemeClr val="tx2">
                    <a:lumMod val="75000"/>
                  </a:schemeClr>
                </a:solidFill>
                <a:latin typeface="Times New Roman" pitchFamily="18" charset="0"/>
                <a:cs typeface="Times New Roman" pitchFamily="18" charset="0"/>
              </a:rPr>
              <a:t>(с населением);</a:t>
            </a:r>
            <a:br>
              <a:rPr lang="ru-RU" sz="3200" dirty="0" smtClean="0">
                <a:solidFill>
                  <a:schemeClr val="tx2">
                    <a:lumMod val="75000"/>
                  </a:schemeClr>
                </a:solidFill>
                <a:latin typeface="Times New Roman" pitchFamily="18" charset="0"/>
                <a:cs typeface="Times New Roman" pitchFamily="18" charset="0"/>
              </a:rPr>
            </a:br>
            <a:r>
              <a:rPr lang="ru-RU" sz="3200" dirty="0" smtClean="0">
                <a:solidFill>
                  <a:schemeClr val="tx2">
                    <a:lumMod val="75000"/>
                  </a:schemeClr>
                </a:solidFill>
                <a:latin typeface="Times New Roman" pitchFamily="18" charset="0"/>
                <a:cs typeface="Times New Roman" pitchFamily="18" charset="0"/>
              </a:rPr>
              <a:t>- </a:t>
            </a:r>
            <a:r>
              <a:rPr lang="ru-RU" sz="4000" dirty="0" smtClean="0">
                <a:solidFill>
                  <a:schemeClr val="tx2">
                    <a:lumMod val="75000"/>
                  </a:schemeClr>
                </a:solidFill>
                <a:latin typeface="Times New Roman" pitchFamily="18" charset="0"/>
                <a:cs typeface="Times New Roman" pitchFamily="18" charset="0"/>
              </a:rPr>
              <a:t>суверенитет</a:t>
            </a:r>
            <a:r>
              <a:rPr lang="ru-RU" sz="3200" dirty="0" smtClean="0">
                <a:solidFill>
                  <a:schemeClr val="tx2">
                    <a:lumMod val="75000"/>
                  </a:schemeClr>
                </a:solidFill>
                <a:latin typeface="Times New Roman" pitchFamily="18" charset="0"/>
                <a:cs typeface="Times New Roman" pitchFamily="18" charset="0"/>
              </a:rPr>
              <a:t> (внешний – независимость, внутренний -  верховенство власти.</a:t>
            </a:r>
            <a:endParaRPr lang="ru-RU" sz="4000" dirty="0">
              <a:solidFill>
                <a:schemeClr val="tx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020630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99592" y="2274135"/>
            <a:ext cx="7311704" cy="912763"/>
          </a:xfrm>
        </p:spPr>
        <p:txBody>
          <a:bodyPr/>
          <a:lstStyle/>
          <a:p>
            <a:endParaRPr lang="ru-RU" dirty="0"/>
          </a:p>
        </p:txBody>
      </p:sp>
      <p:sp>
        <p:nvSpPr>
          <p:cNvPr id="2" name="Заголовок 1"/>
          <p:cNvSpPr>
            <a:spLocks noGrp="1"/>
          </p:cNvSpPr>
          <p:nvPr>
            <p:ph type="ctrTitle"/>
          </p:nvPr>
        </p:nvSpPr>
        <p:spPr>
          <a:xfrm>
            <a:off x="1541101" y="405077"/>
            <a:ext cx="6386706" cy="1274425"/>
          </a:xfrm>
        </p:spPr>
        <p:txBody>
          <a:bodyPr/>
          <a:lstStyle/>
          <a:p>
            <a:endParaRPr lang="ru-RU" sz="3600" dirty="0"/>
          </a:p>
        </p:txBody>
      </p:sp>
      <p:sp>
        <p:nvSpPr>
          <p:cNvPr id="6" name="Прямоугольник 5"/>
          <p:cNvSpPr/>
          <p:nvPr/>
        </p:nvSpPr>
        <p:spPr>
          <a:xfrm>
            <a:off x="1935361" y="414543"/>
            <a:ext cx="5598186" cy="1240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tx2">
                    <a:lumMod val="75000"/>
                  </a:schemeClr>
                </a:solidFill>
                <a:latin typeface="Times New Roman" pitchFamily="18" charset="0"/>
                <a:cs typeface="Times New Roman" pitchFamily="18" charset="0"/>
              </a:rPr>
              <a:t>Основные  </a:t>
            </a:r>
          </a:p>
          <a:p>
            <a:pPr algn="ctr"/>
            <a:r>
              <a:rPr lang="ru-RU" sz="3200" b="1" dirty="0" smtClean="0">
                <a:solidFill>
                  <a:schemeClr val="tx2">
                    <a:lumMod val="75000"/>
                  </a:schemeClr>
                </a:solidFill>
                <a:latin typeface="Times New Roman" pitchFamily="18" charset="0"/>
                <a:cs typeface="Times New Roman" pitchFamily="18" charset="0"/>
              </a:rPr>
              <a:t>задачи государства</a:t>
            </a:r>
            <a:endParaRPr lang="ru-RU" sz="3200" b="1" dirty="0">
              <a:solidFill>
                <a:schemeClr val="tx2">
                  <a:lumMod val="75000"/>
                </a:schemeClr>
              </a:solidFill>
              <a:latin typeface="Times New Roman" pitchFamily="18" charset="0"/>
              <a:cs typeface="Times New Roman" pitchFamily="18" charset="0"/>
            </a:endParaRPr>
          </a:p>
        </p:txBody>
      </p:sp>
      <p:sp>
        <p:nvSpPr>
          <p:cNvPr id="11" name="Прямоугольник 10"/>
          <p:cNvSpPr/>
          <p:nvPr/>
        </p:nvSpPr>
        <p:spPr>
          <a:xfrm>
            <a:off x="1065251" y="2312626"/>
            <a:ext cx="3557476" cy="661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ln w="10160">
                  <a:solidFill>
                    <a:schemeClr val="accent1"/>
                  </a:solidFill>
                  <a:prstDash val="solid"/>
                </a:ln>
                <a:solidFill>
                  <a:schemeClr val="tx1"/>
                </a:solidFill>
                <a:cs typeface="Times New Roman" pitchFamily="18" charset="0"/>
              </a:rPr>
              <a:t>  </a:t>
            </a:r>
            <a:r>
              <a:rPr lang="ru-RU" sz="2800" b="1" dirty="0" smtClean="0">
                <a:ln w="10160">
                  <a:solidFill>
                    <a:schemeClr val="accent1"/>
                  </a:solidFill>
                  <a:prstDash val="solid"/>
                </a:ln>
                <a:solidFill>
                  <a:schemeClr val="tx1"/>
                </a:solidFill>
                <a:latin typeface="Times New Roman" pitchFamily="18" charset="0"/>
                <a:cs typeface="Times New Roman" pitchFamily="18" charset="0"/>
              </a:rPr>
              <a:t>Внешние</a:t>
            </a:r>
            <a:endParaRPr lang="ru-RU" sz="2800" b="1" dirty="0">
              <a:ln w="10160">
                <a:solidFill>
                  <a:schemeClr val="accent1"/>
                </a:solidFill>
                <a:prstDash val="solid"/>
              </a:ln>
              <a:solidFill>
                <a:schemeClr val="tx1"/>
              </a:solidFill>
              <a:latin typeface="Times New Roman" pitchFamily="18" charset="0"/>
              <a:cs typeface="Times New Roman" pitchFamily="18" charset="0"/>
            </a:endParaRPr>
          </a:p>
        </p:txBody>
      </p:sp>
      <p:sp>
        <p:nvSpPr>
          <p:cNvPr id="12" name="Прямоугольник 11"/>
          <p:cNvSpPr/>
          <p:nvPr/>
        </p:nvSpPr>
        <p:spPr>
          <a:xfrm>
            <a:off x="4936052" y="2305659"/>
            <a:ext cx="3275202" cy="607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75000"/>
                  </a:schemeClr>
                </a:solidFill>
                <a:latin typeface="Times New Roman" pitchFamily="18" charset="0"/>
                <a:cs typeface="Times New Roman" pitchFamily="18" charset="0"/>
              </a:rPr>
              <a:t>Внутренние</a:t>
            </a:r>
            <a:endParaRPr lang="ru-RU" sz="2800" b="1" dirty="0">
              <a:solidFill>
                <a:schemeClr val="tx2">
                  <a:lumMod val="75000"/>
                </a:schemeClr>
              </a:solidFill>
              <a:latin typeface="Times New Roman" pitchFamily="18" charset="0"/>
              <a:cs typeface="Times New Roman" pitchFamily="18" charset="0"/>
            </a:endParaRPr>
          </a:p>
        </p:txBody>
      </p:sp>
      <p:cxnSp>
        <p:nvCxnSpPr>
          <p:cNvPr id="19" name="Прямая соединительная линия 18"/>
          <p:cNvCxnSpPr>
            <a:stCxn id="6" idx="2"/>
          </p:cNvCxnSpPr>
          <p:nvPr/>
        </p:nvCxnSpPr>
        <p:spPr>
          <a:xfrm>
            <a:off x="4734454" y="1654724"/>
            <a:ext cx="1457562" cy="628234"/>
          </a:xfrm>
          <a:prstGeom prst="line">
            <a:avLst/>
          </a:prstGeom>
        </p:spPr>
        <p:style>
          <a:lnRef idx="3">
            <a:schemeClr val="dk1"/>
          </a:lnRef>
          <a:fillRef idx="0">
            <a:schemeClr val="dk1"/>
          </a:fillRef>
          <a:effectRef idx="2">
            <a:schemeClr val="dk1"/>
          </a:effectRef>
          <a:fontRef idx="minor">
            <a:schemeClr val="tx1"/>
          </a:fontRef>
        </p:style>
      </p:cxnSp>
      <p:cxnSp>
        <p:nvCxnSpPr>
          <p:cNvPr id="55" name="Прямая соединительная линия 54"/>
          <p:cNvCxnSpPr/>
          <p:nvPr/>
        </p:nvCxnSpPr>
        <p:spPr>
          <a:xfrm flipV="1">
            <a:off x="2814906" y="1654854"/>
            <a:ext cx="1377371" cy="628104"/>
          </a:xfrm>
          <a:prstGeom prst="line">
            <a:avLst/>
          </a:prstGeom>
        </p:spPr>
        <p:style>
          <a:lnRef idx="3">
            <a:schemeClr val="dk1"/>
          </a:lnRef>
          <a:fillRef idx="0">
            <a:schemeClr val="dk1"/>
          </a:fillRef>
          <a:effectRef idx="2">
            <a:schemeClr val="dk1"/>
          </a:effectRef>
          <a:fontRef idx="minor">
            <a:schemeClr val="tx1"/>
          </a:fontRef>
        </p:style>
      </p:cxnSp>
      <p:sp>
        <p:nvSpPr>
          <p:cNvPr id="72" name="TextBox 71"/>
          <p:cNvSpPr txBox="1"/>
          <p:nvPr/>
        </p:nvSpPr>
        <p:spPr>
          <a:xfrm>
            <a:off x="1053346" y="1470188"/>
            <a:ext cx="1244493" cy="369332"/>
          </a:xfrm>
          <a:prstGeom prst="rect">
            <a:avLst/>
          </a:prstGeom>
          <a:noFill/>
        </p:spPr>
        <p:txBody>
          <a:bodyPr wrap="square" rtlCol="0">
            <a:spAutoFit/>
          </a:bodyPr>
          <a:lstStyle/>
          <a:p>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1" name="Прямоугольник 80"/>
          <p:cNvSpPr/>
          <p:nvPr/>
        </p:nvSpPr>
        <p:spPr>
          <a:xfrm>
            <a:off x="395536" y="3819323"/>
            <a:ext cx="1798276" cy="1064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latin typeface="Times New Roman" pitchFamily="18" charset="0"/>
                <a:cs typeface="Times New Roman" pitchFamily="18" charset="0"/>
              </a:rPr>
              <a:t>Оборона</a:t>
            </a:r>
            <a:endParaRPr lang="ru-RU" sz="2800" b="1" dirty="0">
              <a:solidFill>
                <a:schemeClr val="tx1"/>
              </a:solidFill>
              <a:latin typeface="Times New Roman" pitchFamily="18" charset="0"/>
              <a:cs typeface="Times New Roman" pitchFamily="18" charset="0"/>
            </a:endParaRPr>
          </a:p>
        </p:txBody>
      </p:sp>
      <p:sp>
        <p:nvSpPr>
          <p:cNvPr id="82" name="Прямоугольник 81"/>
          <p:cNvSpPr/>
          <p:nvPr/>
        </p:nvSpPr>
        <p:spPr>
          <a:xfrm>
            <a:off x="2297838" y="3819323"/>
            <a:ext cx="2130145" cy="1094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itchFamily="18" charset="0"/>
                <a:cs typeface="Times New Roman" pitchFamily="18" charset="0"/>
              </a:rPr>
              <a:t>Диплома-</a:t>
            </a:r>
          </a:p>
          <a:p>
            <a:pPr algn="ctr"/>
            <a:r>
              <a:rPr lang="ru-RU" sz="2400" b="1" dirty="0" err="1" smtClean="0">
                <a:solidFill>
                  <a:schemeClr val="tx1"/>
                </a:solidFill>
                <a:latin typeface="Times New Roman" pitchFamily="18" charset="0"/>
                <a:cs typeface="Times New Roman" pitchFamily="18" charset="0"/>
              </a:rPr>
              <a:t>тия</a:t>
            </a:r>
            <a:endParaRPr lang="ru-RU" sz="2400" b="1" dirty="0">
              <a:solidFill>
                <a:schemeClr val="tx1"/>
              </a:solidFill>
              <a:latin typeface="Times New Roman" pitchFamily="18" charset="0"/>
              <a:cs typeface="Times New Roman" pitchFamily="18" charset="0"/>
            </a:endParaRPr>
          </a:p>
        </p:txBody>
      </p:sp>
      <p:sp>
        <p:nvSpPr>
          <p:cNvPr id="83" name="Прямоугольник 82"/>
          <p:cNvSpPr/>
          <p:nvPr/>
        </p:nvSpPr>
        <p:spPr>
          <a:xfrm>
            <a:off x="6768787" y="3809470"/>
            <a:ext cx="2016223" cy="1084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err="1" smtClean="0">
                <a:solidFill>
                  <a:schemeClr val="tx1"/>
                </a:solidFill>
                <a:latin typeface="Times New Roman" pitchFamily="18" charset="0"/>
                <a:cs typeface="Times New Roman" pitchFamily="18" charset="0"/>
              </a:rPr>
              <a:t>Организа-ция</a:t>
            </a:r>
            <a:r>
              <a:rPr lang="ru-RU" sz="2400" b="1" dirty="0" smtClean="0">
                <a:solidFill>
                  <a:schemeClr val="tx1"/>
                </a:solidFill>
                <a:latin typeface="Times New Roman" pitchFamily="18" charset="0"/>
                <a:cs typeface="Times New Roman" pitchFamily="18" charset="0"/>
              </a:rPr>
              <a:t> хозяйства</a:t>
            </a:r>
            <a:endParaRPr lang="ru-RU" sz="2400" b="1" dirty="0">
              <a:solidFill>
                <a:schemeClr val="tx1"/>
              </a:solidFill>
              <a:latin typeface="Times New Roman" pitchFamily="18" charset="0"/>
              <a:cs typeface="Times New Roman" pitchFamily="18" charset="0"/>
            </a:endParaRPr>
          </a:p>
        </p:txBody>
      </p:sp>
      <p:sp>
        <p:nvSpPr>
          <p:cNvPr id="84" name="Прямоугольник 83"/>
          <p:cNvSpPr/>
          <p:nvPr/>
        </p:nvSpPr>
        <p:spPr>
          <a:xfrm>
            <a:off x="4588194" y="3796337"/>
            <a:ext cx="1839199" cy="1099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Times New Roman" pitchFamily="18" charset="0"/>
                <a:cs typeface="Times New Roman" pitchFamily="18" charset="0"/>
              </a:rPr>
              <a:t>Охрана порядка</a:t>
            </a:r>
            <a:endParaRPr lang="ru-RU" sz="2400" b="1" dirty="0">
              <a:solidFill>
                <a:schemeClr val="tx1"/>
              </a:solidFill>
              <a:latin typeface="Times New Roman" pitchFamily="18" charset="0"/>
              <a:cs typeface="Times New Roman" pitchFamily="18" charset="0"/>
            </a:endParaRPr>
          </a:p>
        </p:txBody>
      </p:sp>
      <p:cxnSp>
        <p:nvCxnSpPr>
          <p:cNvPr id="89" name="Прямая соединительная линия 88"/>
          <p:cNvCxnSpPr/>
          <p:nvPr/>
        </p:nvCxnSpPr>
        <p:spPr>
          <a:xfrm>
            <a:off x="2751273" y="2973924"/>
            <a:ext cx="752318" cy="873947"/>
          </a:xfrm>
          <a:prstGeom prst="line">
            <a:avLst/>
          </a:prstGeom>
        </p:spPr>
        <p:style>
          <a:lnRef idx="3">
            <a:schemeClr val="dk1"/>
          </a:lnRef>
          <a:fillRef idx="0">
            <a:schemeClr val="dk1"/>
          </a:fillRef>
          <a:effectRef idx="2">
            <a:schemeClr val="dk1"/>
          </a:effectRef>
          <a:fontRef idx="minor">
            <a:schemeClr val="tx1"/>
          </a:fontRef>
        </p:style>
      </p:cxnSp>
      <p:cxnSp>
        <p:nvCxnSpPr>
          <p:cNvPr id="91" name="Прямая соединительная линия 90"/>
          <p:cNvCxnSpPr/>
          <p:nvPr/>
        </p:nvCxnSpPr>
        <p:spPr>
          <a:xfrm>
            <a:off x="6732240" y="2913322"/>
            <a:ext cx="977459" cy="898146"/>
          </a:xfrm>
          <a:prstGeom prst="line">
            <a:avLst/>
          </a:prstGeom>
        </p:spPr>
        <p:style>
          <a:lnRef idx="3">
            <a:schemeClr val="dk1"/>
          </a:lnRef>
          <a:fillRef idx="0">
            <a:schemeClr val="dk1"/>
          </a:fillRef>
          <a:effectRef idx="2">
            <a:schemeClr val="dk1"/>
          </a:effectRef>
          <a:fontRef idx="minor">
            <a:schemeClr val="tx1"/>
          </a:fontRef>
        </p:style>
      </p:cxnSp>
      <p:cxnSp>
        <p:nvCxnSpPr>
          <p:cNvPr id="103" name="Прямая соединительная линия 102"/>
          <p:cNvCxnSpPr/>
          <p:nvPr/>
        </p:nvCxnSpPr>
        <p:spPr>
          <a:xfrm>
            <a:off x="5465897" y="3717032"/>
            <a:ext cx="914399"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Прямая соединительная линия 105"/>
          <p:cNvCxnSpPr/>
          <p:nvPr/>
        </p:nvCxnSpPr>
        <p:spPr>
          <a:xfrm flipH="1">
            <a:off x="5542327" y="2907598"/>
            <a:ext cx="919600" cy="891072"/>
          </a:xfrm>
          <a:prstGeom prst="line">
            <a:avLst/>
          </a:prstGeom>
        </p:spPr>
        <p:style>
          <a:lnRef idx="3">
            <a:schemeClr val="dk1"/>
          </a:lnRef>
          <a:fillRef idx="0">
            <a:schemeClr val="dk1"/>
          </a:fillRef>
          <a:effectRef idx="2">
            <a:schemeClr val="dk1"/>
          </a:effectRef>
          <a:fontRef idx="minor">
            <a:schemeClr val="tx1"/>
          </a:fontRef>
        </p:style>
      </p:cxnSp>
      <p:cxnSp>
        <p:nvCxnSpPr>
          <p:cNvPr id="115" name="Прямая соединительная линия 114"/>
          <p:cNvCxnSpPr/>
          <p:nvPr/>
        </p:nvCxnSpPr>
        <p:spPr>
          <a:xfrm flipH="1">
            <a:off x="1462716" y="2973924"/>
            <a:ext cx="989097" cy="835546"/>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40675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332806" y="5370040"/>
            <a:ext cx="4726718" cy="813176"/>
          </a:xfrm>
        </p:spPr>
        <p:txBody>
          <a:bodyPr/>
          <a:lstStyle/>
          <a:p>
            <a:r>
              <a:rPr lang="ru-RU" sz="2400" b="1" dirty="0" smtClean="0">
                <a:solidFill>
                  <a:schemeClr val="tx1"/>
                </a:solidFill>
                <a:latin typeface="Times New Roman" pitchFamily="18" charset="0"/>
                <a:cs typeface="Times New Roman" pitchFamily="18" charset="0"/>
              </a:rPr>
              <a:t>Политический режим</a:t>
            </a:r>
            <a:endParaRPr lang="ru-RU" sz="2400" b="1" dirty="0">
              <a:solidFill>
                <a:schemeClr val="tx1"/>
              </a:solidFill>
              <a:latin typeface="Times New Roman" pitchFamily="18" charset="0"/>
              <a:cs typeface="Times New Roman" pitchFamily="18" charset="0"/>
            </a:endParaRPr>
          </a:p>
        </p:txBody>
      </p:sp>
      <p:sp>
        <p:nvSpPr>
          <p:cNvPr id="2" name="Заголовок 1"/>
          <p:cNvSpPr>
            <a:spLocks noGrp="1"/>
          </p:cNvSpPr>
          <p:nvPr>
            <p:ph type="ctrTitle"/>
          </p:nvPr>
        </p:nvSpPr>
        <p:spPr>
          <a:xfrm>
            <a:off x="899592" y="260648"/>
            <a:ext cx="7056783" cy="1656184"/>
          </a:xfrm>
        </p:spPr>
        <p:txBody>
          <a:bodyPr/>
          <a:lstStyle/>
          <a:p>
            <a:r>
              <a:rPr lang="ru-RU" dirty="0" smtClean="0">
                <a:solidFill>
                  <a:schemeClr val="tx1"/>
                </a:solidFill>
                <a:latin typeface="Times New Roman" pitchFamily="18" charset="0"/>
                <a:cs typeface="Times New Roman" pitchFamily="18" charset="0"/>
              </a:rPr>
              <a:t>Характеристики государства</a:t>
            </a:r>
            <a:endParaRPr lang="ru-RU" dirty="0">
              <a:solidFill>
                <a:schemeClr val="tx1"/>
              </a:solidFill>
              <a:latin typeface="Times New Roman" pitchFamily="18" charset="0"/>
              <a:cs typeface="Times New Roman" pitchFamily="18" charset="0"/>
            </a:endParaRPr>
          </a:p>
        </p:txBody>
      </p:sp>
      <p:sp>
        <p:nvSpPr>
          <p:cNvPr id="4" name="Равнобедренный треугольник 3"/>
          <p:cNvSpPr/>
          <p:nvPr/>
        </p:nvSpPr>
        <p:spPr>
          <a:xfrm rot="16200000">
            <a:off x="3158697" y="2086815"/>
            <a:ext cx="2684471" cy="4126890"/>
          </a:xfrm>
          <a:prstGeom prst="triangle">
            <a:avLst>
              <a:gd name="adj" fmla="val 500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TextBox 4"/>
          <p:cNvSpPr txBox="1"/>
          <p:nvPr/>
        </p:nvSpPr>
        <p:spPr>
          <a:xfrm>
            <a:off x="4211960" y="3734762"/>
            <a:ext cx="2352417" cy="830997"/>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Форма государства</a:t>
            </a:r>
            <a:endParaRPr lang="ru-RU" sz="2400" b="1" dirty="0">
              <a:latin typeface="Times New Roman" pitchFamily="18" charset="0"/>
              <a:cs typeface="Times New Roman" pitchFamily="18" charset="0"/>
            </a:endParaRPr>
          </a:p>
        </p:txBody>
      </p:sp>
      <p:sp>
        <p:nvSpPr>
          <p:cNvPr id="6" name="TextBox 5"/>
          <p:cNvSpPr txBox="1"/>
          <p:nvPr/>
        </p:nvSpPr>
        <p:spPr>
          <a:xfrm>
            <a:off x="5724129" y="2060848"/>
            <a:ext cx="3024336" cy="830997"/>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Государственное устройство</a:t>
            </a:r>
            <a:endParaRPr lang="ru-RU" sz="2400" b="1" dirty="0">
              <a:latin typeface="Times New Roman" pitchFamily="18" charset="0"/>
              <a:cs typeface="Times New Roman" pitchFamily="18" charset="0"/>
            </a:endParaRPr>
          </a:p>
        </p:txBody>
      </p:sp>
      <p:sp>
        <p:nvSpPr>
          <p:cNvPr id="8" name="TextBox 7"/>
          <p:cNvSpPr txBox="1"/>
          <p:nvPr/>
        </p:nvSpPr>
        <p:spPr>
          <a:xfrm>
            <a:off x="539552" y="3663607"/>
            <a:ext cx="2520280" cy="830997"/>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Форма правления</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276359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752</TotalTime>
  <Words>183</Words>
  <Application>Microsoft Office PowerPoint</Application>
  <PresentationFormat>Экран (4:3)</PresentationFormat>
  <Paragraphs>69</Paragraphs>
  <Slides>19</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Бумажная</vt:lpstr>
      <vt:lpstr>Презентация к уроку обществознание 9 класс тема: «Государство»   Составил: Алексеева Г.Е., учитель истории и обществознания  МБОУ Ерновская ООШ Зарайский район   </vt:lpstr>
      <vt:lpstr>ГОСУДАРСТВО</vt:lpstr>
      <vt:lpstr> 1. Из истории понятия «государство».  2. Теории возникновения государства.  3. Основные признаки государства.  4. Основные задачи государства.  5. Основные характеристики   государства.  6. Функции государства.  7. Формы государства.  8. Формы правления.  9. Формы государственного устройства.     </vt:lpstr>
      <vt:lpstr>Понятие «государство» было введено впервые  Н. Макиавелли. Оно обозначало у него политическое состояние общество.  </vt:lpstr>
      <vt:lpstr>Государство – основной политический институт общества, осуществляющий управление  им  и охрану его социально-экономической структуры.</vt:lpstr>
      <vt:lpstr>Теории возникновения государства</vt:lpstr>
      <vt:lpstr>Основные признаки государства: - власть (органы управления и органы подавления); - закон (право); - территория (с населением); - суверенитет (внешний – независимость, внутренний -  верховенство власти.</vt:lpstr>
      <vt:lpstr>Презентация PowerPoint</vt:lpstr>
      <vt:lpstr>Характеристики государства</vt:lpstr>
      <vt:lpstr>Презентация PowerPoint</vt:lpstr>
      <vt:lpstr>Функция – это главное направление деятельности государства, выражающее его сущность.</vt:lpstr>
      <vt:lpstr>        Внутренние функции государства: - экономическая; -политическая; - социальная; -  идеологическая; - правоохранительная; - фискальная; - культурная; - экологическая. </vt:lpstr>
      <vt:lpstr>Внешние функции государства (постоянные и временные): - внешнеэкономическая; - оборонная - внешнеполитическая; - культурная; - гуманитарная; - экологическая.</vt:lpstr>
      <vt:lpstr>Презентация PowerPoint</vt:lpstr>
      <vt:lpstr>  Форма правления- это организация высших органов государства и порядок их образования.    Государственное устройство - это территориально-политическая организация государства и взаимоотношение государства в целом и его частей.   Политический режим - это приёмы и методы осуществления государственной власти</vt:lpstr>
      <vt:lpstr>Презентация PowerPoint</vt:lpstr>
      <vt:lpstr>  Монархия - форма правления, при которой высшая власть сосредоточена в руках единоличного правителя и передаётся по наследству.    Республика - форма правления, при которой высшие органы власти выбираются.</vt:lpstr>
      <vt:lpstr>Презентация PowerPoint</vt:lpstr>
      <vt:lpstr>  Федерация - это форма государственного устройства, при которой территориальные единицы обладают самостоятельностью.   Конфедерация - союз государств.    Унитарное государство - это форма государственного устройства, при которой территория </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Демократическое     государство</dc:title>
  <dc:creator>1</dc:creator>
  <cp:lastModifiedBy>1</cp:lastModifiedBy>
  <cp:revision>67</cp:revision>
  <dcterms:created xsi:type="dcterms:W3CDTF">2012-02-06T05:26:06Z</dcterms:created>
  <dcterms:modified xsi:type="dcterms:W3CDTF">2012-11-11T14:11:40Z</dcterms:modified>
</cp:coreProperties>
</file>