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454775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547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683500" y="6400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2286000"/>
            <a:ext cx="56388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5638800" cy="682625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75" y="457200"/>
            <a:ext cx="4114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410200" y="6450013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938" y="501650"/>
            <a:ext cx="1108075" cy="336550"/>
            <a:chOff x="5" y="316"/>
            <a:chExt cx="698" cy="212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5" y="480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5" y="427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" y="369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5" y="316"/>
              <a:ext cx="698" cy="48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tint val="3647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39D4A05-7111-481A-AF21-B88C2598FA5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50013"/>
            <a:ext cx="228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5A2EB1FB-B996-4A41-B5D6-143EA03A0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7580313" y="6384925"/>
            <a:ext cx="954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96975" y="457200"/>
            <a:ext cx="4114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7" name="Freeform 53"/>
          <p:cNvSpPr>
            <a:spLocks/>
          </p:cNvSpPr>
          <p:nvPr/>
        </p:nvSpPr>
        <p:spPr bwMode="gray">
          <a:xfrm>
            <a:off x="1143000" y="457200"/>
            <a:ext cx="130175" cy="457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0" y="288"/>
              </a:cxn>
              <a:cxn ang="0">
                <a:pos x="96" y="288"/>
              </a:cxn>
            </a:cxnLst>
            <a:rect l="0" t="0" r="r" b="b"/>
            <a:pathLst>
              <a:path w="96" h="288">
                <a:moveTo>
                  <a:pt x="96" y="0"/>
                </a:moveTo>
                <a:lnTo>
                  <a:pt x="0" y="0"/>
                </a:lnTo>
                <a:lnTo>
                  <a:pt x="0" y="288"/>
                </a:lnTo>
                <a:lnTo>
                  <a:pt x="96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311775" y="457200"/>
            <a:ext cx="3832225" cy="457200"/>
            <a:chOff x="3346" y="288"/>
            <a:chExt cx="2414" cy="288"/>
          </a:xfrm>
        </p:grpSpPr>
        <p:sp>
          <p:nvSpPr>
            <p:cNvPr id="1071" name="Rectangle 47"/>
            <p:cNvSpPr>
              <a:spLocks noChangeArrowheads="1"/>
            </p:cNvSpPr>
            <p:nvPr userDrawn="1"/>
          </p:nvSpPr>
          <p:spPr bwMode="gray">
            <a:xfrm>
              <a:off x="3422" y="493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gray">
            <a:xfrm>
              <a:off x="3422" y="440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gray">
            <a:xfrm>
              <a:off x="3421" y="382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gray">
            <a:xfrm>
              <a:off x="3421" y="329"/>
              <a:ext cx="2338" cy="4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gray">
            <a:xfrm flipH="1">
              <a:off x="3346" y="288"/>
              <a:ext cx="48" cy="2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96" y="288"/>
                </a:cxn>
              </a:cxnLst>
              <a:rect l="0" t="0" r="r" b="b"/>
              <a:pathLst>
                <a:path w="96" h="288">
                  <a:moveTo>
                    <a:pt x="96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96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1%81%D0%BA%D0%B2%D0%B0" TargetMode="External"/><Relationship Id="rId2" Type="http://schemas.openxmlformats.org/officeDocument/2006/relationships/hyperlink" Target="http://ru.wikipedia.org/wiki/187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iki/197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0%D0%BD%D0%BA%D1%82-%D0%9F%D0%B5%D1%82%D0%B5%D1%80%D0%B1%D1%83%D1%80%D0%B3" TargetMode="External"/><Relationship Id="rId13" Type="http://schemas.openxmlformats.org/officeDocument/2006/relationships/hyperlink" Target="http://ru.wikipedia.org/wiki/%D0%90%D0%B1%D1%81%D1%82%D1%80%D0%B0%D0%BA%D1%86%D0%B8%D0%BE%D0%BD%D0%B8%D0%B7%D0%BC" TargetMode="External"/><Relationship Id="rId18" Type="http://schemas.openxmlformats.org/officeDocument/2006/relationships/hyperlink" Target="http://ru.wikipedia.org/wiki/%D0%A1%D1%83%D0%BF%D1%80%D0%B5%D0%BC%D0%B0%D1%82%D0%B8%D1%87%D0%B5%D1%81%D0%BA%D0%B0%D1%8F_%D0%BA%D0%BE%D0%BC%D0%BF%D0%BE%D0%B7%D0%B8%D1%86%D0%B8%D1%8F" TargetMode="External"/><Relationship Id="rId3" Type="http://schemas.openxmlformats.org/officeDocument/2006/relationships/hyperlink" Target="http://ru.wikipedia.org/wiki/1879" TargetMode="External"/><Relationship Id="rId21" Type="http://schemas.openxmlformats.org/officeDocument/2006/relationships/hyperlink" Target="http://ru.wikipedia.org/wiki/Sotheby's" TargetMode="External"/><Relationship Id="rId7" Type="http://schemas.openxmlformats.org/officeDocument/2006/relationships/hyperlink" Target="http://ru.wikipedia.org/wiki/1935" TargetMode="External"/><Relationship Id="rId12" Type="http://schemas.openxmlformats.org/officeDocument/2006/relationships/hyperlink" Target="http://ru.wikipedia.org/wiki/%D0%A1%D1%83%D0%BF%D1%80%D0%B5%D0%BC%D0%B0%D1%82%D0%B8%D0%B7%D0%BC" TargetMode="External"/><Relationship Id="rId17" Type="http://schemas.openxmlformats.org/officeDocument/2006/relationships/hyperlink" Target="http://ru.wikipedia.org/wiki/%D0%A1%D0%BA%D0%B0%D1%87%D0%B5%D1%82_%D0%BA%D1%80%D0%B0%D1%81%D0%BD%D0%B0%D1%8F_%D0%BA%D0%BE%D0%BD%D0%BD%D0%B8%D1%86%D0%B0" TargetMode="External"/><Relationship Id="rId2" Type="http://schemas.openxmlformats.org/officeDocument/2006/relationships/hyperlink" Target="http://ru.wikipedia.org/wiki/23_%D1%84%D0%B5%D0%B2%D1%80%D0%B0%D0%BB%D1%8F" TargetMode="External"/><Relationship Id="rId16" Type="http://schemas.openxmlformats.org/officeDocument/2006/relationships/hyperlink" Target="http://ru.wikipedia.org/wiki/%D0%9A%D1%80%D0%B0%D1%81%D0%BD%D1%8B%D0%B9_%D0%BA%D0%B2%D0%B0%D0%B4%D1%80%D0%B0%D1%82" TargetMode="External"/><Relationship Id="rId20" Type="http://schemas.openxmlformats.org/officeDocument/2006/relationships/hyperlink" Target="http://ru.wikipedia.org/wiki/2008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5_%D0%BC%D0%B0%D1%8F" TargetMode="External"/><Relationship Id="rId11" Type="http://schemas.openxmlformats.org/officeDocument/2006/relationships/hyperlink" Target="http://ru.wikipedia.org/wiki/%D0%90%D0%B2%D0%B0%D0%BD%D0%B3%D0%B0%D1%80%D0%B4%D0%B8%D1%81%D1%82" TargetMode="External"/><Relationship Id="rId5" Type="http://schemas.openxmlformats.org/officeDocument/2006/relationships/hyperlink" Target="http://ru.wikipedia.org/wiki/%D0%9A%D0%B8%D0%B5%D0%B2" TargetMode="External"/><Relationship Id="rId15" Type="http://schemas.openxmlformats.org/officeDocument/2006/relationships/hyperlink" Target="http://ru.wikipedia.org/wiki/%D0%A7%D1%91%D1%80%D0%BD%D1%8B%D0%B9_%D0%BA%D1%80%D1%83%D0%B3" TargetMode="External"/><Relationship Id="rId10" Type="http://schemas.openxmlformats.org/officeDocument/2006/relationships/hyperlink" Target="http://ru.wikipedia.org/wiki/%D0%A1%D0%A1%D0%A1%D0%A0" TargetMode="External"/><Relationship Id="rId19" Type="http://schemas.openxmlformats.org/officeDocument/2006/relationships/hyperlink" Target="http://ru.wikipedia.org/wiki/3_%D0%BD%D0%BE%D1%8F%D0%B1%D1%80%D1%8F" TargetMode="External"/><Relationship Id="rId4" Type="http://schemas.openxmlformats.org/officeDocument/2006/relationships/hyperlink" Target="http://ru.wikipedia.org/wiki/%D0%9C%D0%B0%D0%BB%D0%B5%D0%B2%D0%B8%D1%87,_%D0%9A%D0%B0%D0%B7%D0%B8%D0%BC%D0%B8%D1%80_%D0%A1%D0%B5%D0%B2%D0%B5%D1%80%D0%B8%D0%BD%D0%BE%D0%B2%D0%B8%D1%87" TargetMode="External"/><Relationship Id="rId9" Type="http://schemas.openxmlformats.org/officeDocument/2006/relationships/hyperlink" Target="http://ru.wikipedia.org/wiki/%D0%A0%D0%BE%D1%81%D1%81%D0%B8%D1%8F" TargetMode="External"/><Relationship Id="rId14" Type="http://schemas.openxmlformats.org/officeDocument/2006/relationships/hyperlink" Target="http://ru.wikipedia.org/wiki/%D0%A7%D1%91%D1%80%D0%BD%D1%8B%D0%B9_%D0%BA%D0%B2%D0%B0%D0%B4%D1%80%D0%B0%D1%8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A%D1%81%D0%BF%D1%80%D0%B5%D1%81%D1%81%D0%B8%D0%BE%D0%BD%D0%B8%D0%B7%D0%BC" TargetMode="External"/><Relationship Id="rId3" Type="http://schemas.openxmlformats.org/officeDocument/2006/relationships/hyperlink" Target="http://ru.wikipedia.org/wiki/%D0%A2%D0%BE%D1%80%D0%B6%D0%BE%D0%BA" TargetMode="External"/><Relationship Id="rId7" Type="http://schemas.openxmlformats.org/officeDocument/2006/relationships/hyperlink" Target="http://ru.wikipedia.org/wiki/%D0%92%D0%B8%D1%81%D0%B1%D0%B0%D0%B4%D0%B5%D0%BD" TargetMode="External"/><Relationship Id="rId2" Type="http://schemas.openxmlformats.org/officeDocument/2006/relationships/hyperlink" Target="http://ru.wikipedia.org/wiki/%D0%9D%D0%B5%D0%BC%D0%B5%D1%86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941" TargetMode="External"/><Relationship Id="rId5" Type="http://schemas.openxmlformats.org/officeDocument/2006/relationships/hyperlink" Target="http://ru.wikipedia.org/wiki/15_%D0%BC%D0%B0%D1%80%D1%82%D0%B0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ru.wikipedia.org/w/index.php?title=%D0%9A%D1%83%D0%B7%D0%BB%D0%BE%D0%B2%D0%BE&amp;action=edit&amp;redlink=1" TargetMode="External"/><Relationship Id="rId9" Type="http://schemas.openxmlformats.org/officeDocument/2006/relationships/hyperlink" Target="http://ru.wikipedia.org/wiki/%D0%A1%D0%B8%D0%BD%D0%B8%D0%B9_%D0%B2%D1%81%D0%B0%D0%B4%D0%BD%D0%B8%D0%B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2%D0%B5%D1%80%D0%B1%D1%83%D1%80%D0%B3" TargetMode="External"/><Relationship Id="rId13" Type="http://schemas.openxmlformats.org/officeDocument/2006/relationships/hyperlink" Target="http://ru.wikipedia.org/wiki/1927_%D0%B3%D0%BE%D0%B4" TargetMode="External"/><Relationship Id="rId3" Type="http://schemas.openxmlformats.org/officeDocument/2006/relationships/hyperlink" Target="http://ru.wikipedia.org/wiki/%D0%A5%D1%83%D0%B4%D0%BE%D0%B6%D0%BD%D0%B8%D0%BA" TargetMode="External"/><Relationship Id="rId7" Type="http://schemas.openxmlformats.org/officeDocument/2006/relationships/hyperlink" Target="http://ru.wikipedia.org/wiki/%D0%9C%D0%BE%D1%81%D0%BA%D0%B2%D0%B0" TargetMode="External"/><Relationship Id="rId12" Type="http://schemas.openxmlformats.org/officeDocument/2006/relationships/hyperlink" Target="http://ru.wikipedia.org/wiki/1917_%D0%B3%D0%BE%D0%B4" TargetMode="External"/><Relationship Id="rId2" Type="http://schemas.openxmlformats.org/officeDocument/2006/relationships/hyperlink" Target="http://ru.wikipedia.org/wiki/%D0%92%D1%8B%D1%81%D1%82%D0%B0%D0%B2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1%83%D0%B4%D0%BE%D0%B6%D0%B5%D1%81%D1%82%D0%B2%D0%B5%D0%BD%D0%BD%D0%B0%D1%8F_%D0%B3%D1%80%D1%83%D0%BF%D0%BF%D0%B0" TargetMode="External"/><Relationship Id="rId11" Type="http://schemas.openxmlformats.org/officeDocument/2006/relationships/hyperlink" Target="http://ru.wikipedia.org/wiki/%D0%9D%D0%B5%D0%BC%D1%86%D1%8B" TargetMode="External"/><Relationship Id="rId5" Type="http://schemas.openxmlformats.org/officeDocument/2006/relationships/hyperlink" Target="http://ru.wikipedia.org/wiki/1911" TargetMode="External"/><Relationship Id="rId10" Type="http://schemas.openxmlformats.org/officeDocument/2006/relationships/hyperlink" Target="http://ru.wikipedia.org/wiki/%D0%A4%D1%80%D0%B0%D0%BD%D1%86%D1%83%D0%B7%D1%8B" TargetMode="External"/><Relationship Id="rId4" Type="http://schemas.openxmlformats.org/officeDocument/2006/relationships/hyperlink" Target="http://ru.wikipedia.org/wiki/1910" TargetMode="External"/><Relationship Id="rId9" Type="http://schemas.openxmlformats.org/officeDocument/2006/relationships/hyperlink" Target="http://ru.wikipedia.org/wiki/%D0%93%D0%BE%D1%80%D0%BE%D0%B4" TargetMode="External"/><Relationship Id="rId14" Type="http://schemas.openxmlformats.org/officeDocument/2006/relationships/hyperlink" Target="http://ru.wikipedia.org/wiki/%D0%A2%D1%80%D0%B5%D1%82%D1%8C%D1%8F%D0%BA%D0%BE%D0%B2%D1%81%D0%BA%D0%B0%D1%8F_%D0%B3%D0%B0%D0%BB%D0%B5%D1%80%D0%B5%D1%8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1%83%D1%80%D0%BB%D1%8E%D0%BA,_%D0%94%D0%B0%D0%B2%D0%B8%D0%B4_%D0%94%D0%B0%D0%B2%D0%B8%D0%B4%D0%BE%D0%B2%D0%B8%D1%87" TargetMode="External"/><Relationship Id="rId13" Type="http://schemas.openxmlformats.org/officeDocument/2006/relationships/hyperlink" Target="http://ru.wikipedia.org/wiki/%D0%9A%D1%83%D0%BF%D1%80%D0%B8%D0%BD,_%D0%90%D0%BB%D0%B5%D0%BA%D1%81%D0%B0%D0%BD%D0%B4%D1%80_%D0%92%D0%B0%D1%81%D0%B8%D0%BB%D1%8C%D0%B5%D0%B2%D0%B8%D1%87" TargetMode="External"/><Relationship Id="rId18" Type="http://schemas.openxmlformats.org/officeDocument/2006/relationships/hyperlink" Target="http://ru.wikipedia.org/wiki/%D0%9C%D0%B0%D1%82%D0%B2%D0%B5%D0%B5%D0%B2,_%D0%90%D0%BB%D0%B5%D0%BA%D1%81%D0%B0%D0%BD%D0%B4%D1%80_%D0%A2%D0%B5%D1%80%D0%B5%D0%BD%D1%82%D1%8C%D0%B5%D0%B2%D0%B8%D1%87" TargetMode="External"/><Relationship Id="rId26" Type="http://schemas.openxmlformats.org/officeDocument/2006/relationships/hyperlink" Target="http://ru.wikipedia.org/wiki/%D0%A4%D0%BE%D0%BD%D0%B2%D0%B8%D0%B7%D0%B8%D0%BD,_%D0%90%D1%80%D1%82%D1%83%D1%80_%D0%92%D0%BB%D0%B0%D0%B4%D0%B8%D0%BC%D0%B8%D1%80%D0%BE%D0%B2%D0%B8%D1%87" TargetMode="External"/><Relationship Id="rId3" Type="http://schemas.openxmlformats.org/officeDocument/2006/relationships/hyperlink" Target="http://ru.wikipedia.org/wiki/%D0%91%D0%B0%D1%80%D1%82,_%D0%92%D0%B8%D0%BA%D1%82%D0%BE%D1%80_%D0%A1%D0%B5%D1%80%D0%B3%D0%B5%D0%B5%D0%B2%D0%B8%D1%87" TargetMode="External"/><Relationship Id="rId21" Type="http://schemas.openxmlformats.org/officeDocument/2006/relationships/hyperlink" Target="http://ru.wikipedia.org/wiki/%D0%9E%D1%81%D0%BC%D0%B5%D1%80%D0%BA%D0%B8%D0%BD,_%D0%90%D0%BB%D0%B5%D0%BA%D1%81%D0%B0%D0%BD%D0%B4%D1%80_%D0%90%D0%BB%D0%B5%D0%BA%D1%81%D0%B0%D0%BD%D0%B4%D1%80%D0%BE%D0%B2%D0%B8%D1%87" TargetMode="External"/><Relationship Id="rId7" Type="http://schemas.openxmlformats.org/officeDocument/2006/relationships/hyperlink" Target="http://ru.wikipedia.org/wiki/%D0%91%D1%83%D1%80%D0%BB%D1%8E%D0%BA,_%D0%92%D0%BB%D0%B0%D0%B4%D0%B8%D0%BC%D0%B8%D1%80_%D0%94%D0%B0%D0%B2%D0%B8%D0%B4%D0%BE%D0%B2%D0%B8%D1%87" TargetMode="External"/><Relationship Id="rId12" Type="http://schemas.openxmlformats.org/officeDocument/2006/relationships/hyperlink" Target="http://ru.wikipedia.org/wiki/%D0%9A%D1%83%D0%B7%D0%BD%D0%B5%D1%86%D0%BE%D0%B2,_%D0%9D%D0%B8%D0%BA%D0%BE%D0%BB%D0%B0%D0%B9_%D0%95%D1%84%D0%B8%D0%BC%D0%BE%D0%B2%D0%B8%D1%87" TargetMode="External"/><Relationship Id="rId17" Type="http://schemas.openxmlformats.org/officeDocument/2006/relationships/hyperlink" Target="http://ru.wikipedia.org/wiki/%D0%9C%D0%B0%D0%BB%D0%B5%D0%B2%D0%B8%D1%87,_%D0%9A%D0%B0%D0%B7%D0%B8%D0%BC%D0%B8%D1%80_%D0%A1%D0%B5%D0%B2%D0%B5%D1%80%D0%B8%D0%BD%D0%BE%D0%B2%D0%B8%D1%87" TargetMode="External"/><Relationship Id="rId25" Type="http://schemas.openxmlformats.org/officeDocument/2006/relationships/hyperlink" Target="http://ru.wikipedia.org/wiki/%D0%A4%D0%B5%D0%B9%D0%B3%D0%B8%D0%BD,_%D0%9C%D0%BE%D0%B8%D1%81%D0%B5%D0%B9_%D0%90%D0%BB%D0%B5%D0%BA%D1%81%D0%B0%D0%BD%D0%B4%D1%80%D0%BE%D0%B2%D0%B8%D1%87" TargetMode="External"/><Relationship Id="rId2" Type="http://schemas.openxmlformats.org/officeDocument/2006/relationships/hyperlink" Target="http://ru.wikipedia.org/wiki/1910_%D0%B3%D0%BE%D0%B4" TargetMode="External"/><Relationship Id="rId16" Type="http://schemas.openxmlformats.org/officeDocument/2006/relationships/hyperlink" Target="http://ru.wikipedia.org/wiki/%D0%9B%D0%BE%D0%B1%D0%B0%D0%BD%D0%BE%D0%B2,_%D0%A1%D0%B5%D1%80%D0%B3%D0%B5%D0%B9_%D0%98%D0%B2%D0%B0%D0%BD%D0%BE%D0%B2%D0%B8%D1%87" TargetMode="External"/><Relationship Id="rId20" Type="http://schemas.openxmlformats.org/officeDocument/2006/relationships/hyperlink" Target="http://ru.wikipedia.org/wiki/%D0%9C%D0%B8%D0%BB%D1%8C%D0%BC%D0%B0%D0%BD,_%D0%90%D0%B4%D0%BE%D0%BB%D1%8C%D1%84_%D0%98%D0%B7%D1%80%D0%B0%D0%B8%D0%BB%D0%B5%D0%B2%D0%B8%D1%87" TargetMode="External"/><Relationship Id="rId29" Type="http://schemas.openxmlformats.org/officeDocument/2006/relationships/hyperlink" Target="http://ru.wikipedia.org/wiki/%D0%AF%D0%B2%D0%BB%D0%B5%D0%BD%D1%81%D0%BA%D0%B8%D0%B9,_%D0%90%D0%BB%D0%B5%D0%BA%D1%81%D0%B5%D0%B9_%D1%84%D0%BE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1%83%D0%B1%D0%BD%D0%BE%D0%B2%D0%B0,_%D0%92%D0%B0%D1%80%D0%B2%D0%B0%D1%80%D0%B0_%D0%94%D0%BC%D0%B8%D1%82%D1%80%D0%B8%D0%B5%D0%B2%D0%BD%D0%B0" TargetMode="External"/><Relationship Id="rId11" Type="http://schemas.openxmlformats.org/officeDocument/2006/relationships/hyperlink" Target="http://ru.wikipedia.org/wiki/%D0%9A%D0%BE%D0%BD%D1%87%D0%B0%D0%BB%D0%BE%D0%B2%D1%81%D0%BA%D0%B8%D0%B9,_%D0%9F%D1%91%D1%82%D1%80_%D0%9F%D0%B5%D1%82%D1%80%D0%BE%D0%B2%D0%B8%D1%87" TargetMode="External"/><Relationship Id="rId24" Type="http://schemas.openxmlformats.org/officeDocument/2006/relationships/hyperlink" Target="http://ru.wikipedia.org/wiki/%D0%A4%D0%B0%D0%BB%D1%8C%D0%BA,_%D0%A0%D0%BE%D0%B1%D0%B5%D1%80%D1%82_%D0%A0%D0%B0%D1%84%D0%B0%D0%B8%D0%BB%D0%BE%D0%B2%D0%B8%D1%87" TargetMode="External"/><Relationship Id="rId5" Type="http://schemas.openxmlformats.org/officeDocument/2006/relationships/hyperlink" Target="http://ru.wikipedia.org/w/index.php?title=%D0%91%D0%BE%D0%B4%D1%83%D1%8D%D0%BD-%D0%B4%D0%B5-%D0%9A%D1%83%D1%80%D1%82%D0%B8%D0%BD%D1%8D,_%D0%A1%D0%B5%D1%80%D0%B3%D0%B5%D0%B9_%D0%98%D0%B2%D0%B0%D0%BD%D0%BE%D0%B2%D0%B8%D1%87&amp;action=edit&amp;redlink=1" TargetMode="External"/><Relationship Id="rId15" Type="http://schemas.openxmlformats.org/officeDocument/2006/relationships/hyperlink" Target="http://ru.wikipedia.org/wiki/%D0%9B%D0%B5%D0%BD%D1%82%D1%83%D0%BB%D0%BE%D0%B2,_%D0%90%D1%80%D0%B8%D1%81%D1%82%D0%B0%D1%80%D1%85_%D0%92%D0%B0%D1%81%D0%B8%D0%BB%D1%8C%D0%B5%D0%B2%D0%B8%D1%87" TargetMode="External"/><Relationship Id="rId23" Type="http://schemas.openxmlformats.org/officeDocument/2006/relationships/hyperlink" Target="http://ru.wikipedia.org/w/index.php?title=%D0%A1%D0%B0%D0%B2%D0%B8%D0%BD%D0%BA%D0%BE%D0%B2,_%D0%92%D0%B8%D0%BA%D1%82%D0%BE%D0%B0%D1%80_%D0%92%D0%B8%D0%BA%D1%82%D0%BE%D1%80%D0%BE%D0%B2%D0%B8%D1%87&amp;action=edit&amp;redlink=1" TargetMode="External"/><Relationship Id="rId28" Type="http://schemas.openxmlformats.org/officeDocument/2006/relationships/hyperlink" Target="http://ru.wikipedia.org/wiki/%D0%AD%D0%BA%D1%81%D1%82%D0%B5%D1%80,_%D0%90%D0%BB%D0%B5%D0%BA%D1%81%D0%B0%D0%BD%D0%B4%D1%80%D0%B0_%D0%90%D0%BB%D0%B5%D0%BA%D1%81%D0%B0%D0%BD%D0%B4%D1%80%D0%BE%D0%B2%D0%BD%D0%B0" TargetMode="External"/><Relationship Id="rId10" Type="http://schemas.openxmlformats.org/officeDocument/2006/relationships/hyperlink" Target="http://ru.wikipedia.org/wiki/%D0%9A%D0%B0%D0%BD%D0%B4%D0%B8%D0%BD%D1%81%D0%BA%D0%B8%D0%B9,_%D0%92%D0%B0%D1%81%D0%B8%D0%BB%D0%B8%D0%B9_%D0%92%D0%B0%D1%81%D0%B8%D0%BB%D1%8C%D0%B5%D0%B2%D0%B8%D1%87" TargetMode="External"/><Relationship Id="rId19" Type="http://schemas.openxmlformats.org/officeDocument/2006/relationships/hyperlink" Target="http://ru.wikipedia.org/wiki/%D0%9C%D0%B0%D1%88%D0%BA%D0%BE%D0%B2,_%D0%98%D0%BB%D1%8C%D1%8F_%D0%98%D0%B2%D0%B0%D0%BD%D0%BE%D0%B2%D0%B8%D1%87" TargetMode="External"/><Relationship Id="rId4" Type="http://schemas.openxmlformats.org/officeDocument/2006/relationships/hyperlink" Target="http://ru.wikipedia.org/wiki/%D0%91%D0%B5%D1%85%D1%82%D0%B5%D0%B5%D0%B2,_%D0%92%D0%BB%D0%B0%D0%B4%D0%B8%D0%BC%D0%B8%D1%80_%D0%93%D0%B5%D0%BE%D1%80%D0%B3%D0%B8%D0%B5%D0%B2%D0%B8%D1%87" TargetMode="External"/><Relationship Id="rId9" Type="http://schemas.openxmlformats.org/officeDocument/2006/relationships/hyperlink" Target="http://ru.wikipedia.org/wiki/%D0%93%D0%BE%D0%BD%D1%87%D0%B0%D1%80%D0%BE%D0%B2%D0%B0,_%D0%9D%D0%B0%D1%82%D0%B0%D0%BB%D1%8C%D1%8F_%D0%A1%D0%B5%D1%80%D0%B3%D0%B5%D0%B5%D0%B2%D0%BD%D0%B0" TargetMode="External"/><Relationship Id="rId14" Type="http://schemas.openxmlformats.org/officeDocument/2006/relationships/hyperlink" Target="http://ru.wikipedia.org/wiki/%D0%9B%D0%B0%D1%80%D0%B8%D0%BE%D0%BD%D0%BE%D0%B2,_%D0%9C%D0%B8%D1%85%D0%B0%D0%B8%D0%BB_%D0%A4%D1%91%D0%B4%D0%BE%D1%80%D0%BE%D0%B2%D0%B8%D1%87" TargetMode="External"/><Relationship Id="rId22" Type="http://schemas.openxmlformats.org/officeDocument/2006/relationships/hyperlink" Target="http://ru.wikipedia.org/wiki/%D0%A0%D0%BE%D0%B6%D0%B4%D0%B5%D1%81%D1%82%D0%B2%D0%B5%D0%BD%D1%81%D0%BA%D0%B8%D0%B9,_%D0%92%D0%B0%D1%81%D0%B8%D0%BB%D0%B8%D0%B9_%D0%92%D0%B0%D1%81%D0%B8%D0%BB%D1%8C%D0%B5%D0%B2%D0%B8%D1%87" TargetMode="External"/><Relationship Id="rId27" Type="http://schemas.openxmlformats.org/officeDocument/2006/relationships/hyperlink" Target="http://ru.wikipedia.org/wiki/%D0%A1%D1%8E%D1%80%D0%B2%D0%B0%D0%B6,_%D0%9B%D0%B5%D0%BE%D0%BF%D0%BE%D0%BB%D1%8C%D0%B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ru.wikipedia.org/wiki/%D0%92%D0%B5%D0%BB%D0%B8%D1%87%D0%B0%D0%B5%D0%B2%D1%81%D0%BA%D0%BE%D0%B5" TargetMode="External"/><Relationship Id="rId7" Type="http://schemas.openxmlformats.org/officeDocument/2006/relationships/hyperlink" Target="http://ru.wikipedia.org/wiki/%D0%9C%D0%BE%D1%81%D0%BA%D0%B2%D0%B0" TargetMode="External"/><Relationship Id="rId2" Type="http://schemas.openxmlformats.org/officeDocument/2006/relationships/hyperlink" Target="http://ru.wikipedia.org/wiki/188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954" TargetMode="External"/><Relationship Id="rId5" Type="http://schemas.openxmlformats.org/officeDocument/2006/relationships/hyperlink" Target="http://ru.wikipedia.org/wiki/%D0%A1%D1%82%D0%B0%D0%B2%D1%80%D0%BE%D0%BF%D0%BE%D0%BB%D1%8C%D1%81%D0%BA%D0%B0%D1%8F_%D0%B3%D1%83%D0%B1%D0%B5%D1%80%D0%BD%D0%B8%D1%8F" TargetMode="External"/><Relationship Id="rId4" Type="http://schemas.openxmlformats.org/officeDocument/2006/relationships/hyperlink" Target="http://ru.wikipedia.org/wiki/%D0%9D%D0%BE%D0%B2%D0%BE%D0%B3%D1%80%D0%B8%D0%B3%D0%BE%D1%80%D1%8C%D0%B5%D0%B2%D1%81%D0%BA%D0%B8%D0%B9_%D1%83%D0%B5%D0%B7%D0%B4" TargetMode="External"/><Relationship Id="rId9" Type="http://schemas.openxmlformats.org/officeDocument/2006/relationships/hyperlink" Target="http://upload.wikimedia.org/wikipedia/ru/f/f4/%D0%92.%D0%91%D0%B0%D1%80%D1%82.%D0%94%D0%B2%D0%BE%D0%B9%D0%BD%D0%BE%D0%B9_%D0%B0%D0%B2%D1%82%D0%BE%D0%BF%D0%BE%D1%80%D1%82%D1%80%D0%B5%D1%82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1%80%D0%B0%D0%BD%D1%86%D0%B8%D1%8F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ru.wikipedia.org/wiki/1866" TargetMode="External"/><Relationship Id="rId7" Type="http://schemas.openxmlformats.org/officeDocument/2006/relationships/hyperlink" Target="http://ru.wikipedia.org/wiki/%D0%9D%D1%91%D0%B9%D0%B8-%D1%81%D1%8E%D1%80-%D0%A1%D0%B5%D0%BD" TargetMode="External"/><Relationship Id="rId12" Type="http://schemas.openxmlformats.org/officeDocument/2006/relationships/hyperlink" Target="http://ru.wikipedia.org/wiki/%D0%91%D0%B0%D1%83%D1%85%D0%B0%D1%83%D1%81" TargetMode="External"/><Relationship Id="rId2" Type="http://schemas.openxmlformats.org/officeDocument/2006/relationships/hyperlink" Target="http://ru.wikipedia.org/wiki/16_%D0%B4%D0%B5%D0%BA%D0%B0%D0%B1%D1%80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944" TargetMode="External"/><Relationship Id="rId11" Type="http://schemas.openxmlformats.org/officeDocument/2006/relationships/hyperlink" Target="http://ru.wikipedia.org/wiki/%D0%A1%D0%B8%D0%BD%D0%B8%D0%B9_%D0%B2%D1%81%D0%B0%D0%B4%D0%BD%D0%B8%D0%BA" TargetMode="External"/><Relationship Id="rId5" Type="http://schemas.openxmlformats.org/officeDocument/2006/relationships/hyperlink" Target="http://ru.wikipedia.org/wiki/13_%D0%B4%D0%B5%D0%BA%D0%B0%D0%B1%D1%80%D1%8F" TargetMode="External"/><Relationship Id="rId10" Type="http://schemas.openxmlformats.org/officeDocument/2006/relationships/hyperlink" Target="http://ru.wikipedia.org/wiki/%D0%A5%D1%83%D0%B4%D0%BE%D0%B6%D0%B5%D1%81%D1%82%D0%B2%D0%B5%D0%BD%D0%BD%D0%B0%D1%8F_%D0%B3%D1%80%D1%83%D0%BF%D0%BF%D0%B0" TargetMode="External"/><Relationship Id="rId4" Type="http://schemas.openxmlformats.org/officeDocument/2006/relationships/hyperlink" Target="http://ru.wikipedia.org/wiki/%D0%9C%D0%BE%D1%81%D0%BA%D0%B2%D0%B0" TargetMode="External"/><Relationship Id="rId9" Type="http://schemas.openxmlformats.org/officeDocument/2006/relationships/hyperlink" Target="http://ru.wikipedia.org/wiki/%D0%90%D0%B1%D1%81%D1%82%D1%80%D0%B0%D0%BA%D1%86%D0%B8%D0%BE%D0%BD%D0%B8%D0%B7%D0%B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B%D0%B0%D0%B2%D1%8F%D0%BD%D1%81%D0%BA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ru.wikipedia.org/wiki/187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C%D0%BE%D1%81%D0%BA%D0%B2%D0%B0" TargetMode="External"/><Relationship Id="rId5" Type="http://schemas.openxmlformats.org/officeDocument/2006/relationships/hyperlink" Target="http://ru.wikipedia.org/wiki/1956" TargetMode="External"/><Relationship Id="rId4" Type="http://schemas.openxmlformats.org/officeDocument/2006/relationships/hyperlink" Target="http://ru.wikipedia.org/wiki/2_%D1%84%D0%B5%D0%B2%D1%80%D0%B0%D0%BB%D1%8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357430"/>
            <a:ext cx="563880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00240"/>
            <a:ext cx="8358246" cy="682625"/>
          </a:xfrm>
        </p:spPr>
        <p:txBody>
          <a:bodyPr/>
          <a:lstStyle/>
          <a:p>
            <a:r>
              <a:rPr lang="ru-RU" dirty="0" smtClean="0"/>
              <a:t>Эстетика </a:t>
            </a:r>
            <a:r>
              <a:rPr lang="ru-RU" dirty="0" smtClean="0"/>
              <a:t>эксперимента </a:t>
            </a:r>
            <a:r>
              <a:rPr lang="ru-RU" dirty="0" smtClean="0"/>
              <a:t>и ранний русский авангард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Союз </a:t>
            </a:r>
            <a:r>
              <a:rPr lang="ru-RU" dirty="0" smtClean="0"/>
              <a:t>московских</a:t>
            </a:r>
            <a:r>
              <a:rPr lang="ru-RU" dirty="0"/>
              <a:t> </a:t>
            </a:r>
            <a:r>
              <a:rPr lang="ru-RU" dirty="0" smtClean="0"/>
              <a:t>живописцев «Бубновый валет»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6438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FFFFFF"/>
                </a:solidFill>
                <a:ea typeface="+mj-ea"/>
                <a:cs typeface="+mj-cs"/>
              </a:rPr>
              <a:t>11 класс </a:t>
            </a:r>
            <a:r>
              <a:rPr lang="en-US" sz="2000" b="1" kern="0" dirty="0">
                <a:solidFill>
                  <a:srgbClr val="FFFFFF"/>
                </a:solidFill>
                <a:ea typeface="+mj-ea"/>
                <a:cs typeface="+mj-cs"/>
              </a:rPr>
              <a:t>19 </a:t>
            </a:r>
            <a:r>
              <a:rPr lang="ru-RU" sz="2000" b="1" kern="0" dirty="0">
                <a:solidFill>
                  <a:srgbClr val="FFFFFF"/>
                </a:solidFill>
                <a:ea typeface="+mj-ea"/>
                <a:cs typeface="+mj-cs"/>
              </a:rPr>
              <a:t>урок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786322"/>
            <a:ext cx="38852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МХК МОБУ </a:t>
            </a:r>
          </a:p>
          <a:p>
            <a:pPr algn="ctr"/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 – </a:t>
            </a:r>
          </a:p>
          <a:p>
            <a:pPr algn="ctr"/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Л.А.Рогудеева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471858" cy="5105400"/>
          </a:xfrm>
        </p:spPr>
        <p:txBody>
          <a:bodyPr/>
          <a:lstStyle/>
          <a:p>
            <a:r>
              <a:rPr lang="ru-RU" sz="3600" b="1" dirty="0" smtClean="0"/>
              <a:t>Николай Ефимович Кузнецов</a:t>
            </a:r>
            <a:endParaRPr lang="en-US" sz="3600" b="1" dirty="0" smtClean="0"/>
          </a:p>
          <a:p>
            <a:r>
              <a:rPr lang="ru-RU" dirty="0" smtClean="0"/>
              <a:t> (</a:t>
            </a:r>
            <a:r>
              <a:rPr lang="ru-RU" dirty="0" smtClean="0">
                <a:hlinkClick r:id="rId2" tooltip="1876"/>
              </a:rPr>
              <a:t>1876</a:t>
            </a:r>
            <a:r>
              <a:rPr lang="ru-RU" dirty="0" smtClean="0"/>
              <a:t>, </a:t>
            </a:r>
            <a:r>
              <a:rPr lang="ru-RU" dirty="0" smtClean="0">
                <a:hlinkClick r:id="rId3" tooltip="Москва"/>
              </a:rPr>
              <a:t>Москва</a:t>
            </a:r>
            <a:r>
              <a:rPr lang="ru-RU" dirty="0" smtClean="0"/>
              <a:t> — </a:t>
            </a:r>
            <a:r>
              <a:rPr lang="ru-RU" dirty="0" smtClean="0">
                <a:hlinkClick r:id="rId4" tooltip="1970"/>
              </a:rPr>
              <a:t>1970</a:t>
            </a:r>
            <a:r>
              <a:rPr lang="ru-RU" dirty="0" smtClean="0"/>
              <a:t>, </a:t>
            </a:r>
            <a:r>
              <a:rPr lang="ru-RU" dirty="0" smtClean="0">
                <a:hlinkClick r:id="rId3" tooltip="Москва"/>
              </a:rPr>
              <a:t>Москва</a:t>
            </a:r>
            <a:r>
              <a:rPr lang="ru-RU" dirty="0" smtClean="0"/>
              <a:t>) — русский и советский художник.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ile:NikolayEfimovichKuznetsov ZaRaboto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857232"/>
            <a:ext cx="48387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 smtClean="0"/>
              <a:t>Казими́р</a:t>
            </a:r>
            <a:r>
              <a:rPr lang="ru-RU" b="1" dirty="0" smtClean="0"/>
              <a:t> </a:t>
            </a:r>
            <a:r>
              <a:rPr lang="ru-RU" b="1" dirty="0" err="1" smtClean="0"/>
              <a:t>Севери́нович</a:t>
            </a:r>
            <a:r>
              <a:rPr lang="ru-RU" b="1" dirty="0" smtClean="0"/>
              <a:t> </a:t>
            </a:r>
            <a:r>
              <a:rPr lang="ru-RU" b="1" dirty="0" err="1" smtClean="0"/>
              <a:t>Мале́вич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2" tooltip="23 февраля"/>
              </a:rPr>
              <a:t>11 (23) февраля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3" tooltip="1879"/>
              </a:rPr>
              <a:t>1879</a:t>
            </a:r>
            <a:r>
              <a:rPr lang="ru-RU" sz="2000" baseline="30000" dirty="0" smtClean="0">
                <a:hlinkClick r:id="rId4"/>
              </a:rPr>
              <a:t>[1]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5" tooltip="Киев"/>
              </a:rPr>
              <a:t>Киев</a:t>
            </a:r>
            <a:r>
              <a:rPr lang="ru-RU" sz="2000" dirty="0" smtClean="0"/>
              <a:t> — </a:t>
            </a:r>
            <a:r>
              <a:rPr lang="ru-RU" sz="2000" dirty="0" smtClean="0">
                <a:hlinkClick r:id="rId6" tooltip="15 мая"/>
              </a:rPr>
              <a:t>15 мая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7" tooltip="1935"/>
              </a:rPr>
              <a:t>1935</a:t>
            </a:r>
            <a:r>
              <a:rPr lang="ru-RU" sz="2000" dirty="0" smtClean="0"/>
              <a:t>,</a:t>
            </a:r>
            <a:r>
              <a:rPr lang="ru-RU" sz="2000" dirty="0" smtClean="0">
                <a:hlinkClick r:id="rId8" tooltip="Санкт-Петербург"/>
              </a:rPr>
              <a:t>Ленинград</a:t>
            </a:r>
            <a:r>
              <a:rPr lang="ru-RU" sz="2000" dirty="0" smtClean="0"/>
              <a:t>) — </a:t>
            </a:r>
            <a:r>
              <a:rPr lang="ru-RU" sz="2000" dirty="0" smtClean="0">
                <a:hlinkClick r:id="rId9" tooltip="Россия"/>
              </a:rPr>
              <a:t>российский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10" tooltip="СССР"/>
              </a:rPr>
              <a:t>советский</a:t>
            </a:r>
            <a:r>
              <a:rPr lang="ru-RU" sz="2000" dirty="0" smtClean="0"/>
              <a:t> художник-</a:t>
            </a:r>
            <a:r>
              <a:rPr lang="ru-RU" sz="2000" dirty="0" smtClean="0">
                <a:hlinkClick r:id="rId11" tooltip="Авангардист"/>
              </a:rPr>
              <a:t>авангардист</a:t>
            </a:r>
            <a:r>
              <a:rPr lang="ru-RU" sz="2000" dirty="0" smtClean="0"/>
              <a:t> польского происхождения, педагог, теоретик искусства, философ. Основоположник </a:t>
            </a:r>
            <a:r>
              <a:rPr lang="ru-RU" sz="2000" dirty="0" smtClean="0">
                <a:hlinkClick r:id="rId12" tooltip="Супрематизм"/>
              </a:rPr>
              <a:t>супрематизма</a:t>
            </a:r>
            <a:r>
              <a:rPr lang="ru-RU" sz="2000" dirty="0" smtClean="0"/>
              <a:t> — направления </a:t>
            </a:r>
            <a:r>
              <a:rPr lang="ru-RU" sz="2000" dirty="0" err="1" smtClean="0"/>
              <a:t>в</a:t>
            </a:r>
            <a:r>
              <a:rPr lang="ru-RU" sz="2000" dirty="0" err="1" smtClean="0">
                <a:hlinkClick r:id="rId13" tooltip="Абстракционизм"/>
              </a:rPr>
              <a:t>абстрактном</a:t>
            </a:r>
            <a:r>
              <a:rPr lang="ru-RU" sz="2000" dirty="0" smtClean="0">
                <a:hlinkClick r:id="rId13" tooltip="Абстракционизм"/>
              </a:rPr>
              <a:t> искусстве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hlinkClick r:id="rId14" tooltip="Чёрный квадрат"/>
              </a:rPr>
              <a:t>Чёрный квадрат</a:t>
            </a:r>
            <a:endParaRPr lang="ru-RU" dirty="0" smtClean="0"/>
          </a:p>
          <a:p>
            <a:r>
              <a:rPr lang="ru-RU" dirty="0" smtClean="0">
                <a:hlinkClick r:id="rId15" tooltip="Чёрный круг"/>
              </a:rPr>
              <a:t>Чёрный круг</a:t>
            </a:r>
            <a:endParaRPr lang="ru-RU" dirty="0" smtClean="0"/>
          </a:p>
          <a:p>
            <a:r>
              <a:rPr lang="ru-RU" dirty="0" smtClean="0">
                <a:hlinkClick r:id="rId16" tooltip="Красный квадрат"/>
              </a:rPr>
              <a:t>Красный квадрат</a:t>
            </a:r>
            <a:endParaRPr lang="ru-RU" dirty="0" smtClean="0"/>
          </a:p>
          <a:p>
            <a:r>
              <a:rPr lang="ru-RU" dirty="0" smtClean="0">
                <a:hlinkClick r:id="rId17" tooltip="Скачет красная конница"/>
              </a:rPr>
              <a:t>Скачет красная конница</a:t>
            </a:r>
            <a:endParaRPr lang="ru-RU" dirty="0" smtClean="0"/>
          </a:p>
          <a:p>
            <a:r>
              <a:rPr lang="ru-RU" dirty="0" err="1" smtClean="0">
                <a:hlinkClick r:id="rId18" tooltip="Супрематическая композиция"/>
              </a:rPr>
              <a:t>Супрематическая</a:t>
            </a:r>
            <a:r>
              <a:rPr lang="ru-RU" dirty="0" smtClean="0">
                <a:hlinkClick r:id="rId18" tooltip="Супрематическая композиция"/>
              </a:rPr>
              <a:t> композиция</a:t>
            </a:r>
            <a:r>
              <a:rPr lang="ru-RU" dirty="0" smtClean="0"/>
              <a:t> — продана </a:t>
            </a:r>
            <a:r>
              <a:rPr lang="ru-RU" dirty="0" smtClean="0">
                <a:hlinkClick r:id="rId19" tooltip="3 ноября"/>
              </a:rPr>
              <a:t>3 ноября</a:t>
            </a:r>
            <a:r>
              <a:rPr lang="ru-RU" dirty="0" smtClean="0"/>
              <a:t> </a:t>
            </a:r>
            <a:r>
              <a:rPr lang="ru-RU" dirty="0" smtClean="0">
                <a:hlinkClick r:id="rId20" tooltip="2008 год"/>
              </a:rPr>
              <a:t>2008 года</a:t>
            </a:r>
            <a:r>
              <a:rPr lang="ru-RU" dirty="0" smtClean="0"/>
              <a:t> на аукционе </a:t>
            </a:r>
            <a:r>
              <a:rPr lang="ru-RU" dirty="0" err="1" smtClean="0">
                <a:hlinkClick r:id="rId21" tooltip="Sotheby's"/>
              </a:rPr>
              <a:t>Sotheby's</a:t>
            </a:r>
            <a:r>
              <a:rPr lang="ru-RU" dirty="0" smtClean="0"/>
              <a:t> за $60,002,000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74" y="457200"/>
            <a:ext cx="7661305" cy="487363"/>
          </a:xfrm>
        </p:spPr>
        <p:txBody>
          <a:bodyPr/>
          <a:lstStyle/>
          <a:p>
            <a:r>
              <a:rPr lang="ru-RU" sz="2400" b="1" dirty="0" smtClean="0"/>
              <a:t>Алексей Георгиевич </a:t>
            </a:r>
            <a:r>
              <a:rPr lang="ru-RU" sz="2400" b="1" dirty="0" err="1" smtClean="0"/>
              <a:t>Явле́нский</a:t>
            </a:r>
            <a:r>
              <a:rPr lang="ru-RU" sz="2400" dirty="0" smtClean="0"/>
              <a:t>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</a:t>
            </a:r>
            <a:r>
              <a:rPr lang="ru-RU" sz="1600" dirty="0" smtClean="0">
                <a:hlinkClick r:id="rId2" tooltip="Немецкий язык"/>
              </a:rPr>
              <a:t>нем.</a:t>
            </a:r>
            <a:r>
              <a:rPr lang="ru-RU" sz="1600" dirty="0" smtClean="0"/>
              <a:t> </a:t>
            </a:r>
            <a:r>
              <a:rPr lang="ru-RU" sz="1600" i="1" dirty="0" err="1" smtClean="0"/>
              <a:t>Alexej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von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Jawlensky</a:t>
            </a:r>
            <a:r>
              <a:rPr lang="ru-RU" sz="1600" dirty="0" smtClean="0"/>
              <a:t>; 13 (25) марта 1864,</a:t>
            </a:r>
            <a:r>
              <a:rPr lang="ru-RU" sz="1600" dirty="0" smtClean="0">
                <a:hlinkClick r:id="rId3" tooltip="Торжок"/>
              </a:rPr>
              <a:t>Торжок</a:t>
            </a:r>
            <a:r>
              <a:rPr lang="ru-RU" sz="1600" dirty="0" smtClean="0"/>
              <a:t>, по некоторым источникам — </a:t>
            </a:r>
            <a:r>
              <a:rPr lang="ru-RU" sz="1600" dirty="0" err="1" smtClean="0">
                <a:hlinkClick r:id="rId4" tooltip="Кузлово (страница отсутствует)"/>
              </a:rPr>
              <a:t>Кузлово</a:t>
            </a:r>
            <a:r>
              <a:rPr lang="ru-RU" sz="1600" dirty="0" smtClean="0"/>
              <a:t>, Тверская губерния — </a:t>
            </a:r>
            <a:r>
              <a:rPr lang="ru-RU" sz="1600" dirty="0" smtClean="0">
                <a:hlinkClick r:id="rId5" tooltip="15 марта"/>
              </a:rPr>
              <a:t>15 марта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6" tooltip="1941"/>
              </a:rPr>
              <a:t>1941</a:t>
            </a:r>
            <a:r>
              <a:rPr lang="ru-RU" sz="1600" dirty="0" smtClean="0"/>
              <a:t>,</a:t>
            </a:r>
            <a:r>
              <a:rPr lang="ru-RU" sz="1600" dirty="0" smtClean="0">
                <a:hlinkClick r:id="rId7" tooltip="Висбаден"/>
              </a:rPr>
              <a:t>Висбаден</a:t>
            </a:r>
            <a:r>
              <a:rPr lang="ru-RU" sz="1600" dirty="0" smtClean="0"/>
              <a:t>) — русский художник-</a:t>
            </a:r>
            <a:r>
              <a:rPr lang="ru-RU" sz="1600" dirty="0" smtClean="0">
                <a:hlinkClick r:id="rId8" tooltip="Экспрессионизм"/>
              </a:rPr>
              <a:t>экспрессионист</a:t>
            </a:r>
            <a:r>
              <a:rPr lang="ru-RU" sz="1600" dirty="0" smtClean="0"/>
              <a:t>, живший и работавший в Германии. Входил в группу художников «</a:t>
            </a:r>
            <a:r>
              <a:rPr lang="ru-RU" sz="1600" dirty="0" smtClean="0">
                <a:hlinkClick r:id="rId9" tooltip="Синий всадник"/>
              </a:rPr>
              <a:t>Синий всадник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57694"/>
            <a:ext cx="3614734" cy="1966906"/>
          </a:xfrm>
        </p:spPr>
        <p:txBody>
          <a:bodyPr/>
          <a:lstStyle/>
          <a:p>
            <a:r>
              <a:rPr lang="ru-RU" i="1" dirty="0" smtClean="0"/>
              <a:t>Девочка с зелёным лицом</a:t>
            </a:r>
            <a:r>
              <a:rPr lang="ru-RU" dirty="0" smtClean="0"/>
              <a:t>(1910)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File:Alexej von Jawlensky - Girl with the green fac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4" y="1571612"/>
            <a:ext cx="4786314" cy="5091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</a:p>
          <a:p>
            <a:r>
              <a:rPr lang="ru-RU" sz="2000" dirty="0" smtClean="0"/>
              <a:t>Познакомить с Союзом </a:t>
            </a:r>
            <a:r>
              <a:rPr lang="ru-RU" sz="2000" dirty="0" smtClean="0"/>
              <a:t>московских</a:t>
            </a:r>
            <a:r>
              <a:rPr lang="ru-RU" sz="2000" b="1" dirty="0" smtClean="0"/>
              <a:t> </a:t>
            </a:r>
            <a:r>
              <a:rPr lang="ru-RU" sz="2000" dirty="0" smtClean="0"/>
              <a:t>живописцев «Бубновый валет». </a:t>
            </a:r>
            <a:endParaRPr lang="ru-RU" sz="2000" dirty="0" smtClean="0"/>
          </a:p>
          <a:p>
            <a:r>
              <a:rPr lang="ru-RU" sz="2000" dirty="0" smtClean="0"/>
              <a:t>Изучить кубизм </a:t>
            </a:r>
            <a:r>
              <a:rPr lang="ru-RU" sz="2000" dirty="0" smtClean="0"/>
              <a:t>в творчестве П.П. </a:t>
            </a:r>
            <a:r>
              <a:rPr lang="ru-RU" sz="2000" dirty="0" err="1" smtClean="0"/>
              <a:t>Кончаловского</a:t>
            </a:r>
            <a:r>
              <a:rPr lang="ru-RU" sz="2000" dirty="0" smtClean="0"/>
              <a:t>.  </a:t>
            </a:r>
            <a:endParaRPr lang="ru-RU" sz="2000" dirty="0" smtClean="0"/>
          </a:p>
          <a:p>
            <a:r>
              <a:rPr lang="ru-RU" sz="2000" dirty="0" smtClean="0"/>
              <a:t>Рассмотреть гротескно-грубоватые </a:t>
            </a:r>
            <a:r>
              <a:rPr lang="ru-RU" sz="2000" dirty="0" smtClean="0"/>
              <a:t>образы М.Ф. Ларионова. </a:t>
            </a:r>
            <a:endParaRPr lang="ru-RU" sz="2000" dirty="0" smtClean="0"/>
          </a:p>
          <a:p>
            <a:r>
              <a:rPr lang="ru-RU" sz="2000" dirty="0" smtClean="0"/>
              <a:t>Познакомиться с красочным миром </a:t>
            </a:r>
            <a:r>
              <a:rPr lang="ru-RU" sz="2000" dirty="0" smtClean="0"/>
              <a:t>живописи А.В. </a:t>
            </a:r>
            <a:r>
              <a:rPr lang="ru-RU" sz="2000" dirty="0" err="1" smtClean="0"/>
              <a:t>Лентулова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Рассмотреть абстрактную </a:t>
            </a:r>
            <a:r>
              <a:rPr lang="ru-RU" sz="2000" dirty="0" smtClean="0"/>
              <a:t>живопись </a:t>
            </a:r>
            <a:r>
              <a:rPr lang="ru-RU" sz="2000" dirty="0" smtClean="0"/>
              <a:t>В.В.Кандинского, </a:t>
            </a:r>
            <a:r>
              <a:rPr lang="ru-RU" sz="2000" dirty="0" smtClean="0"/>
              <a:t>К.С. </a:t>
            </a:r>
            <a:r>
              <a:rPr lang="ru-RU" sz="2000" dirty="0" smtClean="0"/>
              <a:t>Малевича («Черный </a:t>
            </a:r>
            <a:r>
              <a:rPr lang="ru-RU" sz="2000" dirty="0" smtClean="0"/>
              <a:t>квадрат</a:t>
            </a:r>
            <a:r>
              <a:rPr lang="ru-RU" sz="2000" dirty="0" smtClean="0"/>
              <a:t>»).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latin typeface="+mn-lt"/>
                <a:ea typeface="+mn-ea"/>
                <a:cs typeface="+mn-cs"/>
              </a:rPr>
              <a:t>«Бубновый валет»</a:t>
            </a:r>
            <a:r>
              <a:rPr lang="ru-RU" sz="2000" dirty="0">
                <a:latin typeface="+mn-lt"/>
                <a:ea typeface="+mn-ea"/>
                <a:cs typeface="+mn-cs"/>
              </a:rPr>
              <a:t> — первоначально такое название получила </a:t>
            </a:r>
            <a:r>
              <a:rPr lang="ru-RU" sz="2000" dirty="0">
                <a:latin typeface="+mn-lt"/>
                <a:ea typeface="+mn-ea"/>
                <a:cs typeface="+mn-cs"/>
                <a:hlinkClick r:id="rId2" tooltip="Выставка"/>
              </a:rPr>
              <a:t>выставка</a:t>
            </a:r>
            <a:r>
              <a:rPr lang="ru-RU" sz="2000" dirty="0">
                <a:latin typeface="+mn-lt"/>
                <a:ea typeface="+mn-ea"/>
                <a:cs typeface="+mn-cs"/>
              </a:rPr>
              <a:t> </a:t>
            </a:r>
            <a:r>
              <a:rPr lang="ru-RU" sz="2000" dirty="0">
                <a:latin typeface="+mn-lt"/>
                <a:ea typeface="+mn-ea"/>
                <a:cs typeface="+mn-cs"/>
                <a:hlinkClick r:id="rId3" tooltip="Художник"/>
              </a:rPr>
              <a:t>художников</a:t>
            </a:r>
            <a:r>
              <a:rPr lang="ru-RU" sz="2000" dirty="0">
                <a:latin typeface="+mn-lt"/>
                <a:ea typeface="+mn-ea"/>
                <a:cs typeface="+mn-cs"/>
              </a:rPr>
              <a:t> (декабрь </a:t>
            </a:r>
            <a:r>
              <a:rPr lang="ru-RU" sz="2000" dirty="0">
                <a:latin typeface="+mn-lt"/>
                <a:ea typeface="+mn-ea"/>
                <a:cs typeface="+mn-cs"/>
                <a:hlinkClick r:id="rId4" tooltip="1910"/>
              </a:rPr>
              <a:t>1910</a:t>
            </a:r>
            <a:r>
              <a:rPr lang="ru-RU" sz="2000" dirty="0">
                <a:latin typeface="+mn-lt"/>
                <a:ea typeface="+mn-ea"/>
                <a:cs typeface="+mn-cs"/>
              </a:rPr>
              <a:t> — январь </a:t>
            </a:r>
            <a:r>
              <a:rPr lang="ru-RU" sz="2000" dirty="0">
                <a:latin typeface="+mn-lt"/>
                <a:ea typeface="+mn-ea"/>
                <a:cs typeface="+mn-cs"/>
                <a:hlinkClick r:id="rId5" tooltip="1911"/>
              </a:rPr>
              <a:t>1911</a:t>
            </a:r>
            <a:r>
              <a:rPr lang="ru-RU" sz="2000" dirty="0">
                <a:latin typeface="+mn-lt"/>
                <a:ea typeface="+mn-ea"/>
                <a:cs typeface="+mn-cs"/>
              </a:rPr>
              <a:t>), впоследствии вошедших в одноимённое </a:t>
            </a:r>
            <a:r>
              <a:rPr lang="ru-RU" sz="2000" dirty="0">
                <a:latin typeface="+mn-lt"/>
                <a:ea typeface="+mn-ea"/>
                <a:cs typeface="+mn-cs"/>
                <a:hlinkClick r:id="rId6" tooltip="Художественная группа"/>
              </a:rPr>
              <a:t>творческое объединение</a:t>
            </a:r>
            <a:r>
              <a:rPr lang="ru-RU" sz="2000" dirty="0">
                <a:latin typeface="+mn-lt"/>
                <a:ea typeface="+mn-ea"/>
                <a:cs typeface="+mn-cs"/>
              </a:rPr>
              <a:t>, с </a:t>
            </a:r>
            <a:r>
              <a:rPr lang="ru-RU" sz="2000" dirty="0">
                <a:latin typeface="+mn-lt"/>
                <a:ea typeface="+mn-ea"/>
                <a:cs typeface="+mn-cs"/>
                <a:hlinkClick r:id="rId5" tooltip="1911"/>
              </a:rPr>
              <a:t>1911</a:t>
            </a:r>
            <a:r>
              <a:rPr lang="ru-RU" sz="2000" dirty="0">
                <a:latin typeface="+mn-lt"/>
                <a:ea typeface="+mn-ea"/>
                <a:cs typeface="+mn-cs"/>
              </a:rPr>
              <a:t> — Общество художников «Бубновый валет». На первых порах объединение включало преимущественно </a:t>
            </a:r>
            <a:r>
              <a:rPr lang="ru-RU" sz="2000" dirty="0">
                <a:latin typeface="+mn-lt"/>
                <a:ea typeface="+mn-ea"/>
                <a:cs typeface="+mn-cs"/>
                <a:hlinkClick r:id="rId7" tooltip="Москва"/>
              </a:rPr>
              <a:t>московских</a:t>
            </a:r>
            <a:r>
              <a:rPr lang="ru-RU" sz="2000" dirty="0">
                <a:latin typeface="+mn-lt"/>
                <a:ea typeface="+mn-ea"/>
                <a:cs typeface="+mn-cs"/>
              </a:rPr>
              <a:t> живописцев — впоследствии в него входили </a:t>
            </a:r>
            <a:r>
              <a:rPr lang="ru-RU" sz="2000" dirty="0">
                <a:latin typeface="+mn-lt"/>
                <a:ea typeface="+mn-ea"/>
                <a:cs typeface="+mn-cs"/>
                <a:hlinkClick r:id="rId8" tooltip="Петербург"/>
              </a:rPr>
              <a:t>петербургские</a:t>
            </a:r>
            <a:r>
              <a:rPr lang="ru-RU" sz="2000" dirty="0">
                <a:latin typeface="+mn-lt"/>
                <a:ea typeface="+mn-ea"/>
                <a:cs typeface="+mn-cs"/>
              </a:rPr>
              <a:t> художники и представители </a:t>
            </a:r>
            <a:r>
              <a:rPr lang="ru-RU" sz="2000" dirty="0" smtClean="0">
                <a:latin typeface="+mn-lt"/>
                <a:ea typeface="+mn-ea"/>
                <a:cs typeface="+mn-cs"/>
              </a:rPr>
              <a:t>других </a:t>
            </a:r>
            <a:r>
              <a:rPr lang="ru-RU" sz="2000" dirty="0" smtClean="0">
                <a:latin typeface="+mn-lt"/>
                <a:ea typeface="+mn-ea"/>
                <a:cs typeface="+mn-cs"/>
                <a:hlinkClick r:id="rId9" tooltip="Город"/>
              </a:rPr>
              <a:t>городов</a:t>
            </a:r>
            <a:r>
              <a:rPr lang="ru-RU" sz="2000" dirty="0">
                <a:latin typeface="+mn-lt"/>
                <a:ea typeface="+mn-ea"/>
                <a:cs typeface="+mn-cs"/>
              </a:rPr>
              <a:t>, в выставках участвовали многие художники из Западной Европы (</a:t>
            </a:r>
            <a:r>
              <a:rPr lang="ru-RU" sz="2000" dirty="0">
                <a:latin typeface="+mn-lt"/>
                <a:ea typeface="+mn-ea"/>
                <a:cs typeface="+mn-cs"/>
                <a:hlinkClick r:id="rId10" tooltip="Французы"/>
              </a:rPr>
              <a:t>французы</a:t>
            </a:r>
            <a:r>
              <a:rPr lang="ru-RU" sz="2000" dirty="0">
                <a:latin typeface="+mn-lt"/>
                <a:ea typeface="+mn-ea"/>
                <a:cs typeface="+mn-cs"/>
              </a:rPr>
              <a:t> и </a:t>
            </a:r>
            <a:r>
              <a:rPr lang="ru-RU" sz="2000" dirty="0">
                <a:latin typeface="+mn-lt"/>
                <a:ea typeface="+mn-ea"/>
                <a:cs typeface="+mn-cs"/>
                <a:hlinkClick r:id="rId11" tooltip="Немцы"/>
              </a:rPr>
              <a:t>немцы</a:t>
            </a:r>
            <a:r>
              <a:rPr lang="ru-RU" sz="2000" dirty="0">
                <a:latin typeface="+mn-lt"/>
                <a:ea typeface="+mn-ea"/>
                <a:cs typeface="+mn-cs"/>
              </a:rPr>
              <a:t>). Существовало до декабря </a:t>
            </a:r>
            <a:r>
              <a:rPr lang="ru-RU" sz="2000" dirty="0">
                <a:latin typeface="+mn-lt"/>
                <a:ea typeface="+mn-ea"/>
                <a:cs typeface="+mn-cs"/>
                <a:hlinkClick r:id="rId12" tooltip="1917 год"/>
              </a:rPr>
              <a:t>1917 года</a:t>
            </a:r>
            <a:r>
              <a:rPr lang="ru-RU" sz="2000" dirty="0">
                <a:latin typeface="+mn-lt"/>
                <a:ea typeface="+mn-ea"/>
                <a:cs typeface="+mn-cs"/>
              </a:rPr>
              <a:t>. В марте </a:t>
            </a:r>
            <a:r>
              <a:rPr lang="ru-RU" sz="2000" dirty="0">
                <a:latin typeface="+mn-lt"/>
                <a:ea typeface="+mn-ea"/>
                <a:cs typeface="+mn-cs"/>
                <a:hlinkClick r:id="rId13" tooltip="1927 год"/>
              </a:rPr>
              <a:t>1927 года</a:t>
            </a:r>
            <a:r>
              <a:rPr lang="ru-RU" sz="2000" dirty="0">
                <a:latin typeface="+mn-lt"/>
                <a:ea typeface="+mn-ea"/>
                <a:cs typeface="+mn-cs"/>
              </a:rPr>
              <a:t> в </a:t>
            </a:r>
            <a:r>
              <a:rPr lang="ru-RU" sz="2000" dirty="0">
                <a:latin typeface="+mn-lt"/>
                <a:ea typeface="+mn-ea"/>
                <a:cs typeface="+mn-cs"/>
                <a:hlinkClick r:id="rId14" tooltip="Третьяковская галерея"/>
              </a:rPr>
              <a:t>Третьяковской галерее</a:t>
            </a:r>
            <a:r>
              <a:rPr lang="ru-RU" sz="2000" dirty="0">
                <a:latin typeface="+mn-lt"/>
                <a:ea typeface="+mn-ea"/>
                <a:cs typeface="+mn-cs"/>
              </a:rPr>
              <a:t> состоялась ретроспективная выставка произведений художников группы «Бубновый валет».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4972056" cy="510540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Ведёт начало от одноимённой выставки, организованной в 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tooltip="1910 год"/>
              </a:rPr>
              <a:t>1910 году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Включала следующих художников:</a:t>
            </a: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Барт, Виктор Сергеевич"/>
              </a:rPr>
              <a:t>В. С.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Барт, Виктор Сергеевич"/>
              </a:rPr>
              <a:t>Барт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Бехтеев, Владимир Георгиевич"/>
              </a:rPr>
              <a:t>В. Г.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Бехтеев, Владимир Георгиевич"/>
              </a:rPr>
              <a:t>Бехтеев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Бодуэн-де-Куртинэ, Сергей Иванович (страница отсутствует)"/>
              </a:rPr>
              <a:t>С. И.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Бодуэн-де-Куртинэ, Сергей Иванович (страница отсутствует)"/>
              </a:rPr>
              <a:t>Бодуэн-де-Куртинэ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Бубнова, Варвара Дмитриевна"/>
              </a:rPr>
              <a:t>В. Д. 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Бубнова, Варвара Дмитриевна"/>
              </a:rPr>
              <a:t>Бубнова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Бурлюк, Владимир Давидович"/>
              </a:rPr>
              <a:t>В. Д.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Бурлюк, Владимир Давидович"/>
              </a:rPr>
              <a:t>Бурлюк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Бурлюк, Давид Давидович"/>
              </a:rPr>
              <a:t>Д. Д.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Бурлюк, Давид Давидович"/>
              </a:rPr>
              <a:t>Бурлюк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Гончарова, Наталья Сергеевна"/>
              </a:rPr>
              <a:t>Н. С. Гончарова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Кандинский, Василий Васильевич"/>
              </a:rPr>
              <a:t>В. В. Кандинский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Кончаловский, Пётр Петрович"/>
              </a:rPr>
              <a:t>П. П.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Кончаловский, Пётр Петрович"/>
              </a:rPr>
              <a:t>Кончаловский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Кузнецов, Николай Ефимович"/>
              </a:rPr>
              <a:t>Н. Е. Кузнецов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Куприн, Александр Васильевич"/>
              </a:rPr>
              <a:t>А. В. Куприн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1285860"/>
            <a:ext cx="2857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Ларионов, Михаил Фёдорович"/>
              </a:rPr>
              <a:t>М. Ф. Ларионов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Лентулов, Аристарх Васильевич"/>
              </a:rPr>
              <a:t>А. В. 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Лентулов, Аристарх Васильевич"/>
              </a:rPr>
              <a:t>Лентулов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Лобанов, Сергей Иванович"/>
              </a:rPr>
              <a:t>С. И. Лобанов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Малевич, Казимир Северинович"/>
              </a:rPr>
              <a:t>К. С. Малевич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Матвеев, Александр Терентьевич"/>
              </a:rPr>
              <a:t>А. Т. Матвеев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Машков, Илья Иванович"/>
              </a:rPr>
              <a:t>И. И. Машков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Мильман, Адольф Израилевич"/>
              </a:rPr>
              <a:t>А. И. 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Мильман, Адольф Израилевич"/>
              </a:rPr>
              <a:t>Мильман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Осмеркин, Александр Александрович"/>
              </a:rPr>
              <a:t>А. А. Осмеркин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Рождественский, Василий Васильевич"/>
              </a:rPr>
              <a:t>В. В. Рождественский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 tooltip="Савинков, Виктоар Викторович (страница отсутствует)"/>
              </a:rPr>
              <a:t>В. В. Савинков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 tooltip="Фальк, Роберт Рафаилович"/>
              </a:rPr>
              <a:t>Р. Р. Фальк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5" tooltip="Фейгин, Моисей Александрович"/>
              </a:rPr>
              <a:t>М. А. 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5" tooltip="Фейгин, Моисей Александрович"/>
              </a:rPr>
              <a:t>Фейгин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 tooltip="Фонвизин, Артур Владимирович"/>
              </a:rPr>
              <a:t>А. В. Фонвизин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7" tooltip="Сюрваж, Леопольд"/>
              </a:rPr>
              <a:t>Л. В. 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7" tooltip="Сюрваж, Леопольд"/>
              </a:rPr>
              <a:t>Шюрцваге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7" tooltip="Сюрваж, Леопольд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7" tooltip="Сюрваж, Леопольд"/>
              </a:rPr>
              <a:t>Сюрваж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7" tooltip="Сюрваж, Леопольд"/>
              </a:rPr>
              <a:t>)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8" tooltip="Экстер, Александра Александровна"/>
              </a:rPr>
              <a:t>А. А. 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8" tooltip="Экстер, Александра Александровна"/>
              </a:rPr>
              <a:t>Экстер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9" tooltip="Явленский, Алексей фон"/>
              </a:rPr>
              <a:t>А. Г. 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9" tooltip="Явленский, Алексей фон"/>
              </a:rPr>
              <a:t>Явленский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др.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42852"/>
            <a:ext cx="61436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Виктор Сергеевич </a:t>
            </a:r>
            <a:r>
              <a:rPr lang="ru-RU" sz="2800" b="1" dirty="0" err="1"/>
              <a:t>Барт</a:t>
            </a:r>
            <a:r>
              <a:rPr lang="ru-RU" sz="2800" dirty="0"/>
              <a:t> </a:t>
            </a:r>
            <a:endParaRPr lang="ru-RU" sz="2800" dirty="0" smtClean="0"/>
          </a:p>
          <a:p>
            <a:r>
              <a:rPr lang="ru-RU" dirty="0" smtClean="0"/>
              <a:t>(</a:t>
            </a:r>
            <a:r>
              <a:rPr lang="ru-RU" dirty="0"/>
              <a:t>8 </a:t>
            </a:r>
            <a:r>
              <a:rPr lang="ru-RU" dirty="0" smtClean="0"/>
              <a:t>апреля</a:t>
            </a:r>
            <a:r>
              <a:rPr lang="ru-RU" dirty="0"/>
              <a:t> </a:t>
            </a:r>
            <a:r>
              <a:rPr lang="ru-RU" dirty="0">
                <a:hlinkClick r:id="rId2" tooltip="1887"/>
              </a:rPr>
              <a:t>1887</a:t>
            </a:r>
            <a:r>
              <a:rPr lang="ru-RU" dirty="0"/>
              <a:t>, </a:t>
            </a:r>
            <a:r>
              <a:rPr lang="ru-RU" dirty="0">
                <a:hlinkClick r:id="rId3" tooltip="Величаевское"/>
              </a:rPr>
              <a:t>Величаевское</a:t>
            </a:r>
            <a:r>
              <a:rPr lang="ru-RU" dirty="0"/>
              <a:t> </a:t>
            </a:r>
            <a:r>
              <a:rPr lang="ru-RU" dirty="0" err="1">
                <a:hlinkClick r:id="rId4" tooltip="Новогригорьевский уезд"/>
              </a:rPr>
              <a:t>Новогригорьевского</a:t>
            </a:r>
            <a:r>
              <a:rPr lang="ru-RU" dirty="0">
                <a:hlinkClick r:id="rId4" tooltip="Новогригорьевский уезд"/>
              </a:rPr>
              <a:t> </a:t>
            </a:r>
            <a:r>
              <a:rPr lang="ru-RU" dirty="0" err="1">
                <a:hlinkClick r:id="rId4" tooltip="Новогригорьевский уезд"/>
              </a:rPr>
              <a:t>уезда</a:t>
            </a:r>
            <a:r>
              <a:rPr lang="ru-RU" dirty="0" err="1">
                <a:hlinkClick r:id="rId5" tooltip="Ставропольская губерния"/>
              </a:rPr>
              <a:t>Ставропольской</a:t>
            </a:r>
            <a:r>
              <a:rPr lang="ru-RU" dirty="0">
                <a:hlinkClick r:id="rId5" tooltip="Ставропольская губерния"/>
              </a:rPr>
              <a:t> губернии</a:t>
            </a:r>
            <a:r>
              <a:rPr lang="ru-RU" dirty="0"/>
              <a:t>―27 мая </a:t>
            </a:r>
            <a:r>
              <a:rPr lang="ru-RU" dirty="0">
                <a:hlinkClick r:id="rId6" tooltip="1954"/>
              </a:rPr>
              <a:t>1954</a:t>
            </a:r>
            <a:r>
              <a:rPr lang="ru-RU" dirty="0"/>
              <a:t>, </a:t>
            </a:r>
            <a:r>
              <a:rPr lang="ru-RU" dirty="0">
                <a:hlinkClick r:id="rId7" tooltip="Москва"/>
              </a:rPr>
              <a:t>Москва</a:t>
            </a:r>
            <a:r>
              <a:rPr lang="ru-RU" dirty="0"/>
              <a:t>) ― русский живописец, теоретик искусства.</a:t>
            </a:r>
          </a:p>
        </p:txBody>
      </p:sp>
      <p:pic>
        <p:nvPicPr>
          <p:cNvPr id="1026" name="Picture 2" descr="Файл:В.Барт.Двойной автопортрет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786058"/>
            <a:ext cx="5238750" cy="36671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2285992"/>
            <a:ext cx="3313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>
                <a:hlinkClick r:id="rId9" tooltip="В.Барт.Двойной автопортрет.jpg"/>
              </a:rPr>
              <a:t>В.Барт.Двойной_автопортрет</a:t>
            </a:r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0826" y="3071810"/>
            <a:ext cx="2286016" cy="3252790"/>
          </a:xfrm>
        </p:spPr>
        <p:txBody>
          <a:bodyPr/>
          <a:lstStyle/>
          <a:p>
            <a:r>
              <a:rPr lang="ru-RU" dirty="0" smtClean="0"/>
              <a:t>Осенний пейзаж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14290"/>
            <a:ext cx="792961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Васи́лий</a:t>
            </a:r>
            <a:r>
              <a:rPr lang="ru-RU" sz="2800" b="1" dirty="0"/>
              <a:t> </a:t>
            </a:r>
            <a:r>
              <a:rPr lang="ru-RU" sz="2800" b="1" dirty="0" err="1"/>
              <a:t>Васи́льевич</a:t>
            </a:r>
            <a:r>
              <a:rPr lang="ru-RU" sz="2800" b="1" dirty="0"/>
              <a:t> </a:t>
            </a:r>
            <a:r>
              <a:rPr lang="ru-RU" sz="2800" b="1" dirty="0" err="1"/>
              <a:t>Канди́нский</a:t>
            </a:r>
            <a:r>
              <a:rPr lang="ru-RU" sz="2800" b="1" dirty="0"/>
              <a:t> </a:t>
            </a:r>
            <a:endParaRPr lang="ru-RU" sz="2800" b="1" dirty="0" smtClean="0"/>
          </a:p>
          <a:p>
            <a:r>
              <a:rPr lang="ru-RU" dirty="0" smtClean="0"/>
              <a:t>(</a:t>
            </a:r>
            <a:r>
              <a:rPr lang="ru-RU" dirty="0">
                <a:hlinkClick r:id="rId2" tooltip="16 декабря"/>
              </a:rPr>
              <a:t>4 (16) декабря</a:t>
            </a:r>
            <a:r>
              <a:rPr lang="ru-RU" dirty="0"/>
              <a:t> </a:t>
            </a:r>
            <a:r>
              <a:rPr lang="ru-RU" dirty="0">
                <a:hlinkClick r:id="rId3" tooltip="1866"/>
              </a:rPr>
              <a:t>1866</a:t>
            </a:r>
            <a:r>
              <a:rPr lang="ru-RU" dirty="0"/>
              <a:t>, </a:t>
            </a:r>
            <a:r>
              <a:rPr lang="ru-RU" dirty="0">
                <a:hlinkClick r:id="rId4" tooltip="Москва"/>
              </a:rPr>
              <a:t>Москва</a:t>
            </a:r>
            <a:r>
              <a:rPr lang="ru-RU" dirty="0"/>
              <a:t> — </a:t>
            </a:r>
            <a:r>
              <a:rPr lang="ru-RU" dirty="0">
                <a:hlinkClick r:id="rId5" tooltip="13 декабря"/>
              </a:rPr>
              <a:t>13 декабря</a:t>
            </a:r>
            <a:r>
              <a:rPr lang="ru-RU" dirty="0"/>
              <a:t> </a:t>
            </a:r>
            <a:r>
              <a:rPr lang="ru-RU" dirty="0">
                <a:hlinkClick r:id="rId6" tooltip="1944"/>
              </a:rPr>
              <a:t>1944</a:t>
            </a:r>
            <a:r>
              <a:rPr lang="ru-RU" dirty="0"/>
              <a:t>,</a:t>
            </a:r>
            <a:r>
              <a:rPr lang="ru-RU" dirty="0">
                <a:hlinkClick r:id="rId7" tooltip="Нёйи-сюр-Сен"/>
              </a:rPr>
              <a:t>Нёйи-сюр-Сен</a:t>
            </a:r>
            <a:r>
              <a:rPr lang="ru-RU" dirty="0"/>
              <a:t>, </a:t>
            </a:r>
            <a:r>
              <a:rPr lang="ru-RU" dirty="0">
                <a:hlinkClick r:id="rId8" tooltip="Франция"/>
              </a:rPr>
              <a:t>Франция</a:t>
            </a:r>
            <a:r>
              <a:rPr lang="ru-RU" dirty="0"/>
              <a:t>) — выдающийся русский живописец, график и теоретик изобразительного искусства, один из основоположников </a:t>
            </a:r>
            <a:r>
              <a:rPr lang="ru-RU" dirty="0">
                <a:hlinkClick r:id="rId9" tooltip="Абстракционизм"/>
              </a:rPr>
              <a:t>абстракционизма</a:t>
            </a:r>
            <a:r>
              <a:rPr lang="ru-RU" dirty="0"/>
              <a:t>. Был одним из основателей </a:t>
            </a:r>
            <a:r>
              <a:rPr lang="ru-RU" dirty="0">
                <a:hlinkClick r:id="rId10" tooltip="Художественная группа"/>
              </a:rPr>
              <a:t>группы</a:t>
            </a:r>
            <a:r>
              <a:rPr lang="ru-RU" dirty="0"/>
              <a:t> «</a:t>
            </a:r>
            <a:r>
              <a:rPr lang="ru-RU" dirty="0">
                <a:hlinkClick r:id="rId11" tooltip="Синий всадник"/>
              </a:rPr>
              <a:t>Синий всадник</a:t>
            </a:r>
            <a:r>
              <a:rPr lang="ru-RU" dirty="0"/>
              <a:t>», преподавателем </a:t>
            </a:r>
            <a:r>
              <a:rPr lang="ru-RU" dirty="0" err="1">
                <a:hlinkClick r:id="rId12" tooltip="Баухаус"/>
              </a:rPr>
              <a:t>Баухауса</a:t>
            </a:r>
            <a:r>
              <a:rPr lang="ru-RU" dirty="0"/>
              <a:t>.</a:t>
            </a:r>
          </a:p>
        </p:txBody>
      </p:sp>
      <p:pic>
        <p:nvPicPr>
          <p:cNvPr id="18434" name="Picture 2" descr="http://bibliotekar.ru/kandinskiy/14.files/image00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2143116"/>
            <a:ext cx="6200775" cy="45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bibliotekar.ru/kandinskiy/25.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52"/>
            <a:ext cx="5715000" cy="3867150"/>
          </a:xfrm>
          <a:prstGeom prst="rect">
            <a:avLst/>
          </a:prstGeom>
          <a:noFill/>
        </p:spPr>
      </p:pic>
      <p:pic>
        <p:nvPicPr>
          <p:cNvPr id="19460" name="Picture 4" descr="http://nnu.su/uploads/posts/2011-10/1298000598_Grandioznaya_hudozhestvennaya_instalyaciya_v_bavarskom_gorode_Vaiyl_haiym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5715000" cy="38576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2264" y="1219200"/>
            <a:ext cx="2114536" cy="5105400"/>
          </a:xfrm>
        </p:spPr>
        <p:txBody>
          <a:bodyPr/>
          <a:lstStyle/>
          <a:p>
            <a:r>
              <a:rPr lang="ru-RU" dirty="0" smtClean="0"/>
              <a:t>Агава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0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Пётр </a:t>
            </a:r>
            <a:r>
              <a:rPr lang="ru-RU" b="1" dirty="0" err="1"/>
              <a:t>Петро́вич</a:t>
            </a:r>
            <a:r>
              <a:rPr lang="ru-RU" b="1" dirty="0"/>
              <a:t> </a:t>
            </a:r>
            <a:r>
              <a:rPr lang="ru-RU" b="1" dirty="0" err="1"/>
              <a:t>Кончало́вский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9 (21) февраля </a:t>
            </a:r>
            <a:r>
              <a:rPr lang="ru-RU" dirty="0">
                <a:hlinkClick r:id="rId2" tooltip="1876"/>
              </a:rPr>
              <a:t>1876</a:t>
            </a:r>
            <a:r>
              <a:rPr lang="ru-RU" dirty="0"/>
              <a:t>, </a:t>
            </a:r>
            <a:r>
              <a:rPr lang="ru-RU" dirty="0">
                <a:hlinkClick r:id="rId3" tooltip="Славянск"/>
              </a:rPr>
              <a:t>Славянск</a:t>
            </a:r>
            <a:r>
              <a:rPr lang="ru-RU" dirty="0"/>
              <a:t> — </a:t>
            </a:r>
            <a:r>
              <a:rPr lang="ru-RU" dirty="0">
                <a:hlinkClick r:id="rId4" tooltip="2 февраля"/>
              </a:rPr>
              <a:t>2 февраля</a:t>
            </a:r>
            <a:r>
              <a:rPr lang="ru-RU" dirty="0"/>
              <a:t> </a:t>
            </a:r>
            <a:r>
              <a:rPr lang="ru-RU" dirty="0">
                <a:hlinkClick r:id="rId5" tooltip="1956"/>
              </a:rPr>
              <a:t>1956</a:t>
            </a:r>
            <a:r>
              <a:rPr lang="ru-RU" dirty="0"/>
              <a:t>,</a:t>
            </a:r>
            <a:r>
              <a:rPr lang="ru-RU" dirty="0">
                <a:hlinkClick r:id="rId6" tooltip="Москва"/>
              </a:rPr>
              <a:t>Москва</a:t>
            </a:r>
            <a:r>
              <a:rPr lang="ru-RU" dirty="0"/>
              <a:t>) — русский, советский художник.</a:t>
            </a:r>
          </a:p>
        </p:txBody>
      </p:sp>
      <p:pic>
        <p:nvPicPr>
          <p:cNvPr id="20482" name="Picture 2" descr="http://protown.ru/pic/ii_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000108"/>
            <a:ext cx="6324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20art.ru/plugins/p17_image_gallery/images/3/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7391855" cy="543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ктор">
  <a:themeElements>
    <a:clrScheme name="Тема Office 3">
      <a:dk1>
        <a:srgbClr val="0E3558"/>
      </a:dk1>
      <a:lt1>
        <a:srgbClr val="FFFFFF"/>
      </a:lt1>
      <a:dk2>
        <a:srgbClr val="006699"/>
      </a:dk2>
      <a:lt2>
        <a:srgbClr val="969696"/>
      </a:lt2>
      <a:accent1>
        <a:srgbClr val="3B86CB"/>
      </a:accent1>
      <a:accent2>
        <a:srgbClr val="5CB68D"/>
      </a:accent2>
      <a:accent3>
        <a:srgbClr val="FFFFFF"/>
      </a:accent3>
      <a:accent4>
        <a:srgbClr val="0A2C4A"/>
      </a:accent4>
      <a:accent5>
        <a:srgbClr val="AFC3E2"/>
      </a:accent5>
      <a:accent6>
        <a:srgbClr val="53A57F"/>
      </a:accent6>
      <a:hlink>
        <a:srgbClr val="CC3300"/>
      </a:hlink>
      <a:folHlink>
        <a:srgbClr val="33339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C3CCF4"/>
        </a:accent5>
        <a:accent6>
          <a:srgbClr val="D9943A"/>
        </a:accent6>
        <a:hlink>
          <a:srgbClr val="33835F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99"/>
        </a:dk2>
        <a:lt2>
          <a:srgbClr val="969696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A2C4A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вектор</Template>
  <TotalTime>31</TotalTime>
  <Words>119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вектор</vt:lpstr>
      <vt:lpstr>Эстетика эксперимента и ранний русский авангард. Союз московских живописцев «Бубновый валет»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Алексей Георгиевич Явле́нский  (нем. Alexej von Jawlensky; 13 (25) марта 1864,Торжок, по некоторым источникам — Кузлово, Тверская губерния — 15 марта 1941,Висбаден) — русский художник-экспрессионист, живший и работавший в Германии. Входил в группу художников «Синий всадник».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Союз московских живописцев «Бубновый валет»</dc:title>
  <dc:creator>*</dc:creator>
  <cp:lastModifiedBy>User</cp:lastModifiedBy>
  <cp:revision>6</cp:revision>
  <dcterms:created xsi:type="dcterms:W3CDTF">2012-01-15T09:13:07Z</dcterms:created>
  <dcterms:modified xsi:type="dcterms:W3CDTF">2012-11-29T07:47:30Z</dcterms:modified>
</cp:coreProperties>
</file>