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0" r:id="rId3"/>
    <p:sldId id="292" r:id="rId4"/>
    <p:sldId id="283" r:id="rId5"/>
    <p:sldId id="284" r:id="rId6"/>
    <p:sldId id="285" r:id="rId7"/>
    <p:sldId id="294" r:id="rId8"/>
    <p:sldId id="286" r:id="rId9"/>
    <p:sldId id="287" r:id="rId10"/>
    <p:sldId id="289" r:id="rId11"/>
    <p:sldId id="293" r:id="rId12"/>
    <p:sldId id="295" r:id="rId13"/>
    <p:sldId id="296" r:id="rId14"/>
    <p:sldId id="297" r:id="rId15"/>
    <p:sldId id="298" r:id="rId16"/>
    <p:sldId id="299" r:id="rId17"/>
    <p:sldId id="301" r:id="rId18"/>
    <p:sldId id="300" r:id="rId19"/>
    <p:sldId id="302" r:id="rId20"/>
    <p:sldId id="303" r:id="rId21"/>
    <p:sldId id="304" r:id="rId22"/>
    <p:sldId id="305" r:id="rId23"/>
    <p:sldId id="306" r:id="rId24"/>
    <p:sldId id="307" r:id="rId25"/>
    <p:sldId id="309" r:id="rId26"/>
    <p:sldId id="310" r:id="rId27"/>
    <p:sldId id="311" r:id="rId28"/>
    <p:sldId id="312" r:id="rId29"/>
    <p:sldId id="313" r:id="rId30"/>
    <p:sldId id="314" r:id="rId31"/>
    <p:sldId id="315" r:id="rId32"/>
    <p:sldId id="257" r:id="rId33"/>
    <p:sldId id="258" r:id="rId34"/>
    <p:sldId id="259" r:id="rId35"/>
    <p:sldId id="260" r:id="rId36"/>
    <p:sldId id="261" r:id="rId37"/>
    <p:sldId id="262" r:id="rId38"/>
    <p:sldId id="263" r:id="rId39"/>
    <p:sldId id="267" r:id="rId40"/>
    <p:sldId id="274" r:id="rId41"/>
    <p:sldId id="270" r:id="rId42"/>
    <p:sldId id="275" r:id="rId43"/>
    <p:sldId id="277" r:id="rId44"/>
    <p:sldId id="272" r:id="rId45"/>
    <p:sldId id="273" r:id="rId46"/>
    <p:sldId id="278" r:id="rId47"/>
    <p:sldId id="279" r:id="rId48"/>
    <p:sldId id="280" r:id="rId49"/>
    <p:sldId id="265" r:id="rId50"/>
    <p:sldId id="266" r:id="rId51"/>
    <p:sldId id="281" r:id="rId5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5" d="100"/>
          <a:sy n="75" d="100"/>
        </p:scale>
        <p:origin x="-12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Прямоугольник 3"/>
          <p:cNvGrpSpPr>
            <a:grpSpLocks/>
          </p:cNvGrpSpPr>
          <p:nvPr/>
        </p:nvGrpSpPr>
        <p:grpSpPr bwMode="auto">
          <a:xfrm>
            <a:off x="2663825" y="-6350"/>
            <a:ext cx="6486525" cy="6870700"/>
            <a:chOff x="1678" y="-4"/>
            <a:chExt cx="4086" cy="4328"/>
          </a:xfrm>
        </p:grpSpPr>
        <p:pic>
          <p:nvPicPr>
            <p:cNvPr id="5" name="Прямоугольник 3"/>
            <p:cNvPicPr>
              <a:picLocks noChangeArrowheads="1"/>
            </p:cNvPicPr>
            <p:nvPr/>
          </p:nvPicPr>
          <p:blipFill>
            <a:blip r:embed="rId3"/>
            <a:srcRect/>
            <a:stretch>
              <a:fillRect/>
            </a:stretch>
          </p:blipFill>
          <p:spPr bwMode="auto">
            <a:xfrm>
              <a:off x="1678" y="-4"/>
              <a:ext cx="4086" cy="4328"/>
            </a:xfrm>
            <a:prstGeom prst="rect">
              <a:avLst/>
            </a:prstGeom>
            <a:noFill/>
          </p:spPr>
        </p:pic>
        <p:sp>
          <p:nvSpPr>
            <p:cNvPr id="6" name="Text Box 3"/>
            <p:cNvSpPr txBox="1">
              <a:spLocks noChangeArrowheads="1"/>
            </p:cNvSpPr>
            <p:nvPr/>
          </p:nvSpPr>
          <p:spPr bwMode="auto">
            <a:xfrm>
              <a:off x="1680" y="0"/>
              <a:ext cx="4080" cy="4320"/>
            </a:xfrm>
            <a:prstGeom prst="rect">
              <a:avLst/>
            </a:prstGeom>
            <a:noFill/>
            <a:ln w="9525">
              <a:noFill/>
              <a:miter lim="800000"/>
              <a:headEnd/>
              <a:tailEnd/>
            </a:ln>
          </p:spPr>
          <p:txBody>
            <a:bodyPr anchor="ctr"/>
            <a:lstStyle/>
            <a:p>
              <a:pPr algn="ctr"/>
              <a:endParaRPr lang="en-US">
                <a:solidFill>
                  <a:srgbClr val="FFFFFF"/>
                </a:solidFill>
                <a:latin typeface="Trebuchet MS" pitchFamily="34" charset="0"/>
              </a:endParaRPr>
            </a:p>
          </p:txBody>
        </p:sp>
      </p:grpSp>
      <p:sp>
        <p:nvSpPr>
          <p:cNvPr id="7" name="Прямая соединительная линия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8"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48CDF4FF-C67A-4654-9712-4A771185C619}" type="datetimeFigureOut">
              <a:rPr lang="ru-RU"/>
              <a:pPr>
                <a:defRPr/>
              </a:pPr>
              <a:t>01.11.2012</a:t>
            </a:fld>
            <a:endParaRPr lang="ru-RU" dirty="0"/>
          </a:p>
        </p:txBody>
      </p:sp>
      <p:sp>
        <p:nvSpPr>
          <p:cNvPr id="9"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10"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248E277C-F7CD-41B3-8ED0-9B71971BE351}"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58C876EF-F3C2-4C94-9595-9038768B3EE2}" type="datetimeFigureOut">
              <a:rPr lang="ru-RU"/>
              <a:pPr>
                <a:defRPr/>
              </a:pPr>
              <a:t>01.11.2012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C84D841B-A8FB-45C0-97F3-A42A61877CB3}" type="slidenum">
              <a:rPr lang="ru-RU"/>
              <a:pPr>
                <a:defRPr/>
              </a:pPr>
              <a:t>‹#›</a:t>
            </a:fld>
            <a:endParaRPr lang="ru-RU"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6402142F-30D3-44AA-98D6-E8148B3389CA}" type="datetimeFigureOut">
              <a:rPr lang="ru-RU"/>
              <a:pPr>
                <a:defRPr/>
              </a:pPr>
              <a:t>01.11.2012</a:t>
            </a:fld>
            <a:endParaRPr lang="ru-RU" dirty="0"/>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5524CD66-9D76-4564-B722-B2BF87A99E6A}" type="slidenum">
              <a:rPr lang="ru-RU"/>
              <a:pPr>
                <a:defRPr/>
              </a:pPr>
              <a:t>‹#›</a:t>
            </a:fld>
            <a:endParaRPr lang="ru-RU"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C4728451-57F2-4D9E-BE6E-B16EE888832F}" type="datetimeFigureOut">
              <a:rPr lang="ru-RU"/>
              <a:pPr>
                <a:defRPr/>
              </a:pPr>
              <a:t>01.11.2012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10631C22-55CC-4D76-9028-05A911FEA203}" type="slidenum">
              <a:rPr lang="ru-RU"/>
              <a:pPr>
                <a:defRPr/>
              </a:pPr>
              <a:t>‹#›</a:t>
            </a:fld>
            <a:endParaRPr lang="ru-RU"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80E447ED-953A-42F1-A185-97E281A8CF2A}" type="datetimeFigureOut">
              <a:rPr lang="ru-RU"/>
              <a:pPr>
                <a:defRPr/>
              </a:pPr>
              <a:t>01.11.2012</a:t>
            </a:fld>
            <a:endParaRPr lang="ru-RU" dirty="0"/>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9B4250E1-9087-4B80-8C1C-B24AC37B0E5F}"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B8F61C63-752B-4055-9E1E-096E2E3E7EF2}" type="datetimeFigureOut">
              <a:rPr lang="ru-RU"/>
              <a:pPr>
                <a:defRPr/>
              </a:pPr>
              <a:t>01.11.2012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BB5BAAF6-724F-40D0-820F-5C9730B71BD5}" type="slidenum">
              <a:rPr lang="ru-RU"/>
              <a:pPr>
                <a:defRPr/>
              </a:pPr>
              <a:t>‹#›</a:t>
            </a:fld>
            <a:endParaRPr lang="ru-RU"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E4883BE3-E8CF-478E-8F14-1BE5D2D79558}" type="datetimeFigureOut">
              <a:rPr lang="ru-RU"/>
              <a:pPr>
                <a:defRPr/>
              </a:pPr>
              <a:t>01.11.2012</a:t>
            </a:fld>
            <a:endParaRPr lang="ru-RU" dirty="0"/>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57D25603-14B0-471D-B2F2-08CB48F2C3DF}" type="slidenum">
              <a:rPr lang="ru-RU"/>
              <a:pPr>
                <a:defRPr/>
              </a:pPr>
              <a:t>‹#›</a:t>
            </a:fld>
            <a:endParaRPr lang="ru-RU"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9E3CBDEF-8865-4EAA-B957-FA011FC3556A}" type="datetimeFigureOut">
              <a:rPr lang="ru-RU"/>
              <a:pPr>
                <a:defRPr/>
              </a:pPr>
              <a:t>01.11.2012</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DB22D716-CAE0-48B2-AC59-268B96736B7E}" type="slidenum">
              <a:rPr lang="ru-RU"/>
              <a:pPr>
                <a:defRPr/>
              </a:pPr>
              <a:t>‹#›</a:t>
            </a:fld>
            <a:endParaRPr lang="ru-RU"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6AFEFD3F-01AC-4B19-8AB6-6B6D9B4F8CE1}" type="datetimeFigureOut">
              <a:rPr lang="ru-RU"/>
              <a:pPr>
                <a:defRPr/>
              </a:pPr>
              <a:t>01.11.2012</a:t>
            </a:fld>
            <a:endParaRPr lang="ru-RU" dirty="0"/>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27E31335-E920-42EC-8666-73809E830AD5}" type="slidenum">
              <a:rPr lang="ru-RU"/>
              <a:pPr>
                <a:defRPr/>
              </a:pPr>
              <a:t>‹#›</a:t>
            </a:fld>
            <a:endParaRPr lang="ru-RU"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DC49467E-23A6-483A-9630-DCE39BC0BDA3}" type="datetimeFigureOut">
              <a:rPr lang="ru-RU"/>
              <a:pPr>
                <a:defRPr/>
              </a:pPr>
              <a:t>01.11.2012</a:t>
            </a:fld>
            <a:endParaRPr lang="ru-RU" dirty="0"/>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73D005F3-D1D7-4F2F-BE11-B7985AEF778B}" type="slidenum">
              <a:rPr lang="ru-RU"/>
              <a:pPr>
                <a:defRPr/>
              </a:pPr>
              <a:t>‹#›</a:t>
            </a:fld>
            <a:endParaRPr lang="ru-RU"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CFDA755C-DE29-4E8A-86AF-DE212C81FBAF}" type="datetimeFigureOut">
              <a:rPr lang="ru-RU"/>
              <a:pPr>
                <a:defRPr/>
              </a:pPr>
              <a:t>01.11.2012</a:t>
            </a:fld>
            <a:endParaRPr lang="ru-RU" dirty="0"/>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168258B2-7930-4DF1-B43A-C7845128F5CD}"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336F8303-9B02-4534-AF17-BD8C00F9CD7E}" type="datetimeFigureOut">
              <a:rPr lang="ru-RU"/>
              <a:pPr>
                <a:defRPr/>
              </a:pPr>
              <a:t>01.11.2012</a:t>
            </a:fld>
            <a:endParaRPr lang="ru-RU" dirty="0"/>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E22F906D-98EA-4212-A69E-B7A3BC08763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10" r:id="rId9"/>
    <p:sldLayoutId id="2147483701" r:id="rId10"/>
    <p:sldLayoutId id="2147483711" r:id="rId11"/>
  </p:sldLayoutIdLst>
  <p:transition>
    <p:wipe dir="d"/>
  </p:transition>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Documents and Settings\USER\Мои документы\af53050.bmp"/>
          <p:cNvPicPr>
            <a:picLocks noChangeAspect="1" noChangeArrowheads="1"/>
          </p:cNvPicPr>
          <p:nvPr/>
        </p:nvPicPr>
        <p:blipFill>
          <a:blip r:embed="rId2"/>
          <a:srcRect/>
          <a:stretch>
            <a:fillRect/>
          </a:stretch>
        </p:blipFill>
        <p:spPr bwMode="auto">
          <a:xfrm>
            <a:off x="3071813" y="2786063"/>
            <a:ext cx="5857875" cy="3795712"/>
          </a:xfrm>
          <a:prstGeom prst="rect">
            <a:avLst/>
          </a:prstGeom>
          <a:noFill/>
          <a:ln w="9525">
            <a:noFill/>
            <a:miter lim="800000"/>
            <a:headEnd/>
            <a:tailEnd/>
          </a:ln>
        </p:spPr>
      </p:pic>
      <p:pic>
        <p:nvPicPr>
          <p:cNvPr id="2" name="Заголовок 1"/>
          <p:cNvPicPr>
            <a:picLocks noChangeArrowheads="1"/>
          </p:cNvPicPr>
          <p:nvPr/>
        </p:nvPicPr>
        <p:blipFill>
          <a:blip r:embed="rId3"/>
          <a:srcRect/>
          <a:stretch>
            <a:fillRect/>
          </a:stretch>
        </p:blipFill>
        <p:spPr bwMode="auto">
          <a:xfrm>
            <a:off x="2916238" y="0"/>
            <a:ext cx="5976937" cy="27082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4"/>
          <p:cNvPicPr>
            <a:picLocks noChangeAspect="1" noChangeArrowheads="1"/>
          </p:cNvPicPr>
          <p:nvPr/>
        </p:nvPicPr>
        <p:blipFill>
          <a:blip r:embed="rId2"/>
          <a:srcRect/>
          <a:stretch>
            <a:fillRect/>
          </a:stretch>
        </p:blipFill>
        <p:spPr bwMode="auto">
          <a:xfrm>
            <a:off x="0" y="500063"/>
            <a:ext cx="8116888" cy="5857875"/>
          </a:xfrm>
          <a:prstGeom prst="rect">
            <a:avLst/>
          </a:prstGeom>
          <a:noFill/>
          <a:ln w="9525">
            <a:noFill/>
            <a:miter lim="800000"/>
            <a:headEnd/>
            <a:tailEnd/>
          </a:ln>
        </p:spPr>
      </p:pic>
      <p:sp>
        <p:nvSpPr>
          <p:cNvPr id="3" name="Скругленный прямоугольник 2"/>
          <p:cNvSpPr/>
          <p:nvPr/>
        </p:nvSpPr>
        <p:spPr>
          <a:xfrm>
            <a:off x="214313" y="285750"/>
            <a:ext cx="2643187" cy="45005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rPr>
              <a:t>Глава </a:t>
            </a:r>
            <a:r>
              <a:rPr lang="en-US" sz="2400" dirty="0">
                <a:solidFill>
                  <a:schemeClr val="tx1"/>
                </a:solidFill>
              </a:rPr>
              <a:t>II</a:t>
            </a:r>
            <a:r>
              <a:rPr lang="ru-RU" sz="2400" dirty="0">
                <a:solidFill>
                  <a:schemeClr val="tx1"/>
                </a:solidFill>
              </a:rPr>
              <a:t>.</a:t>
            </a:r>
          </a:p>
          <a:p>
            <a:pPr algn="ctr">
              <a:defRPr/>
            </a:pPr>
            <a:r>
              <a:rPr lang="ru-RU" sz="2400" dirty="0">
                <a:solidFill>
                  <a:schemeClr val="tx1"/>
                </a:solidFill>
              </a:rPr>
              <a:t> </a:t>
            </a:r>
            <a:r>
              <a:rPr lang="en-US" sz="2400" dirty="0">
                <a:solidFill>
                  <a:schemeClr val="tx1"/>
                </a:solidFill>
              </a:rPr>
              <a:t>“</a:t>
            </a:r>
            <a:r>
              <a:rPr lang="ru-RU" sz="2400" dirty="0">
                <a:solidFill>
                  <a:schemeClr val="tx1"/>
                </a:solidFill>
              </a:rPr>
              <a:t> МХК в </a:t>
            </a:r>
            <a:r>
              <a:rPr lang="ru-RU" sz="2400" dirty="0" err="1">
                <a:solidFill>
                  <a:schemeClr val="tx1"/>
                </a:solidFill>
              </a:rPr>
              <a:t>культурологи-ческом</a:t>
            </a:r>
            <a:r>
              <a:rPr lang="ru-RU" sz="2400" dirty="0">
                <a:solidFill>
                  <a:schemeClr val="tx1"/>
                </a:solidFill>
              </a:rPr>
              <a:t> образовании</a:t>
            </a:r>
            <a:r>
              <a:rPr lang="en-US" sz="2400" dirty="0">
                <a:solidFill>
                  <a:schemeClr val="tx1"/>
                </a:solidFill>
              </a:rPr>
              <a:t>”</a:t>
            </a:r>
            <a:r>
              <a:rPr lang="ru-RU" sz="2400" dirty="0">
                <a:solidFill>
                  <a:schemeClr val="tx1"/>
                </a:solidFill>
              </a:rPr>
              <a:t> </a:t>
            </a:r>
            <a:endParaRPr lang="ru-RU" sz="2400" dirty="0">
              <a:solidFill>
                <a:schemeClr val="tx1"/>
              </a:solidFill>
            </a:endParaRPr>
          </a:p>
        </p:txBody>
      </p:sp>
      <p:sp>
        <p:nvSpPr>
          <p:cNvPr id="12" name="Стрелка вправо 11"/>
          <p:cNvSpPr/>
          <p:nvPr/>
        </p:nvSpPr>
        <p:spPr>
          <a:xfrm>
            <a:off x="2857500" y="500063"/>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Стрелка вправо 13"/>
          <p:cNvSpPr/>
          <p:nvPr/>
        </p:nvSpPr>
        <p:spPr>
          <a:xfrm>
            <a:off x="2857500" y="1428750"/>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право 15"/>
          <p:cNvSpPr/>
          <p:nvPr/>
        </p:nvSpPr>
        <p:spPr>
          <a:xfrm>
            <a:off x="2857500" y="2214563"/>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право 16"/>
          <p:cNvSpPr/>
          <p:nvPr/>
        </p:nvSpPr>
        <p:spPr>
          <a:xfrm>
            <a:off x="2928938" y="3214688"/>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право 17"/>
          <p:cNvSpPr/>
          <p:nvPr/>
        </p:nvSpPr>
        <p:spPr>
          <a:xfrm>
            <a:off x="2857500" y="4286250"/>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с одним вырезанным углом 18"/>
          <p:cNvSpPr/>
          <p:nvPr/>
        </p:nvSpPr>
        <p:spPr>
          <a:xfrm>
            <a:off x="3714750" y="214313"/>
            <a:ext cx="2928938" cy="785812"/>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Пути становления МХК как учебный предмет в системе образования</a:t>
            </a:r>
            <a:endParaRPr lang="ru-RU" sz="1400" dirty="0">
              <a:solidFill>
                <a:schemeClr val="tx1"/>
              </a:solidFill>
            </a:endParaRPr>
          </a:p>
        </p:txBody>
      </p:sp>
      <p:sp>
        <p:nvSpPr>
          <p:cNvPr id="20" name="Прямоугольник с одним вырезанным углом 19"/>
          <p:cNvSpPr/>
          <p:nvPr/>
        </p:nvSpPr>
        <p:spPr>
          <a:xfrm>
            <a:off x="3714750" y="1214438"/>
            <a:ext cx="3071813" cy="928687"/>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Культурологическое образование как одно из приоритетных направлений в модернизации современной школы</a:t>
            </a:r>
          </a:p>
          <a:p>
            <a:pPr algn="ctr">
              <a:defRPr/>
            </a:pPr>
            <a:endParaRPr lang="ru-RU" sz="1400" dirty="0">
              <a:solidFill>
                <a:schemeClr val="tx1"/>
              </a:solidFill>
            </a:endParaRPr>
          </a:p>
        </p:txBody>
      </p:sp>
      <p:sp>
        <p:nvSpPr>
          <p:cNvPr id="21" name="Прямоугольник с одним вырезанным углом 20"/>
          <p:cNvSpPr/>
          <p:nvPr/>
        </p:nvSpPr>
        <p:spPr>
          <a:xfrm>
            <a:off x="3643313" y="2286000"/>
            <a:ext cx="3071812" cy="785813"/>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Значение курса Мировой художественной культуры в системе образования</a:t>
            </a:r>
            <a:endParaRPr lang="ru-RU" sz="1400" dirty="0">
              <a:solidFill>
                <a:schemeClr val="tx1"/>
              </a:solidFill>
            </a:endParaRPr>
          </a:p>
        </p:txBody>
      </p:sp>
      <p:sp>
        <p:nvSpPr>
          <p:cNvPr id="22" name="Прямоугольник с одним вырезанным углом 21"/>
          <p:cNvSpPr/>
          <p:nvPr/>
        </p:nvSpPr>
        <p:spPr>
          <a:xfrm>
            <a:off x="3643313" y="3214688"/>
            <a:ext cx="3214687" cy="857250"/>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err="1">
                <a:solidFill>
                  <a:schemeClr val="tx1"/>
                </a:solidFill>
              </a:rPr>
              <a:t>Культурология</a:t>
            </a:r>
            <a:r>
              <a:rPr lang="ru-RU" sz="1400" dirty="0">
                <a:solidFill>
                  <a:schemeClr val="tx1"/>
                </a:solidFill>
              </a:rPr>
              <a:t> как основа образовательного курса</a:t>
            </a:r>
            <a:endParaRPr lang="ru-RU" sz="1400" dirty="0">
              <a:solidFill>
                <a:schemeClr val="tx1"/>
              </a:solidFill>
            </a:endParaRPr>
          </a:p>
        </p:txBody>
      </p:sp>
      <p:sp>
        <p:nvSpPr>
          <p:cNvPr id="23" name="Прямоугольник с одним вырезанным углом 22"/>
          <p:cNvSpPr/>
          <p:nvPr/>
        </p:nvSpPr>
        <p:spPr>
          <a:xfrm>
            <a:off x="3643313" y="4214813"/>
            <a:ext cx="3214687" cy="928687"/>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Культурологические принципы, методы, подходы построения программы курса  МХК</a:t>
            </a:r>
            <a:endParaRPr lang="ru-RU" sz="1400" dirty="0">
              <a:solidFill>
                <a:schemeClr val="tx1"/>
              </a:solidFill>
            </a:endParaRPr>
          </a:p>
        </p:txBody>
      </p:sp>
      <p:sp>
        <p:nvSpPr>
          <p:cNvPr id="13" name="Стрелка вниз 12"/>
          <p:cNvSpPr/>
          <p:nvPr/>
        </p:nvSpPr>
        <p:spPr>
          <a:xfrm>
            <a:off x="2571750" y="4786313"/>
            <a:ext cx="21431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рямоугольник с одним скругленным углом 14"/>
          <p:cNvSpPr/>
          <p:nvPr/>
        </p:nvSpPr>
        <p:spPr>
          <a:xfrm>
            <a:off x="2714625" y="5357813"/>
            <a:ext cx="4143375" cy="857250"/>
          </a:xfrm>
          <a:prstGeom prst="round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Программное обеспечение курса, планирование уроков, метод художественно – педагогической драматургии на уроках</a:t>
            </a:r>
            <a:endParaRPr lang="ru-RU" sz="1400" dirty="0">
              <a:solidFill>
                <a:schemeClr val="tx1"/>
              </a:solidFill>
            </a:endParaRPr>
          </a:p>
        </p:txBody>
      </p:sp>
      <p:sp>
        <p:nvSpPr>
          <p:cNvPr id="24" name="Стрелка вниз 23"/>
          <p:cNvSpPr/>
          <p:nvPr/>
        </p:nvSpPr>
        <p:spPr>
          <a:xfrm>
            <a:off x="714375" y="4857750"/>
            <a:ext cx="214313" cy="785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рямоугольник с одним скругленным углом 24"/>
          <p:cNvSpPr/>
          <p:nvPr/>
        </p:nvSpPr>
        <p:spPr>
          <a:xfrm>
            <a:off x="285750" y="5715000"/>
            <a:ext cx="2357438" cy="857250"/>
          </a:xfrm>
          <a:prstGeom prst="round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МХК в контексте культурологического знания</a:t>
            </a:r>
            <a:endParaRPr lang="ru-RU" sz="1400" dirty="0">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20675"/>
            <a:ext cx="7215238" cy="1965317"/>
          </a:xfrm>
        </p:spPr>
        <p:txBody>
          <a:bodyPr>
            <a:normAutofit fontScale="90000"/>
          </a:bodyPr>
          <a:lstStyle/>
          <a:p>
            <a:pPr>
              <a:defRPr/>
            </a:pPr>
            <a:r>
              <a:rPr lang="ru-RU" sz="3100" i="1" dirty="0" smtClean="0">
                <a:solidFill>
                  <a:schemeClr val="accent2">
                    <a:lumMod val="75000"/>
                  </a:schemeClr>
                </a:solidFill>
              </a:rPr>
              <a:t>Результаты анализа, проведенного в первой главе дипломной работы</a:t>
            </a:r>
            <a:r>
              <a:rPr lang="ru-RU" dirty="0" smtClean="0"/>
              <a:t/>
            </a:r>
            <a:br>
              <a:rPr lang="ru-RU" dirty="0" smtClean="0"/>
            </a:br>
            <a:r>
              <a:rPr lang="ru-RU" sz="2700" dirty="0" smtClean="0"/>
              <a:t> </a:t>
            </a:r>
            <a:r>
              <a:rPr lang="en-US" sz="2700" dirty="0" smtClean="0"/>
              <a:t>“</a:t>
            </a:r>
            <a:r>
              <a:rPr lang="ru-RU" sz="2700" dirty="0" smtClean="0"/>
              <a:t> Интеграционные основы формирования культурных дисциплин пришли к заключению, что </a:t>
            </a:r>
            <a:endParaRPr lang="ru-RU" sz="2700" dirty="0"/>
          </a:p>
        </p:txBody>
      </p:sp>
      <p:sp>
        <p:nvSpPr>
          <p:cNvPr id="4" name="Содержимое 2"/>
          <p:cNvSpPr>
            <a:spLocks noGrp="1"/>
          </p:cNvSpPr>
          <p:nvPr>
            <p:ph idx="1"/>
          </p:nvPr>
        </p:nvSpPr>
        <p:spPr>
          <a:xfrm>
            <a:off x="428625" y="2286000"/>
            <a:ext cx="7143750" cy="4170363"/>
          </a:xfrm>
        </p:spPr>
        <p:txBody>
          <a:bodyPr/>
          <a:lstStyle/>
          <a:p>
            <a:pPr>
              <a:defRPr/>
            </a:pPr>
            <a:r>
              <a:rPr lang="ru-RU" sz="1800" dirty="0" smtClean="0">
                <a:solidFill>
                  <a:schemeClr val="accent2">
                    <a:lumMod val="75000"/>
                  </a:schemeClr>
                </a:solidFill>
              </a:rPr>
              <a:t>В процессе образования человек осваивает культурные ценности ( историческое наследие искусства)</a:t>
            </a:r>
          </a:p>
          <a:p>
            <a:pPr>
              <a:defRPr/>
            </a:pPr>
            <a:r>
              <a:rPr lang="ru-RU" sz="1800" dirty="0" smtClean="0">
                <a:solidFill>
                  <a:schemeClr val="accent2">
                    <a:lumMod val="75000"/>
                  </a:schemeClr>
                </a:solidFill>
              </a:rPr>
              <a:t>Поскольку достижения познавательного характера представляют собой совокупность материального и духовного достояния человечества, постольку освоение исходных научных положений также является обретением культурных ценностей.</a:t>
            </a:r>
          </a:p>
          <a:p>
            <a:pPr>
              <a:defRPr/>
            </a:pPr>
            <a:r>
              <a:rPr lang="ru-RU" sz="1800" dirty="0" smtClean="0">
                <a:solidFill>
                  <a:schemeClr val="accent2">
                    <a:lumMod val="75000"/>
                  </a:schemeClr>
                </a:solidFill>
              </a:rPr>
              <a:t>В итоге было сформулировано дидактическое понятие культуры — обучение и воспитание молодого поколения средствами культуры. Образование является тем социальным институтом, через который передаются и воплощаются базовые культурные ценности и цели развития общества: смысл его не только в трансляции социального опыта во времени, но и воспроизводстве устоявшихся форм общественной жизни в пространстве культуры.  </a:t>
            </a:r>
          </a:p>
          <a:p>
            <a:pPr>
              <a:defRPr/>
            </a:pPr>
            <a:endParaRPr lang="ru-RU" sz="2000" dirty="0" smtClean="0"/>
          </a:p>
          <a:p>
            <a:pPr>
              <a:defRPr/>
            </a:pPr>
            <a:endParaRPr lang="ru-RU" sz="2000"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8" y="1357313"/>
            <a:ext cx="7339012" cy="3786187"/>
          </a:xfrm>
        </p:spPr>
        <p:txBody>
          <a:bodyPr/>
          <a:lstStyle/>
          <a:p>
            <a:pPr>
              <a:buFont typeface="Wingdings 2" pitchFamily="18" charset="2"/>
              <a:buNone/>
              <a:defRPr/>
            </a:pPr>
            <a:r>
              <a:rPr lang="ru-RU" dirty="0" smtClean="0">
                <a:solidFill>
                  <a:schemeClr val="accent2">
                    <a:lumMod val="75000"/>
                  </a:schemeClr>
                </a:solidFill>
              </a:rPr>
              <a:t>В самой науке наметились сложные</a:t>
            </a:r>
          </a:p>
          <a:p>
            <a:pPr>
              <a:buFont typeface="Wingdings 2" pitchFamily="18" charset="2"/>
              <a:buNone/>
              <a:defRPr/>
            </a:pPr>
            <a:r>
              <a:rPr lang="ru-RU" dirty="0" smtClean="0">
                <a:solidFill>
                  <a:schemeClr val="accent2">
                    <a:lumMod val="75000"/>
                  </a:schemeClr>
                </a:solidFill>
              </a:rPr>
              <a:t>интеграционные процессы, что привело к </a:t>
            </a:r>
          </a:p>
          <a:p>
            <a:pPr>
              <a:buFont typeface="Wingdings 2" pitchFamily="18" charset="2"/>
              <a:buNone/>
              <a:defRPr/>
            </a:pPr>
            <a:r>
              <a:rPr lang="ru-RU" dirty="0" smtClean="0">
                <a:solidFill>
                  <a:schemeClr val="accent2">
                    <a:lumMod val="75000"/>
                  </a:schemeClr>
                </a:solidFill>
              </a:rPr>
              <a:t>возникновению пограничных научных </a:t>
            </a:r>
          </a:p>
          <a:p>
            <a:pPr>
              <a:buFont typeface="Wingdings 2" pitchFamily="18" charset="2"/>
              <a:buNone/>
              <a:defRPr/>
            </a:pPr>
            <a:r>
              <a:rPr lang="ru-RU" dirty="0" smtClean="0">
                <a:solidFill>
                  <a:schemeClr val="accent2">
                    <a:lumMod val="75000"/>
                  </a:schemeClr>
                </a:solidFill>
              </a:rPr>
              <a:t>дисциплин. В связи с “ культурологической </a:t>
            </a:r>
          </a:p>
          <a:p>
            <a:pPr>
              <a:buFont typeface="Wingdings 2" pitchFamily="18" charset="2"/>
              <a:buNone/>
              <a:defRPr/>
            </a:pPr>
            <a:r>
              <a:rPr lang="ru-RU" dirty="0" smtClean="0">
                <a:solidFill>
                  <a:schemeClr val="accent2">
                    <a:lumMod val="75000"/>
                  </a:schemeClr>
                </a:solidFill>
              </a:rPr>
              <a:t>революцией”, которая поставила вопрос о </a:t>
            </a:r>
          </a:p>
          <a:p>
            <a:pPr>
              <a:buFont typeface="Wingdings 2" pitchFamily="18" charset="2"/>
              <a:buNone/>
              <a:defRPr/>
            </a:pPr>
            <a:r>
              <a:rPr lang="ru-RU" dirty="0" err="1" smtClean="0">
                <a:solidFill>
                  <a:schemeClr val="accent2">
                    <a:lumMod val="75000"/>
                  </a:schemeClr>
                </a:solidFill>
              </a:rPr>
              <a:t>культуросообразности</a:t>
            </a:r>
            <a:r>
              <a:rPr lang="ru-RU" dirty="0" smtClean="0">
                <a:solidFill>
                  <a:schemeClr val="accent2">
                    <a:lumMod val="75000"/>
                  </a:schemeClr>
                </a:solidFill>
              </a:rPr>
              <a:t>, возникла </a:t>
            </a:r>
          </a:p>
          <a:p>
            <a:pPr>
              <a:buFont typeface="Wingdings 2" pitchFamily="18" charset="2"/>
              <a:buNone/>
              <a:defRPr/>
            </a:pPr>
            <a:r>
              <a:rPr lang="ru-RU" dirty="0" smtClean="0">
                <a:solidFill>
                  <a:schemeClr val="accent2">
                    <a:lumMod val="75000"/>
                  </a:schemeClr>
                </a:solidFill>
              </a:rPr>
              <a:t>необходимость построения культурной </a:t>
            </a:r>
          </a:p>
          <a:p>
            <a:pPr>
              <a:buFont typeface="Wingdings 2" pitchFamily="18" charset="2"/>
              <a:buNone/>
              <a:defRPr/>
            </a:pPr>
            <a:r>
              <a:rPr lang="ru-RU" dirty="0" smtClean="0">
                <a:solidFill>
                  <a:schemeClr val="accent2">
                    <a:lumMod val="75000"/>
                  </a:schemeClr>
                </a:solidFill>
              </a:rPr>
              <a:t>школы.</a:t>
            </a:r>
            <a:endParaRPr lang="ru-RU" dirty="0">
              <a:solidFill>
                <a:schemeClr val="accent2">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071688" y="285750"/>
            <a:ext cx="3643312" cy="17145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accent2">
                    <a:lumMod val="75000"/>
                  </a:schemeClr>
                </a:solidFill>
              </a:rPr>
              <a:t> </a:t>
            </a:r>
            <a:r>
              <a:rPr lang="ru-RU" b="1" dirty="0">
                <a:solidFill>
                  <a:schemeClr val="accent2">
                    <a:lumMod val="75000"/>
                  </a:schemeClr>
                </a:solidFill>
              </a:rPr>
              <a:t>Особый интерес</a:t>
            </a:r>
            <a:r>
              <a:rPr lang="ru-RU" dirty="0">
                <a:solidFill>
                  <a:schemeClr val="accent2">
                    <a:lumMod val="75000"/>
                  </a:schemeClr>
                </a:solidFill>
              </a:rPr>
              <a:t> представляет появление таких документов </a:t>
            </a:r>
            <a:endParaRPr lang="ru-RU" dirty="0">
              <a:solidFill>
                <a:schemeClr val="accent2">
                  <a:lumMod val="75000"/>
                </a:schemeClr>
              </a:solidFill>
            </a:endParaRPr>
          </a:p>
        </p:txBody>
      </p:sp>
      <p:sp>
        <p:nvSpPr>
          <p:cNvPr id="3" name="Выгнутая влево стрелка 2"/>
          <p:cNvSpPr/>
          <p:nvPr/>
        </p:nvSpPr>
        <p:spPr>
          <a:xfrm>
            <a:off x="285750" y="1143000"/>
            <a:ext cx="1785938" cy="928688"/>
          </a:xfrm>
          <a:prstGeom prst="curvedRightArrow">
            <a:avLst>
              <a:gd name="adj1" fmla="val 25000"/>
              <a:gd name="adj2" fmla="val 50000"/>
              <a:gd name="adj3" fmla="val 235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 name="Выгнутая вправо стрелка 3"/>
          <p:cNvSpPr/>
          <p:nvPr/>
        </p:nvSpPr>
        <p:spPr>
          <a:xfrm>
            <a:off x="5715000" y="1143000"/>
            <a:ext cx="1857375" cy="9286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5" name="Трапеция 4"/>
          <p:cNvSpPr/>
          <p:nvPr/>
        </p:nvSpPr>
        <p:spPr>
          <a:xfrm>
            <a:off x="1000125" y="2214563"/>
            <a:ext cx="2286000" cy="2786062"/>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 Стратегия модернизации содержания общего образования”</a:t>
            </a:r>
            <a:endParaRPr lang="ru-RU" sz="1600" dirty="0">
              <a:solidFill>
                <a:schemeClr val="tx1"/>
              </a:solidFill>
            </a:endParaRPr>
          </a:p>
        </p:txBody>
      </p:sp>
      <p:sp>
        <p:nvSpPr>
          <p:cNvPr id="6" name="Трапеция 5"/>
          <p:cNvSpPr/>
          <p:nvPr/>
        </p:nvSpPr>
        <p:spPr>
          <a:xfrm>
            <a:off x="4786313" y="2143125"/>
            <a:ext cx="2214562" cy="2857500"/>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 Концепция </a:t>
            </a:r>
            <a:r>
              <a:rPr lang="ru-RU" sz="1600" dirty="0" err="1">
                <a:solidFill>
                  <a:schemeClr val="tx1"/>
                </a:solidFill>
              </a:rPr>
              <a:t>модерниза-ции</a:t>
            </a:r>
            <a:r>
              <a:rPr lang="ru-RU" sz="1600" dirty="0">
                <a:solidFill>
                  <a:schemeClr val="tx1"/>
                </a:solidFill>
              </a:rPr>
              <a:t> российского образования на период до 2010 года”</a:t>
            </a:r>
            <a:endParaRPr lang="ru-RU" sz="1600" dirty="0">
              <a:solidFill>
                <a:schemeClr val="tx1"/>
              </a:solidFill>
            </a:endParaRPr>
          </a:p>
        </p:txBody>
      </p:sp>
      <p:sp>
        <p:nvSpPr>
          <p:cNvPr id="8" name="Выгнутая вверх стрелка 7"/>
          <p:cNvSpPr/>
          <p:nvPr/>
        </p:nvSpPr>
        <p:spPr>
          <a:xfrm rot="5400000">
            <a:off x="6858000" y="5143500"/>
            <a:ext cx="1285875" cy="1000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 name="Выгнутая влево стрелка 8"/>
          <p:cNvSpPr/>
          <p:nvPr/>
        </p:nvSpPr>
        <p:spPr>
          <a:xfrm>
            <a:off x="142875" y="4786313"/>
            <a:ext cx="928688" cy="12858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0" name="Овал 9"/>
          <p:cNvSpPr/>
          <p:nvPr/>
        </p:nvSpPr>
        <p:spPr>
          <a:xfrm>
            <a:off x="1214438" y="5000625"/>
            <a:ext cx="5500687" cy="17145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rPr>
              <a:t>В этом ключе актуализируется такое новое направление в российском образовании, как образование культурологическое. </a:t>
            </a:r>
            <a:endParaRPr lang="ru-RU" sz="16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86063" y="214313"/>
            <a:ext cx="3071812" cy="185737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0070C0"/>
                </a:solidFill>
              </a:rPr>
              <a:t>Согласно мнению</a:t>
            </a:r>
            <a:r>
              <a:rPr lang="en-US" sz="2400" dirty="0">
                <a:solidFill>
                  <a:srgbClr val="0070C0"/>
                </a:solidFill>
              </a:rPr>
              <a:t>:</a:t>
            </a:r>
            <a:endParaRPr lang="ru-RU" sz="2400" dirty="0">
              <a:solidFill>
                <a:srgbClr val="0070C0"/>
              </a:solidFill>
            </a:endParaRPr>
          </a:p>
        </p:txBody>
      </p:sp>
      <p:sp>
        <p:nvSpPr>
          <p:cNvPr id="3" name="Выгнутая вправо стрелка 2"/>
          <p:cNvSpPr/>
          <p:nvPr/>
        </p:nvSpPr>
        <p:spPr>
          <a:xfrm>
            <a:off x="6215063" y="1143000"/>
            <a:ext cx="642937" cy="1143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 name="Выгнутая влево стрелка 3"/>
          <p:cNvSpPr/>
          <p:nvPr/>
        </p:nvSpPr>
        <p:spPr>
          <a:xfrm>
            <a:off x="1928813" y="1143000"/>
            <a:ext cx="571500" cy="10715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5" name="Скругленный прямоугольник 4"/>
          <p:cNvSpPr/>
          <p:nvPr/>
        </p:nvSpPr>
        <p:spPr>
          <a:xfrm>
            <a:off x="857250" y="2286000"/>
            <a:ext cx="2857500" cy="42148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0070C0"/>
                </a:solidFill>
              </a:rPr>
              <a:t>А. Я. </a:t>
            </a:r>
            <a:r>
              <a:rPr lang="ru-RU" sz="1400" dirty="0" err="1">
                <a:solidFill>
                  <a:srgbClr val="0070C0"/>
                </a:solidFill>
              </a:rPr>
              <a:t>Флиера</a:t>
            </a:r>
            <a:endParaRPr lang="ru-RU" sz="1400" dirty="0">
              <a:solidFill>
                <a:srgbClr val="0070C0"/>
              </a:solidFill>
            </a:endParaRPr>
          </a:p>
          <a:p>
            <a:pPr algn="ctr">
              <a:defRPr/>
            </a:pPr>
            <a:r>
              <a:rPr lang="ru-RU" sz="1400" dirty="0">
                <a:solidFill>
                  <a:srgbClr val="0070C0"/>
                </a:solidFill>
              </a:rPr>
              <a:t>оно определяется как: 1) направление высшего образования по специальности “ </a:t>
            </a:r>
            <a:r>
              <a:rPr lang="ru-RU" sz="1400" dirty="0" err="1">
                <a:solidFill>
                  <a:srgbClr val="0070C0"/>
                </a:solidFill>
              </a:rPr>
              <a:t>культурология</a:t>
            </a:r>
            <a:r>
              <a:rPr lang="ru-RU" sz="1400" dirty="0">
                <a:solidFill>
                  <a:srgbClr val="0070C0"/>
                </a:solidFill>
              </a:rPr>
              <a:t>”; 2) общеобразовательный курс </a:t>
            </a:r>
            <a:r>
              <a:rPr lang="ru-RU" sz="1400" dirty="0" err="1">
                <a:solidFill>
                  <a:srgbClr val="0070C0"/>
                </a:solidFill>
              </a:rPr>
              <a:t>культурологии</a:t>
            </a:r>
            <a:r>
              <a:rPr lang="ru-RU" sz="1400" dirty="0">
                <a:solidFill>
                  <a:srgbClr val="0070C0"/>
                </a:solidFill>
              </a:rPr>
              <a:t>, включенный в качестве обязательного в цикл гуманитарных и социально-экономических дисциплин учебных планов всех вузов по всем специальностям по действующему стандарту высшего профессионального образования</a:t>
            </a:r>
            <a:endParaRPr lang="ru-RU" sz="1400" dirty="0">
              <a:solidFill>
                <a:srgbClr val="0070C0"/>
              </a:solidFill>
            </a:endParaRPr>
          </a:p>
        </p:txBody>
      </p:sp>
      <p:sp>
        <p:nvSpPr>
          <p:cNvPr id="6" name="Скругленный прямоугольник 5"/>
          <p:cNvSpPr/>
          <p:nvPr/>
        </p:nvSpPr>
        <p:spPr>
          <a:xfrm>
            <a:off x="4572000" y="2357438"/>
            <a:ext cx="3000375" cy="40719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0070C0"/>
                </a:solidFill>
              </a:rPr>
              <a:t>Многие исследователи, такие как И. Е. </a:t>
            </a:r>
            <a:r>
              <a:rPr lang="ru-RU" sz="1400" dirty="0" err="1">
                <a:solidFill>
                  <a:srgbClr val="0070C0"/>
                </a:solidFill>
              </a:rPr>
              <a:t>Видт</a:t>
            </a:r>
            <a:r>
              <a:rPr lang="ru-RU" sz="1400" dirty="0">
                <a:solidFill>
                  <a:srgbClr val="0070C0"/>
                </a:solidFill>
              </a:rPr>
              <a:t>. </a:t>
            </a:r>
            <a:r>
              <a:rPr lang="en-US" sz="1400" dirty="0">
                <a:solidFill>
                  <a:srgbClr val="0070C0"/>
                </a:solidFill>
              </a:rPr>
              <a:t>“</a:t>
            </a:r>
            <a:r>
              <a:rPr lang="ru-RU" sz="1400" dirty="0">
                <a:solidFill>
                  <a:srgbClr val="0070C0"/>
                </a:solidFill>
              </a:rPr>
              <a:t> Образование как феномен культуры: Эволюция образовательных моделей в </a:t>
            </a:r>
            <a:r>
              <a:rPr lang="ru-RU" sz="1400" dirty="0" err="1">
                <a:solidFill>
                  <a:srgbClr val="0070C0"/>
                </a:solidFill>
              </a:rPr>
              <a:t>историко</a:t>
            </a:r>
            <a:r>
              <a:rPr lang="ru-RU" sz="1400" dirty="0">
                <a:solidFill>
                  <a:srgbClr val="0070C0"/>
                </a:solidFill>
              </a:rPr>
              <a:t> – культурном процессе</a:t>
            </a:r>
            <a:r>
              <a:rPr lang="en-US" sz="1400" dirty="0">
                <a:solidFill>
                  <a:srgbClr val="0070C0"/>
                </a:solidFill>
              </a:rPr>
              <a:t>”</a:t>
            </a:r>
            <a:r>
              <a:rPr lang="ru-RU" sz="1400" dirty="0">
                <a:solidFill>
                  <a:srgbClr val="0070C0"/>
                </a:solidFill>
              </a:rPr>
              <a:t>  указывают на то что </a:t>
            </a:r>
            <a:r>
              <a:rPr lang="ru-RU" sz="1400" b="1" i="1" dirty="0">
                <a:solidFill>
                  <a:srgbClr val="0070C0"/>
                </a:solidFill>
              </a:rPr>
              <a:t> -  границы культурологического образования широки настолько, что </a:t>
            </a:r>
            <a:r>
              <a:rPr lang="ru-RU" sz="1400" b="1" i="1" dirty="0" err="1">
                <a:solidFill>
                  <a:srgbClr val="0070C0"/>
                </a:solidFill>
              </a:rPr>
              <a:t>культурология</a:t>
            </a:r>
            <a:r>
              <a:rPr lang="ru-RU" sz="1400" b="1" i="1" dirty="0">
                <a:solidFill>
                  <a:srgbClr val="0070C0"/>
                </a:solidFill>
              </a:rPr>
              <a:t> становится </a:t>
            </a:r>
            <a:r>
              <a:rPr lang="ru-RU" sz="1400" b="1" i="1" dirty="0" err="1">
                <a:solidFill>
                  <a:srgbClr val="0070C0"/>
                </a:solidFill>
              </a:rPr>
              <a:t>системообразующим</a:t>
            </a:r>
            <a:r>
              <a:rPr lang="ru-RU" sz="1400" b="1" i="1" dirty="0">
                <a:solidFill>
                  <a:srgbClr val="0070C0"/>
                </a:solidFill>
              </a:rPr>
              <a:t> началом школьного и высшего образования. </a:t>
            </a:r>
            <a:endParaRPr lang="ru-RU" sz="1400" dirty="0">
              <a:solidFill>
                <a:srgbClr val="0070C0"/>
              </a:solidFill>
            </a:endParaRPr>
          </a:p>
          <a:p>
            <a:pPr algn="ctr">
              <a:defRPr/>
            </a:pPr>
            <a:endParaRPr lang="ru-RU" sz="1400" dirty="0">
              <a:solidFill>
                <a:srgbClr val="0070C0"/>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42875" y="142875"/>
            <a:ext cx="5214938" cy="221456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2">
                    <a:lumMod val="75000"/>
                  </a:schemeClr>
                </a:solidFill>
              </a:rPr>
              <a:t>Культурологическое образование школьников </a:t>
            </a:r>
            <a:r>
              <a:rPr lang="ru-RU" sz="1400" dirty="0">
                <a:solidFill>
                  <a:schemeClr val="tx2">
                    <a:lumMod val="75000"/>
                  </a:schemeClr>
                </a:solidFill>
              </a:rPr>
              <a:t>– важнейшая составляющая процесса общего образования, т.к. культурологические знания открывают перед учащимися возможность освоения важнейших духовных ценностей, выработанных человечеством в ходе исторического развития</a:t>
            </a:r>
            <a:r>
              <a:rPr lang="ru-RU" sz="1100" dirty="0">
                <a:solidFill>
                  <a:schemeClr val="tx2">
                    <a:lumMod val="75000"/>
                  </a:schemeClr>
                </a:solidFill>
              </a:rPr>
              <a:t>.</a:t>
            </a:r>
          </a:p>
          <a:p>
            <a:pPr algn="ctr">
              <a:defRPr/>
            </a:pPr>
            <a:endParaRPr lang="ru-RU" sz="1200" dirty="0">
              <a:solidFill>
                <a:schemeClr val="tx2">
                  <a:lumMod val="75000"/>
                </a:schemeClr>
              </a:solidFill>
            </a:endParaRPr>
          </a:p>
        </p:txBody>
      </p:sp>
      <p:sp>
        <p:nvSpPr>
          <p:cNvPr id="4" name="Штриховая стрелка вправо 3"/>
          <p:cNvSpPr/>
          <p:nvPr/>
        </p:nvSpPr>
        <p:spPr>
          <a:xfrm>
            <a:off x="3143250" y="2428875"/>
            <a:ext cx="714375" cy="9286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Овал 4"/>
          <p:cNvSpPr/>
          <p:nvPr/>
        </p:nvSpPr>
        <p:spPr>
          <a:xfrm>
            <a:off x="4000500" y="1928813"/>
            <a:ext cx="3714750" cy="178593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2">
                    <a:lumMod val="75000"/>
                  </a:schemeClr>
                </a:solidFill>
              </a:rPr>
              <a:t>Такое образование является фактором </a:t>
            </a:r>
            <a:r>
              <a:rPr lang="ru-RU" dirty="0" err="1">
                <a:solidFill>
                  <a:schemeClr val="tx2">
                    <a:lumMod val="75000"/>
                  </a:schemeClr>
                </a:solidFill>
              </a:rPr>
              <a:t>социокультурной</a:t>
            </a:r>
            <a:r>
              <a:rPr lang="ru-RU" dirty="0">
                <a:solidFill>
                  <a:schemeClr val="tx2">
                    <a:lumMod val="75000"/>
                  </a:schemeClr>
                </a:solidFill>
              </a:rPr>
              <a:t> компетентности</a:t>
            </a:r>
            <a:endParaRPr lang="ru-RU" dirty="0">
              <a:solidFill>
                <a:schemeClr val="tx2">
                  <a:lumMod val="75000"/>
                </a:schemeClr>
              </a:solidFill>
            </a:endParaRPr>
          </a:p>
        </p:txBody>
      </p:sp>
      <p:sp>
        <p:nvSpPr>
          <p:cNvPr id="6" name="Стрелка вниз 5"/>
          <p:cNvSpPr/>
          <p:nvPr/>
        </p:nvSpPr>
        <p:spPr>
          <a:xfrm>
            <a:off x="5429250" y="3714750"/>
            <a:ext cx="928688"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928688" y="4143375"/>
            <a:ext cx="5143500" cy="257175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2">
                    <a:lumMod val="75000"/>
                  </a:schemeClr>
                </a:solidFill>
              </a:rPr>
              <a:t>образование представляет комплексную </a:t>
            </a:r>
            <a:r>
              <a:rPr lang="ru-RU" sz="1400" b="1" dirty="0">
                <a:solidFill>
                  <a:schemeClr val="tx2">
                    <a:lumMod val="75000"/>
                  </a:schemeClr>
                </a:solidFill>
              </a:rPr>
              <a:t>систему культурологических знаний, </a:t>
            </a:r>
            <a:r>
              <a:rPr lang="ru-RU" sz="1400" dirty="0">
                <a:solidFill>
                  <a:schemeClr val="tx2">
                    <a:lumMod val="75000"/>
                  </a:schemeClr>
                </a:solidFill>
              </a:rPr>
              <a:t>навыки и опыт анализа культурных явлений, понимание культуры как системы, наличие собственного ценностного отношения к явлениям культуры данного сообщества. </a:t>
            </a:r>
          </a:p>
          <a:p>
            <a:pPr algn="ctr">
              <a:defRPr/>
            </a:pPr>
            <a:endParaRPr lang="ru-RU" sz="1400" dirty="0">
              <a:solidFill>
                <a:schemeClr val="tx2">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20675"/>
            <a:ext cx="7215238" cy="1965317"/>
          </a:xfrm>
        </p:spPr>
        <p:txBody>
          <a:bodyPr>
            <a:normAutofit fontScale="90000"/>
          </a:bodyPr>
          <a:lstStyle/>
          <a:p>
            <a:pPr algn="ctr">
              <a:defRPr/>
            </a:pPr>
            <a:r>
              <a:rPr lang="ru-RU" sz="3100" i="1" dirty="0" smtClean="0">
                <a:solidFill>
                  <a:schemeClr val="accent2">
                    <a:lumMod val="75000"/>
                  </a:schemeClr>
                </a:solidFill>
              </a:rPr>
              <a:t>Результаты анализа, проведенного в второй главе дипломной работы</a:t>
            </a:r>
            <a:r>
              <a:rPr lang="ru-RU" dirty="0" smtClean="0"/>
              <a:t/>
            </a:r>
            <a:br>
              <a:rPr lang="ru-RU" dirty="0" smtClean="0"/>
            </a:br>
            <a:r>
              <a:rPr lang="ru-RU" sz="2700" dirty="0" smtClean="0"/>
              <a:t> </a:t>
            </a:r>
            <a:r>
              <a:rPr lang="en-US" sz="2700" dirty="0" smtClean="0"/>
              <a:t>“</a:t>
            </a:r>
            <a:r>
              <a:rPr lang="ru-RU" sz="2700" dirty="0" smtClean="0"/>
              <a:t> МХК в культурологическом образовании</a:t>
            </a:r>
            <a:r>
              <a:rPr lang="en-US" sz="2700" dirty="0" smtClean="0"/>
              <a:t>”</a:t>
            </a:r>
            <a:r>
              <a:rPr lang="ru-RU" sz="2700" dirty="0" smtClean="0"/>
              <a:t> пришли к выводу, что </a:t>
            </a:r>
            <a:endParaRPr lang="ru-RU" sz="2700" dirty="0"/>
          </a:p>
        </p:txBody>
      </p:sp>
      <p:sp>
        <p:nvSpPr>
          <p:cNvPr id="29698" name="Содержимое 2"/>
          <p:cNvSpPr>
            <a:spLocks noGrp="1"/>
          </p:cNvSpPr>
          <p:nvPr>
            <p:ph idx="1"/>
          </p:nvPr>
        </p:nvSpPr>
        <p:spPr>
          <a:xfrm>
            <a:off x="428625" y="2286000"/>
            <a:ext cx="7143750" cy="4170363"/>
          </a:xfrm>
        </p:spPr>
        <p:txBody>
          <a:bodyPr/>
          <a:lstStyle/>
          <a:p>
            <a:r>
              <a:rPr lang="ru-RU" sz="1600" smtClean="0"/>
              <a:t>Курс раскрывает историю не одного или нескольких видов искусства разных стран и народов, взаимосвязь между явлениями искусства, проблемами, теориями, видами искусства и шире – связи между целыми сферами гуманитарного знания.</a:t>
            </a:r>
          </a:p>
          <a:p>
            <a:r>
              <a:rPr lang="ru-RU" sz="1600" smtClean="0"/>
              <a:t>полипредметная основа, дающая возможность выхода к интеграции предметов, смысл которой состоит в объединении этих знаний в единое целое в основе общего подхода.</a:t>
            </a:r>
          </a:p>
          <a:p>
            <a:r>
              <a:rPr lang="ru-RU" sz="1600" smtClean="0"/>
              <a:t>Рассмотрена интеграция научных подходов в содержании курса “ Мировая художественная культура”, наиболее распространены в учебной литературе методологические подходы к истории культуры, когда первоначально дается исторический очерк развития культуры, а затем следует анализ важнейших культурных текстов, иллюстрирующих характер эпохи, зависимости духовной культуры от социально – экономического уклада в жизни общества. </a:t>
            </a:r>
          </a:p>
          <a:p>
            <a:endParaRPr lang="ru-RU" sz="1600" smtClean="0"/>
          </a:p>
          <a:p>
            <a:endParaRPr lang="ru-RU" sz="1600" smtClean="0"/>
          </a:p>
          <a:p>
            <a:endParaRPr lang="ru-RU" sz="1600" smtClean="0"/>
          </a:p>
          <a:p>
            <a:endParaRPr lang="ru-RU" sz="1600" smtClean="0"/>
          </a:p>
          <a:p>
            <a:endParaRPr lang="ru-RU" sz="1600" smtClean="0"/>
          </a:p>
          <a:p>
            <a:endParaRPr lang="ru-RU" sz="1600" smtClean="0"/>
          </a:p>
          <a:p>
            <a:endParaRPr lang="ru-RU" sz="1600" smtClean="0"/>
          </a:p>
          <a:p>
            <a:endParaRPr lang="ru-RU" sz="1600" smtClean="0"/>
          </a:p>
          <a:p>
            <a:endParaRPr lang="ru-RU" sz="1600" smtClean="0"/>
          </a:p>
          <a:p>
            <a:endParaRPr lang="ru-RU" sz="1600" smtClean="0"/>
          </a:p>
          <a:p>
            <a:r>
              <a:rPr lang="ru-RU" sz="1600" smtClean="0"/>
              <a:t> </a:t>
            </a:r>
          </a:p>
          <a:p>
            <a:endParaRPr lang="ru-RU" sz="1600" smtClean="0"/>
          </a:p>
          <a:p>
            <a:endParaRPr lang="ru-RU" sz="1600" smtClean="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9" descr="Рисунок113.jpg"/>
          <p:cNvPicPr>
            <a:picLocks noChangeAspect="1"/>
          </p:cNvPicPr>
          <p:nvPr/>
        </p:nvPicPr>
        <p:blipFill>
          <a:blip r:embed="rId2"/>
          <a:srcRect/>
          <a:stretch>
            <a:fillRect/>
          </a:stretch>
        </p:blipFill>
        <p:spPr bwMode="auto">
          <a:xfrm>
            <a:off x="6286500" y="0"/>
            <a:ext cx="1898650" cy="2151063"/>
          </a:xfrm>
          <a:prstGeom prst="rect">
            <a:avLst/>
          </a:prstGeom>
          <a:noFill/>
          <a:ln w="9525">
            <a:noFill/>
            <a:miter lim="800000"/>
            <a:headEnd/>
            <a:tailEnd/>
          </a:ln>
        </p:spPr>
      </p:pic>
      <p:pic>
        <p:nvPicPr>
          <p:cNvPr id="30722" name="Рисунок 9" descr="Рисунок124.png"/>
          <p:cNvPicPr>
            <a:picLocks noChangeAspect="1"/>
          </p:cNvPicPr>
          <p:nvPr/>
        </p:nvPicPr>
        <p:blipFill>
          <a:blip r:embed="rId3"/>
          <a:srcRect/>
          <a:stretch>
            <a:fillRect/>
          </a:stretch>
        </p:blipFill>
        <p:spPr bwMode="auto">
          <a:xfrm>
            <a:off x="4000500" y="0"/>
            <a:ext cx="2270125" cy="2714625"/>
          </a:xfrm>
          <a:prstGeom prst="rect">
            <a:avLst/>
          </a:prstGeom>
          <a:noFill/>
          <a:ln w="9525">
            <a:noFill/>
            <a:miter lim="800000"/>
            <a:headEnd/>
            <a:tailEnd/>
          </a:ln>
        </p:spPr>
      </p:pic>
      <p:pic>
        <p:nvPicPr>
          <p:cNvPr id="8" name="Рисунок 8" descr="Рисунок112.jpg"/>
          <p:cNvPicPr>
            <a:picLocks noChangeAspect="1"/>
          </p:cNvPicPr>
          <p:nvPr/>
        </p:nvPicPr>
        <p:blipFill>
          <a:blip r:embed="rId4"/>
          <a:srcRect/>
          <a:stretch>
            <a:fillRect/>
          </a:stretch>
        </p:blipFill>
        <p:spPr bwMode="auto">
          <a:xfrm>
            <a:off x="0" y="0"/>
            <a:ext cx="4032250" cy="2705100"/>
          </a:xfrm>
          <a:prstGeom prst="rect">
            <a:avLst/>
          </a:prstGeom>
          <a:noFill/>
          <a:ln w="9525">
            <a:noFill/>
            <a:miter lim="800000"/>
            <a:headEnd/>
            <a:tailEnd/>
          </a:ln>
        </p:spPr>
      </p:pic>
      <p:pic>
        <p:nvPicPr>
          <p:cNvPr id="30724" name="Picture 2" descr="picture"/>
          <p:cNvPicPr preferRelativeResize="0">
            <a:picLocks noChangeArrowheads="1"/>
          </p:cNvPicPr>
          <p:nvPr/>
        </p:nvPicPr>
        <p:blipFill>
          <a:blip r:embed="rId5"/>
          <a:srcRect/>
          <a:stretch>
            <a:fillRect/>
          </a:stretch>
        </p:blipFill>
        <p:spPr bwMode="auto">
          <a:xfrm>
            <a:off x="5072063" y="1857375"/>
            <a:ext cx="3071812" cy="2286000"/>
          </a:xfrm>
          <a:prstGeom prst="rect">
            <a:avLst/>
          </a:prstGeom>
          <a:noFill/>
          <a:ln w="9525">
            <a:noFill/>
            <a:round/>
            <a:headEnd/>
            <a:tailEnd/>
          </a:ln>
        </p:spPr>
      </p:pic>
      <p:pic>
        <p:nvPicPr>
          <p:cNvPr id="30725" name="Рисунок 7" descr="Рисунок127.jpg"/>
          <p:cNvPicPr>
            <a:picLocks noChangeAspect="1"/>
          </p:cNvPicPr>
          <p:nvPr/>
        </p:nvPicPr>
        <p:blipFill>
          <a:blip r:embed="rId6"/>
          <a:srcRect/>
          <a:stretch>
            <a:fillRect/>
          </a:stretch>
        </p:blipFill>
        <p:spPr bwMode="auto">
          <a:xfrm>
            <a:off x="2071688" y="2428875"/>
            <a:ext cx="3048000" cy="2305050"/>
          </a:xfrm>
          <a:prstGeom prst="rect">
            <a:avLst/>
          </a:prstGeom>
          <a:noFill/>
          <a:ln w="9525">
            <a:noFill/>
            <a:miter lim="800000"/>
            <a:headEnd/>
            <a:tailEnd/>
          </a:ln>
        </p:spPr>
      </p:pic>
      <p:pic>
        <p:nvPicPr>
          <p:cNvPr id="9" name="Рисунок 5" descr="Рисунок114.jpg"/>
          <p:cNvPicPr>
            <a:picLocks noChangeAspect="1"/>
          </p:cNvPicPr>
          <p:nvPr/>
        </p:nvPicPr>
        <p:blipFill>
          <a:blip r:embed="rId7"/>
          <a:srcRect/>
          <a:stretch>
            <a:fillRect/>
          </a:stretch>
        </p:blipFill>
        <p:spPr bwMode="auto">
          <a:xfrm>
            <a:off x="4429125" y="4067175"/>
            <a:ext cx="3714750" cy="2790825"/>
          </a:xfrm>
          <a:prstGeom prst="rect">
            <a:avLst/>
          </a:prstGeom>
          <a:noFill/>
          <a:ln w="9525">
            <a:noFill/>
            <a:miter lim="800000"/>
            <a:headEnd/>
            <a:tailEnd/>
          </a:ln>
        </p:spPr>
      </p:pic>
      <p:pic>
        <p:nvPicPr>
          <p:cNvPr id="30727" name="Рисунок 8" descr="Рисунок128.jpg"/>
          <p:cNvPicPr>
            <a:picLocks noChangeAspect="1"/>
          </p:cNvPicPr>
          <p:nvPr/>
        </p:nvPicPr>
        <p:blipFill>
          <a:blip r:embed="rId8"/>
          <a:srcRect/>
          <a:stretch>
            <a:fillRect/>
          </a:stretch>
        </p:blipFill>
        <p:spPr bwMode="auto">
          <a:xfrm>
            <a:off x="2071688" y="4572000"/>
            <a:ext cx="3043237" cy="2286000"/>
          </a:xfrm>
          <a:prstGeom prst="rect">
            <a:avLst/>
          </a:prstGeom>
          <a:noFill/>
          <a:ln w="9525">
            <a:noFill/>
            <a:miter lim="800000"/>
            <a:headEnd/>
            <a:tailEnd/>
          </a:ln>
        </p:spPr>
      </p:pic>
      <p:pic>
        <p:nvPicPr>
          <p:cNvPr id="10" name="Рисунок 6" descr="171.png"/>
          <p:cNvPicPr>
            <a:picLocks noChangeAspect="1"/>
          </p:cNvPicPr>
          <p:nvPr/>
        </p:nvPicPr>
        <p:blipFill>
          <a:blip r:embed="rId9"/>
          <a:srcRect/>
          <a:stretch>
            <a:fillRect/>
          </a:stretch>
        </p:blipFill>
        <p:spPr bwMode="auto">
          <a:xfrm>
            <a:off x="0" y="2395538"/>
            <a:ext cx="2428875" cy="4462462"/>
          </a:xfrm>
          <a:prstGeom prst="rect">
            <a:avLst/>
          </a:prstGeom>
          <a:noFill/>
          <a:ln w="9525">
            <a:noFill/>
            <a:miter lim="800000"/>
            <a:headEnd/>
            <a:tailEnd/>
          </a:ln>
        </p:spPr>
      </p:pic>
      <p:sp>
        <p:nvSpPr>
          <p:cNvPr id="30729" name="Содержимое 2"/>
          <p:cNvSpPr>
            <a:spLocks noGrp="1"/>
          </p:cNvSpPr>
          <p:nvPr>
            <p:ph idx="1"/>
          </p:nvPr>
        </p:nvSpPr>
        <p:spPr>
          <a:xfrm>
            <a:off x="-214313" y="2143125"/>
            <a:ext cx="7572376" cy="4313238"/>
          </a:xfrm>
        </p:spPr>
        <p:txBody>
          <a:bodyPr/>
          <a:lstStyle/>
          <a:p>
            <a:endParaRPr lang="ru-RU" sz="2000" smtClean="0"/>
          </a:p>
          <a:p>
            <a:pPr>
              <a:buFont typeface="Wingdings 2" pitchFamily="18" charset="2"/>
              <a:buNone/>
            </a:pPr>
            <a:endParaRPr lang="ru-RU" sz="2000" smtClean="0"/>
          </a:p>
          <a:p>
            <a:endParaRPr lang="ru-RU" sz="2000" smtClean="0"/>
          </a:p>
          <a:p>
            <a:endParaRPr lang="ru-RU" sz="2000" smtClean="0"/>
          </a:p>
          <a:p>
            <a:endParaRPr lang="ru-RU" sz="2000" smtClean="0"/>
          </a:p>
          <a:p>
            <a:endParaRPr lang="ru-RU" sz="2000" smtClean="0"/>
          </a:p>
          <a:p>
            <a:endParaRPr lang="ru-RU" sz="2000" smtClean="0"/>
          </a:p>
          <a:p>
            <a:endParaRPr lang="ru-RU" sz="2000" smtClean="0"/>
          </a:p>
          <a:p>
            <a:endParaRPr lang="ru-RU" sz="2000" smtClean="0"/>
          </a:p>
          <a:p>
            <a:endParaRPr lang="ru-RU" sz="2000" smtClean="0"/>
          </a:p>
          <a:p>
            <a:endParaRPr lang="ru-RU" sz="2000" smtClean="0"/>
          </a:p>
          <a:p>
            <a:endParaRPr lang="ru-RU" sz="2000" smtClean="0"/>
          </a:p>
          <a:p>
            <a:endParaRPr lang="ru-RU" sz="2000" smtClean="0"/>
          </a:p>
        </p:txBody>
      </p:sp>
      <p:sp>
        <p:nvSpPr>
          <p:cNvPr id="30730" name="Прямоугольник 4"/>
          <p:cNvSpPr>
            <a:spLocks noChangeArrowheads="1"/>
          </p:cNvSpPr>
          <p:nvPr/>
        </p:nvSpPr>
        <p:spPr bwMode="auto">
          <a:xfrm>
            <a:off x="142875" y="142875"/>
            <a:ext cx="7858125" cy="5632450"/>
          </a:xfrm>
          <a:prstGeom prst="rect">
            <a:avLst/>
          </a:prstGeom>
          <a:noFill/>
          <a:ln w="9525">
            <a:noFill/>
            <a:miter lim="800000"/>
            <a:headEnd/>
            <a:tailEnd/>
          </a:ln>
        </p:spPr>
        <p:txBody>
          <a:bodyPr>
            <a:spAutoFit/>
          </a:bodyPr>
          <a:lstStyle/>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sp>
        <p:nvSpPr>
          <p:cNvPr id="30731" name="Rectangle 1"/>
          <p:cNvSpPr>
            <a:spLocks noChangeArrowheads="1"/>
          </p:cNvSpPr>
          <p:nvPr/>
        </p:nvSpPr>
        <p:spPr bwMode="auto">
          <a:xfrm>
            <a:off x="500063" y="428625"/>
            <a:ext cx="7143750" cy="4524375"/>
          </a:xfrm>
          <a:prstGeom prst="rect">
            <a:avLst/>
          </a:prstGeom>
          <a:noFill/>
          <a:ln w="9525">
            <a:noFill/>
            <a:miter lim="800000"/>
            <a:headEnd/>
            <a:tailEnd/>
          </a:ln>
        </p:spPr>
        <p:txBody>
          <a:bodyPr anchor="ctr">
            <a:spAutoFit/>
          </a:bodyPr>
          <a:lstStyle/>
          <a:p>
            <a:pPr algn="just"/>
            <a:r>
              <a:rPr lang="ru-RU" sz="2400">
                <a:solidFill>
                  <a:srgbClr val="FFFF00"/>
                </a:solidFill>
                <a:latin typeface="Times New Roman" pitchFamily="18" charset="0"/>
                <a:ea typeface="Calibri" pitchFamily="34" charset="0"/>
                <a:cs typeface="Times New Roman" pitchFamily="18" charset="0"/>
              </a:rPr>
              <a:t>Учебный предмет </a:t>
            </a:r>
            <a:r>
              <a:rPr lang="ru-RU" sz="2400">
                <a:solidFill>
                  <a:srgbClr val="FFFF00"/>
                </a:solidFill>
                <a:latin typeface="Calibri" pitchFamily="34" charset="0"/>
                <a:ea typeface="Calibri" pitchFamily="34" charset="0"/>
                <a:cs typeface="Times New Roman" pitchFamily="18" charset="0"/>
              </a:rPr>
              <a:t>“</a:t>
            </a:r>
            <a:r>
              <a:rPr lang="ru-RU" sz="2400">
                <a:solidFill>
                  <a:srgbClr val="FFFF00"/>
                </a:solidFill>
                <a:latin typeface="Times New Roman" pitchFamily="18" charset="0"/>
                <a:ea typeface="Calibri" pitchFamily="34" charset="0"/>
                <a:cs typeface="Times New Roman" pitchFamily="18" charset="0"/>
              </a:rPr>
              <a:t> Мировая художественная культура</a:t>
            </a:r>
            <a:r>
              <a:rPr lang="ru-RU" sz="2400">
                <a:solidFill>
                  <a:srgbClr val="FFFF00"/>
                </a:solidFill>
                <a:latin typeface="Calibri" pitchFamily="34" charset="0"/>
                <a:ea typeface="Calibri" pitchFamily="34" charset="0"/>
                <a:cs typeface="Times New Roman" pitchFamily="18" charset="0"/>
              </a:rPr>
              <a:t>”</a:t>
            </a:r>
            <a:r>
              <a:rPr lang="ru-RU" sz="2400">
                <a:solidFill>
                  <a:srgbClr val="FFFF00"/>
                </a:solidFill>
                <a:latin typeface="Times New Roman" pitchFamily="18" charset="0"/>
                <a:ea typeface="Calibri" pitchFamily="34" charset="0"/>
                <a:cs typeface="Times New Roman" pitchFamily="18" charset="0"/>
              </a:rPr>
              <a:t> раскрывает школьникам единство и многообразие художественной картины мира, постоянно создаваемой человечеством, показывает ее связь со всей жизнью </a:t>
            </a:r>
            <a:r>
              <a:rPr lang="ru-RU" sz="2400">
                <a:solidFill>
                  <a:srgbClr val="FF0000"/>
                </a:solidFill>
                <a:latin typeface="Times New Roman" pitchFamily="18" charset="0"/>
                <a:ea typeface="Calibri" pitchFamily="34" charset="0"/>
                <a:cs typeface="Times New Roman" pitchFamily="18" charset="0"/>
              </a:rPr>
              <a:t>людей: с религией и историей, философией и бытом и т.д.; силой воздействия комплекса искусств и организованной творческой практикой развивает художественные способности, понимание родства искусств, обогащает духовный </a:t>
            </a:r>
            <a:r>
              <a:rPr lang="ru-RU" sz="2400">
                <a:solidFill>
                  <a:srgbClr val="FFFF00"/>
                </a:solidFill>
                <a:latin typeface="Times New Roman" pitchFamily="18" charset="0"/>
                <a:ea typeface="Calibri" pitchFamily="34" charset="0"/>
                <a:cs typeface="Times New Roman" pitchFamily="18" charset="0"/>
              </a:rPr>
              <a:t>мир растущего человека, помогает его личностному становлению в особо ответственный период взросления.</a:t>
            </a:r>
            <a:endParaRPr lang="ru-RU" sz="2400">
              <a:solidFill>
                <a:srgbClr val="FFFF00"/>
              </a:solidFill>
              <a:ea typeface="Calibri" pitchFamily="34"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938" y="142875"/>
            <a:ext cx="5286375" cy="20716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Times New Roman" pitchFamily="18" charset="0"/>
                <a:ea typeface="Calibri" pitchFamily="34" charset="0"/>
                <a:cs typeface="Times New Roman" pitchFamily="18" charset="0"/>
              </a:rPr>
              <a:t>Тенденция интеграции научного знания о культуре выразилась в формирование и развитие </a:t>
            </a:r>
            <a:r>
              <a:rPr lang="ru-RU" sz="2800" dirty="0" err="1">
                <a:solidFill>
                  <a:schemeClr val="tx1"/>
                </a:solidFill>
                <a:latin typeface="Times New Roman" pitchFamily="18" charset="0"/>
                <a:ea typeface="Calibri" pitchFamily="34" charset="0"/>
                <a:cs typeface="Times New Roman" pitchFamily="18" charset="0"/>
              </a:rPr>
              <a:t>культурологии</a:t>
            </a:r>
            <a:r>
              <a:rPr lang="ru-RU" sz="2800" dirty="0">
                <a:solidFill>
                  <a:schemeClr val="tx1"/>
                </a:solidFill>
                <a:latin typeface="Times New Roman" pitchFamily="18" charset="0"/>
                <a:ea typeface="Calibri" pitchFamily="34" charset="0"/>
                <a:cs typeface="Times New Roman" pitchFamily="18" charset="0"/>
              </a:rPr>
              <a:t>, </a:t>
            </a:r>
            <a:r>
              <a:rPr lang="ru-RU" dirty="0">
                <a:solidFill>
                  <a:schemeClr val="tx1"/>
                </a:solidFill>
                <a:latin typeface="Times New Roman" pitchFamily="18" charset="0"/>
                <a:ea typeface="Calibri" pitchFamily="34" charset="0"/>
                <a:cs typeface="Times New Roman" pitchFamily="18" charset="0"/>
              </a:rPr>
              <a:t>как комплекс гуманитарных наук, который охватывает всю совокупность знаний о культуре.</a:t>
            </a:r>
            <a:endParaRPr lang="ru-RU" sz="3200" dirty="0">
              <a:solidFill>
                <a:schemeClr val="tx1"/>
              </a:solidFill>
              <a:latin typeface="Arial" pitchFamily="34" charset="0"/>
              <a:cs typeface="Arial" pitchFamily="34" charset="0"/>
            </a:endParaRPr>
          </a:p>
          <a:p>
            <a:pPr algn="ctr">
              <a:defRPr/>
            </a:pPr>
            <a:endParaRPr lang="ru-RU" dirty="0"/>
          </a:p>
        </p:txBody>
      </p:sp>
      <p:sp>
        <p:nvSpPr>
          <p:cNvPr id="10" name="Стрелка вниз 9"/>
          <p:cNvSpPr/>
          <p:nvPr/>
        </p:nvSpPr>
        <p:spPr>
          <a:xfrm>
            <a:off x="4500563" y="2357438"/>
            <a:ext cx="71437"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928688" y="3000375"/>
            <a:ext cx="6715125" cy="3429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latin typeface="Times New Roman" pitchFamily="18" charset="0"/>
                <a:cs typeface="Times New Roman" pitchFamily="18" charset="0"/>
              </a:rPr>
              <a:t>Эта наука изучает</a:t>
            </a:r>
            <a:r>
              <a:rPr lang="ru-RU" dirty="0">
                <a:solidFill>
                  <a:schemeClr val="tx1"/>
                </a:solidFill>
                <a:latin typeface="Times New Roman" pitchFamily="18" charset="0"/>
                <a:cs typeface="Times New Roman" pitchFamily="18" charset="0"/>
              </a:rPr>
              <a:t> общество и человека, взятых конкретно в определенной </a:t>
            </a:r>
            <a:r>
              <a:rPr lang="ru-RU" dirty="0" err="1">
                <a:solidFill>
                  <a:schemeClr val="tx1"/>
                </a:solidFill>
                <a:latin typeface="Times New Roman" pitchFamily="18" charset="0"/>
                <a:cs typeface="Times New Roman" pitchFamily="18" charset="0"/>
              </a:rPr>
              <a:t>историко</a:t>
            </a:r>
            <a:r>
              <a:rPr lang="ru-RU" dirty="0">
                <a:solidFill>
                  <a:schemeClr val="tx1"/>
                </a:solidFill>
                <a:latin typeface="Times New Roman" pitchFamily="18" charset="0"/>
                <a:cs typeface="Times New Roman" pitchFamily="18" charset="0"/>
              </a:rPr>
              <a:t> – культурной эпохе, их отношениях по поводу культуры, ее возникновения, развития и изменения в </a:t>
            </a:r>
            <a:r>
              <a:rPr lang="ru-RU" dirty="0" err="1">
                <a:solidFill>
                  <a:schemeClr val="tx1"/>
                </a:solidFill>
                <a:latin typeface="Times New Roman" pitchFamily="18" charset="0"/>
                <a:cs typeface="Times New Roman" pitchFamily="18" charset="0"/>
              </a:rPr>
              <a:t>будующем</a:t>
            </a:r>
            <a:r>
              <a:rPr lang="ru-RU" dirty="0">
                <a:solidFill>
                  <a:schemeClr val="tx1"/>
                </a:solidFill>
                <a:latin typeface="Times New Roman" pitchFamily="18" charset="0"/>
                <a:cs typeface="Times New Roman" pitchFamily="18" charset="0"/>
              </a:rPr>
              <a:t>. Она выявляет закономерности развития культуры. Определяет место и роль человека в культурных процессах. Взаимодействует с другими науками изучающими культуру, исследует типологии культур, развитие различных культур, выделений связей между элементами культуры.</a:t>
            </a:r>
          </a:p>
          <a:p>
            <a:pPr algn="ctr">
              <a:defRPr/>
            </a:pPr>
            <a:endParaRPr lang="ru-RU"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000108"/>
            <a:ext cx="7000924" cy="642942"/>
          </a:xfrm>
        </p:spPr>
        <p:txBody>
          <a:bodyPr>
            <a:normAutofit fontScale="90000"/>
          </a:bodyPr>
          <a:lstStyle/>
          <a:p>
            <a:pPr algn="ctr">
              <a:defRPr/>
            </a:pPr>
            <a:r>
              <a:rPr lang="ru-RU" dirty="0" smtClean="0"/>
              <a:t/>
            </a:r>
            <a:br>
              <a:rPr lang="ru-RU" dirty="0" smtClean="0"/>
            </a:br>
            <a:r>
              <a:rPr lang="ru-RU" dirty="0" smtClean="0"/>
              <a:t/>
            </a:r>
            <a:br>
              <a:rPr lang="ru-RU" dirty="0" smtClean="0"/>
            </a:br>
            <a:r>
              <a:rPr lang="ru-RU" dirty="0" smtClean="0"/>
              <a:t/>
            </a:r>
            <a:br>
              <a:rPr lang="ru-RU" dirty="0" smtClean="0"/>
            </a:br>
            <a:r>
              <a:rPr lang="ru-RU" dirty="0" smtClean="0"/>
              <a:t>Основные задачи </a:t>
            </a:r>
            <a:r>
              <a:rPr lang="ru-RU" dirty="0" err="1" smtClean="0"/>
              <a:t>культурологии</a:t>
            </a:r>
            <a:r>
              <a:rPr lang="en-US" dirty="0" smtClean="0"/>
              <a:t>:</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a:defRPr/>
            </a:pPr>
            <a:r>
              <a:rPr lang="ru-RU" sz="1800" dirty="0" smtClean="0">
                <a:solidFill>
                  <a:schemeClr val="tx2">
                    <a:lumMod val="50000"/>
                  </a:schemeClr>
                </a:solidFill>
              </a:rPr>
              <a:t>глубокое, полное и целостное объяснение культуры, ее сущности и содержания, признаков и функций;</a:t>
            </a:r>
          </a:p>
          <a:p>
            <a:pPr>
              <a:defRPr/>
            </a:pPr>
            <a:r>
              <a:rPr lang="ru-RU" sz="1800" dirty="0" smtClean="0">
                <a:solidFill>
                  <a:schemeClr val="tx2">
                    <a:lumMod val="50000"/>
                  </a:schemeClr>
                </a:solidFill>
              </a:rPr>
              <a:t>изучение генезиса культуры, а также отдельных явлений и процессов в культуре;</a:t>
            </a:r>
          </a:p>
          <a:p>
            <a:pPr>
              <a:defRPr/>
            </a:pPr>
            <a:r>
              <a:rPr lang="ru-RU" sz="1800" dirty="0" smtClean="0">
                <a:solidFill>
                  <a:schemeClr val="tx2">
                    <a:lumMod val="50000"/>
                  </a:schemeClr>
                </a:solidFill>
              </a:rPr>
              <a:t>определение места и роли человека в культурных процессах;</a:t>
            </a:r>
          </a:p>
          <a:p>
            <a:pPr>
              <a:defRPr/>
            </a:pPr>
            <a:r>
              <a:rPr lang="ru-RU" sz="1800" dirty="0" smtClean="0">
                <a:solidFill>
                  <a:schemeClr val="tx2">
                    <a:lumMod val="50000"/>
                  </a:schemeClr>
                </a:solidFill>
              </a:rPr>
              <a:t>разработка категориального аппарата, методов и средств изучения культура;</a:t>
            </a:r>
          </a:p>
          <a:p>
            <a:pPr>
              <a:defRPr/>
            </a:pPr>
            <a:r>
              <a:rPr lang="ru-RU" sz="1800" dirty="0" smtClean="0">
                <a:solidFill>
                  <a:schemeClr val="tx2">
                    <a:lumMod val="50000"/>
                  </a:schemeClr>
                </a:solidFill>
              </a:rPr>
              <a:t>взаимодействие с другими науками, изучающими культуру;</a:t>
            </a:r>
          </a:p>
          <a:p>
            <a:pPr>
              <a:defRPr/>
            </a:pPr>
            <a:r>
              <a:rPr lang="ru-RU" sz="1800" dirty="0" smtClean="0">
                <a:solidFill>
                  <a:schemeClr val="tx2">
                    <a:lumMod val="50000"/>
                  </a:schemeClr>
                </a:solidFill>
              </a:rPr>
              <a:t>исследование развития различных культур, выделение связей между элементами культуры;</a:t>
            </a:r>
          </a:p>
          <a:p>
            <a:pPr>
              <a:defRPr/>
            </a:pPr>
            <a:r>
              <a:rPr lang="ru-RU" sz="1800" dirty="0" smtClean="0">
                <a:solidFill>
                  <a:schemeClr val="tx2">
                    <a:lumMod val="50000"/>
                  </a:schemeClr>
                </a:solidFill>
              </a:rPr>
              <a:t>исследование типологии культур и лежащих в их основе норм, ценностей и символов;</a:t>
            </a:r>
          </a:p>
          <a:p>
            <a:pPr>
              <a:defRPr/>
            </a:pPr>
            <a:r>
              <a:rPr lang="ru-RU" sz="1800" dirty="0" smtClean="0">
                <a:solidFill>
                  <a:schemeClr val="tx2">
                    <a:lumMod val="50000"/>
                  </a:schemeClr>
                </a:solidFill>
              </a:rPr>
              <a:t>исследование проблем </a:t>
            </a:r>
            <a:r>
              <a:rPr lang="ru-RU" sz="1800" dirty="0" err="1" smtClean="0">
                <a:solidFill>
                  <a:schemeClr val="tx2">
                    <a:lumMod val="50000"/>
                  </a:schemeClr>
                </a:solidFill>
              </a:rPr>
              <a:t>социокультурной</a:t>
            </a:r>
            <a:r>
              <a:rPr lang="ru-RU" sz="1800" dirty="0" smtClean="0">
                <a:solidFill>
                  <a:schemeClr val="tx2">
                    <a:lumMod val="50000"/>
                  </a:schemeClr>
                </a:solidFill>
              </a:rPr>
              <a:t> динамики.</a:t>
            </a:r>
          </a:p>
          <a:p>
            <a:pPr>
              <a:defRPr/>
            </a:pPr>
            <a:endParaRPr lang="ru-RU" sz="1800" dirty="0">
              <a:solidFill>
                <a:schemeClr val="tx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ru-RU" dirty="0" smtClean="0"/>
              <a:t>Актуальность темы</a:t>
            </a:r>
            <a:endParaRPr lang="ru-RU" dirty="0"/>
          </a:p>
        </p:txBody>
      </p:sp>
      <p:sp>
        <p:nvSpPr>
          <p:cNvPr id="3" name="Содержимое 2"/>
          <p:cNvSpPr>
            <a:spLocks noGrp="1"/>
          </p:cNvSpPr>
          <p:nvPr>
            <p:ph idx="1"/>
          </p:nvPr>
        </p:nvSpPr>
        <p:spPr/>
        <p:txBody>
          <a:bodyPr/>
          <a:lstStyle/>
          <a:p>
            <a:pPr>
              <a:defRPr/>
            </a:pPr>
            <a:r>
              <a:rPr lang="ru-RU" sz="2400" dirty="0" smtClean="0">
                <a:solidFill>
                  <a:schemeClr val="tx2">
                    <a:lumMod val="50000"/>
                  </a:schemeClr>
                </a:solidFill>
              </a:rPr>
              <a:t>Обусловлена направленностью современной школы на культурологическое образование, которое формирует личность школьника, учит его бережному отношению ко всему созданному человеком, развивает способность не только осваивать информацию, но видеть динамику развития человеческого сознания от </a:t>
            </a:r>
            <a:r>
              <a:rPr lang="ru-RU" sz="2400" dirty="0" err="1" smtClean="0">
                <a:solidFill>
                  <a:schemeClr val="tx2">
                    <a:lumMod val="50000"/>
                  </a:schemeClr>
                </a:solidFill>
              </a:rPr>
              <a:t>мифосознания</a:t>
            </a:r>
            <a:r>
              <a:rPr lang="ru-RU" sz="2400" dirty="0" smtClean="0">
                <a:solidFill>
                  <a:schemeClr val="tx2">
                    <a:lumMod val="50000"/>
                  </a:schemeClr>
                </a:solidFill>
              </a:rPr>
              <a:t> к религии и научному осмыслению окружающего мира, на личностно – ориентированное образование и концепцию развивающего обучения.</a:t>
            </a:r>
            <a:endParaRPr lang="ru-RU" sz="2400" dirty="0">
              <a:solidFill>
                <a:schemeClr val="tx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20674"/>
            <a:ext cx="7267604" cy="1893879"/>
          </a:xfrm>
        </p:spPr>
        <p:txBody>
          <a:bodyPr>
            <a:noAutofit/>
          </a:bodyPr>
          <a:lstStyle/>
          <a:p>
            <a:pPr algn="ctr">
              <a:lnSpc>
                <a:spcPct val="150000"/>
              </a:lnSpc>
              <a:defRPr/>
            </a:pPr>
            <a:r>
              <a:rPr lang="ru-RU" sz="1600" dirty="0" smtClean="0">
                <a:solidFill>
                  <a:schemeClr val="accent2">
                    <a:lumMod val="75000"/>
                  </a:schemeClr>
                </a:solidFill>
              </a:rPr>
              <a:t>По специфическим целям исследования, предметным областям и уровням познания и обобщения выделяются определенные элементы </a:t>
            </a:r>
            <a:r>
              <a:rPr lang="ru-RU" sz="1600" dirty="0" err="1" smtClean="0">
                <a:solidFill>
                  <a:schemeClr val="accent2">
                    <a:lumMod val="75000"/>
                  </a:schemeClr>
                </a:solidFill>
              </a:rPr>
              <a:t>культурологии</a:t>
            </a:r>
            <a:r>
              <a:rPr lang="ru-RU" sz="1600" dirty="0" smtClean="0">
                <a:solidFill>
                  <a:schemeClr val="accent2">
                    <a:lumMod val="75000"/>
                  </a:schemeClr>
                </a:solidFill>
              </a:rPr>
              <a:t> как системы знаний. В рамках фундаментальной (теоретической) </a:t>
            </a:r>
            <a:r>
              <a:rPr lang="ru-RU" sz="1600" dirty="0" err="1" smtClean="0">
                <a:solidFill>
                  <a:schemeClr val="accent2">
                    <a:lumMod val="75000"/>
                  </a:schemeClr>
                </a:solidFill>
              </a:rPr>
              <a:t>культурологии</a:t>
            </a:r>
            <a:r>
              <a:rPr lang="ru-RU" sz="1600" dirty="0" smtClean="0">
                <a:solidFill>
                  <a:schemeClr val="accent2">
                    <a:lumMod val="75000"/>
                  </a:schemeClr>
                </a:solidFill>
              </a:rPr>
              <a:t> среди элементов нужно отметить следующие:</a:t>
            </a:r>
            <a:br>
              <a:rPr lang="ru-RU" sz="1600" dirty="0" smtClean="0">
                <a:solidFill>
                  <a:schemeClr val="accent2">
                    <a:lumMod val="75000"/>
                  </a:schemeClr>
                </a:solidFill>
              </a:rPr>
            </a:br>
            <a:endParaRPr lang="ru-RU" sz="1600" dirty="0">
              <a:solidFill>
                <a:schemeClr val="accent2">
                  <a:lumMod val="75000"/>
                </a:schemeClr>
              </a:solidFill>
            </a:endParaRPr>
          </a:p>
        </p:txBody>
      </p:sp>
      <p:sp>
        <p:nvSpPr>
          <p:cNvPr id="33794" name="Содержимое 2"/>
          <p:cNvSpPr>
            <a:spLocks noGrp="1"/>
          </p:cNvSpPr>
          <p:nvPr>
            <p:ph idx="1"/>
          </p:nvPr>
        </p:nvSpPr>
        <p:spPr>
          <a:xfrm>
            <a:off x="357188" y="2143125"/>
            <a:ext cx="7339012" cy="4313238"/>
          </a:xfrm>
        </p:spPr>
        <p:txBody>
          <a:bodyPr/>
          <a:lstStyle/>
          <a:p>
            <a:r>
              <a:rPr lang="ru-RU" sz="1600" b="1" i="1" smtClean="0"/>
              <a:t>Философия культуры </a:t>
            </a:r>
            <a:r>
              <a:rPr lang="ru-RU" sz="1600" smtClean="0"/>
              <a:t>(культурофилософия) выступает как общая теория культуры</a:t>
            </a:r>
          </a:p>
          <a:p>
            <a:r>
              <a:rPr lang="ru-RU" sz="1600" b="1" i="1" smtClean="0"/>
              <a:t>Историческая культурология, </a:t>
            </a:r>
            <a:r>
              <a:rPr lang="ru-RU" sz="1600" smtClean="0"/>
              <a:t>изучающая конкретные исторические типы культур, их события и достижения </a:t>
            </a:r>
          </a:p>
          <a:p>
            <a:r>
              <a:rPr lang="ru-RU" sz="1600" b="1" i="1" smtClean="0"/>
              <a:t>Культурная антропология, </a:t>
            </a:r>
            <a:r>
              <a:rPr lang="ru-RU" sz="1600" smtClean="0"/>
              <a:t>изучающая конкретные ценности, традиции, формы связи, результаты культурной деятельности в их динамике, механизмы трансляции культурных навыков от человека к человеку.  </a:t>
            </a:r>
          </a:p>
          <a:p>
            <a:r>
              <a:rPr lang="ru-RU" sz="1600" b="1" i="1" smtClean="0"/>
              <a:t>Социальная антропология, </a:t>
            </a:r>
            <a:r>
              <a:rPr lang="ru-RU" sz="1600" smtClean="0"/>
              <a:t>которая исследует становление человека как социального существа, а также основные структуры и институты, способствующие процессу социализации человека.</a:t>
            </a:r>
          </a:p>
          <a:p>
            <a:r>
              <a:rPr lang="ru-RU" sz="1600" smtClean="0"/>
              <a:t> и т.д.</a:t>
            </a:r>
          </a:p>
          <a:p>
            <a:endParaRPr lang="ru-RU" sz="1600" smtClean="0"/>
          </a:p>
          <a:p>
            <a:endParaRPr lang="ru-RU" sz="1600" smtClean="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71802" y="1142984"/>
            <a:ext cx="5748342" cy="5429288"/>
          </a:xfrm>
        </p:spPr>
        <p:txBody>
          <a:bodyPr/>
          <a:lstStyle/>
          <a:p>
            <a:pPr algn="ctr">
              <a:defRPr/>
            </a:pPr>
            <a:r>
              <a:rPr lang="ru-RU" sz="2000" dirty="0" smtClean="0"/>
              <a:t/>
            </a:r>
            <a:br>
              <a:rPr lang="ru-RU" sz="2000" dirty="0" smtClean="0"/>
            </a:br>
            <a:r>
              <a:rPr lang="ru-RU" sz="2800" dirty="0" err="1" smtClean="0">
                <a:solidFill>
                  <a:srgbClr val="FFFF00"/>
                </a:solidFill>
              </a:rPr>
              <a:t>Культурология</a:t>
            </a:r>
            <a:r>
              <a:rPr lang="ru-RU" sz="2800" dirty="0" smtClean="0">
                <a:solidFill>
                  <a:srgbClr val="FFFF00"/>
                </a:solidFill>
              </a:rPr>
              <a:t> учит распознавать мысль эпох и поколений, запечатленную в артефактах, символических и знаковых системах, социально-экономическом устройстве каждой культурно-исторической эпохи, созданных совокупным человеческим опытом, любым проявлением творческой активности человека.</a:t>
            </a:r>
            <a:br>
              <a:rPr lang="ru-RU" sz="2800" dirty="0" smtClean="0">
                <a:solidFill>
                  <a:srgbClr val="FFFF00"/>
                </a:solidFill>
              </a:rPr>
            </a:br>
            <a:endParaRPr lang="ru-RU" sz="28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1000125" y="285750"/>
            <a:ext cx="6500813" cy="2214563"/>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accent2">
                    <a:lumMod val="75000"/>
                  </a:schemeClr>
                </a:solidFill>
              </a:rPr>
              <a:t>Взаимосвязь </a:t>
            </a:r>
            <a:r>
              <a:rPr lang="ru-RU" sz="2400" dirty="0" err="1">
                <a:solidFill>
                  <a:schemeClr val="accent2">
                    <a:lumMod val="75000"/>
                  </a:schemeClr>
                </a:solidFill>
              </a:rPr>
              <a:t>культурологии</a:t>
            </a:r>
            <a:r>
              <a:rPr lang="ru-RU" sz="2400" dirty="0">
                <a:solidFill>
                  <a:schemeClr val="accent2">
                    <a:lumMod val="75000"/>
                  </a:schemeClr>
                </a:solidFill>
              </a:rPr>
              <a:t> и образовательного курса “ Мировая художественная культура</a:t>
            </a:r>
            <a:r>
              <a:rPr lang="ru-RU" sz="1100" dirty="0"/>
              <a:t>” </a:t>
            </a:r>
            <a:endParaRPr lang="ru-RU" sz="1100" dirty="0">
              <a:solidFill>
                <a:schemeClr val="accent2">
                  <a:lumMod val="75000"/>
                </a:schemeClr>
              </a:solidFill>
            </a:endParaRPr>
          </a:p>
        </p:txBody>
      </p:sp>
      <p:sp>
        <p:nvSpPr>
          <p:cNvPr id="4" name="Прямоугольник 3"/>
          <p:cNvSpPr/>
          <p:nvPr/>
        </p:nvSpPr>
        <p:spPr>
          <a:xfrm>
            <a:off x="428625" y="2643188"/>
            <a:ext cx="7358063" cy="40005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2">
                    <a:lumMod val="75000"/>
                  </a:schemeClr>
                </a:solidFill>
                <a:latin typeface="Times New Roman" pitchFamily="18" charset="0"/>
                <a:ea typeface="Calibri" pitchFamily="34" charset="0"/>
                <a:cs typeface="Times New Roman" pitchFamily="18" charset="0"/>
              </a:rPr>
              <a:t>В </a:t>
            </a:r>
            <a:r>
              <a:rPr lang="ru-RU" sz="2400" dirty="0" err="1">
                <a:solidFill>
                  <a:schemeClr val="tx2">
                    <a:lumMod val="75000"/>
                  </a:schemeClr>
                </a:solidFill>
                <a:latin typeface="Times New Roman" pitchFamily="18" charset="0"/>
                <a:ea typeface="Calibri" pitchFamily="34" charset="0"/>
                <a:cs typeface="Times New Roman" pitchFamily="18" charset="0"/>
              </a:rPr>
              <a:t>культурологии</a:t>
            </a:r>
            <a:r>
              <a:rPr lang="ru-RU" sz="2400" dirty="0">
                <a:solidFill>
                  <a:schemeClr val="tx2">
                    <a:lumMod val="75000"/>
                  </a:schemeClr>
                </a:solidFill>
                <a:latin typeface="Times New Roman" pitchFamily="18" charset="0"/>
                <a:ea typeface="Calibri" pitchFamily="34" charset="0"/>
                <a:cs typeface="Times New Roman" pitchFamily="18" charset="0"/>
              </a:rPr>
              <a:t> используются все методы </a:t>
            </a:r>
            <a:r>
              <a:rPr lang="ru-RU" sz="2400" dirty="0" err="1">
                <a:solidFill>
                  <a:schemeClr val="tx2">
                    <a:lumMod val="75000"/>
                  </a:schemeClr>
                </a:solidFill>
                <a:latin typeface="Times New Roman" pitchFamily="18" charset="0"/>
                <a:ea typeface="Calibri" pitchFamily="34" charset="0"/>
                <a:cs typeface="Times New Roman" pitchFamily="18" charset="0"/>
              </a:rPr>
              <a:t>социогуманитарного</a:t>
            </a:r>
            <a:r>
              <a:rPr lang="ru-RU" sz="2400" dirty="0">
                <a:solidFill>
                  <a:schemeClr val="tx2">
                    <a:lumMod val="75000"/>
                  </a:schemeClr>
                </a:solidFill>
                <a:latin typeface="Times New Roman" pitchFamily="18" charset="0"/>
                <a:ea typeface="Calibri" pitchFamily="34" charset="0"/>
                <a:cs typeface="Times New Roman" pitchFamily="18" charset="0"/>
              </a:rPr>
              <a:t> познания. В доказательство того, что курс Мировой художественной культуры </a:t>
            </a:r>
            <a:r>
              <a:rPr lang="ru-RU" sz="2400" dirty="0">
                <a:solidFill>
                  <a:schemeClr val="tx2">
                    <a:lumMod val="75000"/>
                  </a:schemeClr>
                </a:solidFill>
                <a:latin typeface="Calibri"/>
                <a:ea typeface="Calibri" pitchFamily="34" charset="0"/>
                <a:cs typeface="Times New Roman" pitchFamily="18" charset="0"/>
              </a:rPr>
              <a:t>–</a:t>
            </a:r>
            <a:r>
              <a:rPr lang="ru-RU" sz="2400" dirty="0">
                <a:solidFill>
                  <a:schemeClr val="tx2">
                    <a:lumMod val="75000"/>
                  </a:schemeClr>
                </a:solidFill>
                <a:latin typeface="Times New Roman" pitchFamily="18" charset="0"/>
                <a:ea typeface="Calibri" pitchFamily="34" charset="0"/>
                <a:cs typeface="Times New Roman" pitchFamily="18" charset="0"/>
              </a:rPr>
              <a:t> интегративный в рамках культурологических дисциплин, рассмотрим некоторые из </a:t>
            </a:r>
            <a:r>
              <a:rPr lang="ru-RU" sz="2400" b="1" dirty="0">
                <a:solidFill>
                  <a:schemeClr val="tx2">
                    <a:lumMod val="75000"/>
                  </a:schemeClr>
                </a:solidFill>
                <a:latin typeface="Times New Roman" pitchFamily="18" charset="0"/>
                <a:ea typeface="Calibri" pitchFamily="34" charset="0"/>
                <a:cs typeface="Times New Roman" pitchFamily="18" charset="0"/>
              </a:rPr>
              <a:t>методов</a:t>
            </a:r>
            <a:r>
              <a:rPr lang="ru-RU" sz="2400" dirty="0">
                <a:solidFill>
                  <a:schemeClr val="tx2">
                    <a:lumMod val="75000"/>
                  </a:schemeClr>
                </a:solidFill>
                <a:latin typeface="Times New Roman" pitchFamily="18" charset="0"/>
                <a:ea typeface="Calibri" pitchFamily="34" charset="0"/>
                <a:cs typeface="Times New Roman" pitchFamily="18" charset="0"/>
              </a:rPr>
              <a:t>, которыми пользуются на уроках:</a:t>
            </a:r>
            <a:endParaRPr lang="ru-RU" sz="2400" dirty="0">
              <a:solidFill>
                <a:schemeClr val="tx2">
                  <a:lumMod val="75000"/>
                </a:schemeClr>
              </a:solidFill>
              <a:latin typeface="Arial" pitchFamily="34" charset="0"/>
              <a:cs typeface="Arial" pitchFamily="34" charset="0"/>
            </a:endParaRPr>
          </a:p>
          <a:p>
            <a:pPr algn="ctr">
              <a:defRPr/>
            </a:pPr>
            <a:endParaRPr lang="ru-RU"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42875" y="428625"/>
            <a:ext cx="2928938" cy="10715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Диалектический метод</a:t>
            </a:r>
            <a:endParaRPr lang="ru-RU" dirty="0">
              <a:solidFill>
                <a:schemeClr val="tx1"/>
              </a:solidFill>
            </a:endParaRPr>
          </a:p>
        </p:txBody>
      </p:sp>
      <p:sp>
        <p:nvSpPr>
          <p:cNvPr id="3" name="Стрелка вправо 2"/>
          <p:cNvSpPr/>
          <p:nvPr/>
        </p:nvSpPr>
        <p:spPr>
          <a:xfrm>
            <a:off x="3214688" y="1000125"/>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4071938" y="357188"/>
            <a:ext cx="4000500" cy="10001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dirty="0">
              <a:solidFill>
                <a:schemeClr val="tx1"/>
              </a:solidFill>
              <a:latin typeface="Times New Roman" pitchFamily="18" charset="0"/>
              <a:ea typeface="Calibri" pitchFamily="34" charset="0"/>
              <a:cs typeface="Times New Roman" pitchFamily="18" charset="0"/>
            </a:endParaRPr>
          </a:p>
          <a:p>
            <a:pPr algn="ctr">
              <a:defRPr/>
            </a:pPr>
            <a:r>
              <a:rPr lang="ru-RU" sz="1400" dirty="0">
                <a:solidFill>
                  <a:schemeClr val="tx1"/>
                </a:solidFill>
                <a:latin typeface="Times New Roman" pitchFamily="18" charset="0"/>
                <a:ea typeface="Calibri" pitchFamily="34" charset="0"/>
                <a:cs typeface="Times New Roman" pitchFamily="18" charset="0"/>
              </a:rPr>
              <a:t>предполагающий рассмотрение культуры как развивающегося, внутренне противоречивого, многостороннего явления, требующего конкретного изучения;</a:t>
            </a:r>
            <a:endParaRPr lang="ru-RU" sz="1400" dirty="0">
              <a:solidFill>
                <a:schemeClr val="tx1"/>
              </a:solidFill>
              <a:latin typeface="Arial" pitchFamily="34" charset="0"/>
              <a:cs typeface="Arial" pitchFamily="34" charset="0"/>
            </a:endParaRPr>
          </a:p>
          <a:p>
            <a:pPr algn="ctr">
              <a:defRPr/>
            </a:pPr>
            <a:endParaRPr lang="ru-RU" dirty="0"/>
          </a:p>
        </p:txBody>
      </p:sp>
      <p:sp>
        <p:nvSpPr>
          <p:cNvPr id="5" name="Овал 4"/>
          <p:cNvSpPr/>
          <p:nvPr/>
        </p:nvSpPr>
        <p:spPr>
          <a:xfrm>
            <a:off x="214313" y="1785938"/>
            <a:ext cx="2857500" cy="10001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Системный метод</a:t>
            </a:r>
            <a:endParaRPr lang="ru-RU" dirty="0">
              <a:solidFill>
                <a:schemeClr val="tx1"/>
              </a:solidFill>
            </a:endParaRPr>
          </a:p>
        </p:txBody>
      </p:sp>
      <p:sp>
        <p:nvSpPr>
          <p:cNvPr id="6" name="Овал 5"/>
          <p:cNvSpPr/>
          <p:nvPr/>
        </p:nvSpPr>
        <p:spPr>
          <a:xfrm>
            <a:off x="214313" y="2928938"/>
            <a:ext cx="2857500" cy="107156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err="1">
                <a:solidFill>
                  <a:schemeClr val="tx1"/>
                </a:solidFill>
              </a:rPr>
              <a:t>Культурантропо-логический</a:t>
            </a:r>
            <a:r>
              <a:rPr lang="ru-RU" b="1" dirty="0">
                <a:solidFill>
                  <a:schemeClr val="tx1"/>
                </a:solidFill>
              </a:rPr>
              <a:t> метод</a:t>
            </a:r>
            <a:r>
              <a:rPr lang="ru-RU" dirty="0">
                <a:solidFill>
                  <a:schemeClr val="tx1"/>
                </a:solidFill>
              </a:rPr>
              <a:t> </a:t>
            </a:r>
            <a:endParaRPr lang="ru-RU" dirty="0">
              <a:solidFill>
                <a:schemeClr val="tx1"/>
              </a:solidFill>
            </a:endParaRPr>
          </a:p>
        </p:txBody>
      </p:sp>
      <p:sp>
        <p:nvSpPr>
          <p:cNvPr id="7" name="Овал 6"/>
          <p:cNvSpPr/>
          <p:nvPr/>
        </p:nvSpPr>
        <p:spPr>
          <a:xfrm>
            <a:off x="142875" y="4143375"/>
            <a:ext cx="3071813" cy="1143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err="1">
                <a:solidFill>
                  <a:schemeClr val="tx1"/>
                </a:solidFill>
              </a:rPr>
              <a:t>Искусствоведчес</a:t>
            </a:r>
            <a:r>
              <a:rPr lang="ru-RU" b="1" dirty="0">
                <a:solidFill>
                  <a:schemeClr val="tx1"/>
                </a:solidFill>
              </a:rPr>
              <a:t>- кий метод</a:t>
            </a:r>
            <a:endParaRPr lang="ru-RU" b="1" dirty="0">
              <a:solidFill>
                <a:schemeClr val="tx1"/>
              </a:solidFill>
            </a:endParaRPr>
          </a:p>
        </p:txBody>
      </p:sp>
      <p:sp>
        <p:nvSpPr>
          <p:cNvPr id="8" name="Овал 7"/>
          <p:cNvSpPr/>
          <p:nvPr/>
        </p:nvSpPr>
        <p:spPr>
          <a:xfrm>
            <a:off x="214313" y="5357813"/>
            <a:ext cx="2857500" cy="1143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Исторический метод</a:t>
            </a:r>
            <a:endParaRPr lang="ru-RU" b="1" dirty="0">
              <a:solidFill>
                <a:schemeClr val="tx1"/>
              </a:solidFill>
            </a:endParaRPr>
          </a:p>
        </p:txBody>
      </p:sp>
      <p:sp>
        <p:nvSpPr>
          <p:cNvPr id="10" name="Стрелка вправо 9"/>
          <p:cNvSpPr/>
          <p:nvPr/>
        </p:nvSpPr>
        <p:spPr>
          <a:xfrm>
            <a:off x="3143250" y="2214563"/>
            <a:ext cx="100012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право 10"/>
          <p:cNvSpPr/>
          <p:nvPr/>
        </p:nvSpPr>
        <p:spPr>
          <a:xfrm>
            <a:off x="3214688" y="3357563"/>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право 11"/>
          <p:cNvSpPr/>
          <p:nvPr/>
        </p:nvSpPr>
        <p:spPr>
          <a:xfrm>
            <a:off x="3286125" y="4572000"/>
            <a:ext cx="928688"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трелка вправо 12"/>
          <p:cNvSpPr/>
          <p:nvPr/>
        </p:nvSpPr>
        <p:spPr>
          <a:xfrm>
            <a:off x="3286125" y="5786438"/>
            <a:ext cx="928688"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4214813" y="1500188"/>
            <a:ext cx="3857625" cy="12858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позволяет рассматривать культуру как систему, элементы которой находятся в единстве и формируют своим взаимодействие целостность, в свете которой имеет смысл каждый элемент</a:t>
            </a:r>
            <a:endParaRPr lang="ru-RU" sz="14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3857625" y="2928938"/>
            <a:ext cx="4214813" cy="12858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ea typeface="Calibri" pitchFamily="34" charset="0"/>
                <a:cs typeface="Times New Roman" pitchFamily="18" charset="0"/>
              </a:rPr>
              <a:t>культура рассматривается как совокупность конкретных ценностей, форм, социальных связей, </a:t>
            </a:r>
            <a:r>
              <a:rPr lang="ru-RU" sz="1400" dirty="0" err="1">
                <a:solidFill>
                  <a:schemeClr val="tx1"/>
                </a:solidFill>
                <a:latin typeface="Times New Roman" pitchFamily="18" charset="0"/>
                <a:ea typeface="Calibri" pitchFamily="34" charset="0"/>
                <a:cs typeface="Times New Roman" pitchFamily="18" charset="0"/>
              </a:rPr>
              <a:t>опредмеченных</a:t>
            </a:r>
            <a:r>
              <a:rPr lang="ru-RU" sz="1400" dirty="0">
                <a:solidFill>
                  <a:schemeClr val="tx1"/>
                </a:solidFill>
                <a:latin typeface="Times New Roman" pitchFamily="18" charset="0"/>
                <a:ea typeface="Calibri" pitchFamily="34" charset="0"/>
                <a:cs typeface="Times New Roman" pitchFamily="18" charset="0"/>
              </a:rPr>
              <a:t> форм культурной деятельности, механизма передачи культурных навыков от человека к человеку</a:t>
            </a:r>
            <a:endParaRPr lang="ru-RU" sz="1400" dirty="0"/>
          </a:p>
        </p:txBody>
      </p:sp>
      <p:sp>
        <p:nvSpPr>
          <p:cNvPr id="16" name="Прямоугольник 15"/>
          <p:cNvSpPr/>
          <p:nvPr/>
        </p:nvSpPr>
        <p:spPr>
          <a:xfrm>
            <a:off x="4286250" y="4429125"/>
            <a:ext cx="3714750" cy="8572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сравнение художественных форм</a:t>
            </a:r>
            <a:endParaRPr lang="ru-RU" sz="1400" dirty="0">
              <a:solidFill>
                <a:schemeClr val="tx1"/>
              </a:solidFill>
              <a:latin typeface="Times New Roman" pitchFamily="18" charset="0"/>
              <a:cs typeface="Times New Roman" pitchFamily="18" charset="0"/>
            </a:endParaRPr>
          </a:p>
        </p:txBody>
      </p:sp>
      <p:sp>
        <p:nvSpPr>
          <p:cNvPr id="17" name="Прямоугольник 16"/>
          <p:cNvSpPr/>
          <p:nvPr/>
        </p:nvSpPr>
        <p:spPr>
          <a:xfrm>
            <a:off x="4286250" y="5643563"/>
            <a:ext cx="3571875" cy="92868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эволюция и традиционность в развитие художественной культуре</a:t>
            </a:r>
            <a:endParaRPr lang="ru-RU" sz="1400" dirty="0">
              <a:solidFill>
                <a:schemeClr val="tx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85750" y="1000125"/>
            <a:ext cx="2928938" cy="10715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err="1">
                <a:solidFill>
                  <a:schemeClr val="tx1"/>
                </a:solidFill>
              </a:rPr>
              <a:t>Культурологиче-ский</a:t>
            </a:r>
            <a:r>
              <a:rPr lang="ru-RU" b="1" dirty="0">
                <a:solidFill>
                  <a:schemeClr val="tx1"/>
                </a:solidFill>
              </a:rPr>
              <a:t> метод</a:t>
            </a:r>
            <a:endParaRPr lang="ru-RU" dirty="0">
              <a:solidFill>
                <a:schemeClr val="tx1"/>
              </a:solidFill>
            </a:endParaRPr>
          </a:p>
        </p:txBody>
      </p:sp>
      <p:sp>
        <p:nvSpPr>
          <p:cNvPr id="3" name="Стрелка вправо 2"/>
          <p:cNvSpPr/>
          <p:nvPr/>
        </p:nvSpPr>
        <p:spPr>
          <a:xfrm>
            <a:off x="3286125" y="1571625"/>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4071938" y="1214438"/>
            <a:ext cx="4000500" cy="10001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200" dirty="0">
              <a:solidFill>
                <a:schemeClr val="tx1"/>
              </a:solidFill>
              <a:latin typeface="Times New Roman" pitchFamily="18" charset="0"/>
              <a:ea typeface="Calibri" pitchFamily="34" charset="0"/>
              <a:cs typeface="Times New Roman" pitchFamily="18" charset="0"/>
            </a:endParaRPr>
          </a:p>
          <a:p>
            <a:pPr algn="ctr">
              <a:defRPr/>
            </a:pPr>
            <a:r>
              <a:rPr lang="ru-RU" sz="1400" dirty="0">
                <a:solidFill>
                  <a:schemeClr val="tx1"/>
                </a:solidFill>
                <a:latin typeface="Times New Roman" pitchFamily="18" charset="0"/>
                <a:ea typeface="Calibri" pitchFamily="34" charset="0"/>
                <a:cs typeface="Times New Roman" pitchFamily="18" charset="0"/>
              </a:rPr>
              <a:t>изучение культурных текстов</a:t>
            </a:r>
            <a:endParaRPr lang="ru-RU" sz="1400" dirty="0">
              <a:solidFill>
                <a:schemeClr val="tx1"/>
              </a:solidFill>
              <a:latin typeface="Arial" pitchFamily="34" charset="0"/>
              <a:cs typeface="Arial" pitchFamily="34" charset="0"/>
            </a:endParaRPr>
          </a:p>
          <a:p>
            <a:pPr algn="ctr">
              <a:defRPr/>
            </a:pPr>
            <a:endParaRPr lang="ru-RU" dirty="0"/>
          </a:p>
        </p:txBody>
      </p:sp>
      <p:sp>
        <p:nvSpPr>
          <p:cNvPr id="5" name="Овал 4"/>
          <p:cNvSpPr/>
          <p:nvPr/>
        </p:nvSpPr>
        <p:spPr>
          <a:xfrm>
            <a:off x="214313" y="2857500"/>
            <a:ext cx="3000375" cy="10001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Диахронический метод</a:t>
            </a:r>
            <a:endParaRPr lang="ru-RU" dirty="0">
              <a:solidFill>
                <a:schemeClr val="tx1"/>
              </a:solidFill>
            </a:endParaRPr>
          </a:p>
        </p:txBody>
      </p:sp>
      <p:sp>
        <p:nvSpPr>
          <p:cNvPr id="6" name="Овал 5"/>
          <p:cNvSpPr/>
          <p:nvPr/>
        </p:nvSpPr>
        <p:spPr>
          <a:xfrm>
            <a:off x="285750" y="4929188"/>
            <a:ext cx="2857500" cy="107156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Эмпирический метод</a:t>
            </a:r>
            <a:r>
              <a:rPr lang="ru-RU" dirty="0">
                <a:solidFill>
                  <a:schemeClr val="tx1"/>
                </a:solidFill>
              </a:rPr>
              <a:t> </a:t>
            </a:r>
            <a:endParaRPr lang="ru-RU" dirty="0">
              <a:solidFill>
                <a:schemeClr val="tx1"/>
              </a:solidFill>
            </a:endParaRPr>
          </a:p>
        </p:txBody>
      </p:sp>
      <p:sp>
        <p:nvSpPr>
          <p:cNvPr id="10" name="Стрелка вправо 9"/>
          <p:cNvSpPr/>
          <p:nvPr/>
        </p:nvSpPr>
        <p:spPr>
          <a:xfrm>
            <a:off x="3286125" y="3357563"/>
            <a:ext cx="7858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право 10"/>
          <p:cNvSpPr/>
          <p:nvPr/>
        </p:nvSpPr>
        <p:spPr>
          <a:xfrm>
            <a:off x="3214688" y="5429250"/>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4143375" y="2786063"/>
            <a:ext cx="3857625" cy="12858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Позволяющий исследовать культурные процессы и явления в хронологической последовательности и на протяжении определенного времени</a:t>
            </a:r>
            <a:endParaRPr lang="ru-RU" sz="14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3786188" y="4714875"/>
            <a:ext cx="4214812" cy="12858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описание, </a:t>
            </a:r>
            <a:r>
              <a:rPr lang="ru-RU" sz="1400" dirty="0" err="1">
                <a:solidFill>
                  <a:schemeClr val="tx1"/>
                </a:solidFill>
                <a:latin typeface="Times New Roman" pitchFamily="18" charset="0"/>
                <a:cs typeface="Times New Roman" pitchFamily="18" charset="0"/>
              </a:rPr>
              <a:t>класификация</a:t>
            </a:r>
            <a:r>
              <a:rPr lang="ru-RU" sz="1400" dirty="0">
                <a:solidFill>
                  <a:schemeClr val="tx1"/>
                </a:solidFill>
                <a:latin typeface="Times New Roman" pitchFamily="18" charset="0"/>
                <a:cs typeface="Times New Roman" pitchFamily="18" charset="0"/>
              </a:rPr>
              <a:t>, наблюдения, интервью</a:t>
            </a:r>
            <a:endParaRPr lang="ru-RU" sz="1400" dirty="0">
              <a:solidFill>
                <a:schemeClr val="tx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57188" y="1000125"/>
            <a:ext cx="2928937" cy="107156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solidFill>
                  <a:schemeClr val="tx1"/>
                </a:solidFill>
              </a:rPr>
              <a:t>Аксиологический</a:t>
            </a:r>
            <a:r>
              <a:rPr lang="ru-RU" dirty="0">
                <a:solidFill>
                  <a:schemeClr val="tx1"/>
                </a:solidFill>
              </a:rPr>
              <a:t> подход</a:t>
            </a:r>
            <a:endParaRPr lang="ru-RU" dirty="0">
              <a:solidFill>
                <a:schemeClr val="tx1"/>
              </a:solidFill>
            </a:endParaRPr>
          </a:p>
        </p:txBody>
      </p:sp>
      <p:sp>
        <p:nvSpPr>
          <p:cNvPr id="3" name="Стрелка вправо 2"/>
          <p:cNvSpPr/>
          <p:nvPr/>
        </p:nvSpPr>
        <p:spPr>
          <a:xfrm>
            <a:off x="3429000" y="1571625"/>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4286250" y="1285875"/>
            <a:ext cx="3643313" cy="8572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latin typeface="Times New Roman" pitchFamily="18" charset="0"/>
                <a:ea typeface="Calibri" pitchFamily="34" charset="0"/>
                <a:cs typeface="Times New Roman" pitchFamily="18" charset="0"/>
              </a:rPr>
              <a:t>Последовательное рассмотрение религиозных, интеллектуальных и художественных ценностей</a:t>
            </a:r>
          </a:p>
          <a:p>
            <a:pPr algn="ctr">
              <a:defRPr/>
            </a:pPr>
            <a:endParaRPr lang="ru-RU" dirty="0"/>
          </a:p>
        </p:txBody>
      </p:sp>
      <p:sp>
        <p:nvSpPr>
          <p:cNvPr id="5" name="Овал 4"/>
          <p:cNvSpPr/>
          <p:nvPr/>
        </p:nvSpPr>
        <p:spPr>
          <a:xfrm>
            <a:off x="214313" y="3000375"/>
            <a:ext cx="3000375" cy="100012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solidFill>
                  <a:schemeClr val="tx1"/>
                </a:solidFill>
              </a:rPr>
              <a:t>Форсологический</a:t>
            </a:r>
            <a:r>
              <a:rPr lang="ru-RU" dirty="0">
                <a:solidFill>
                  <a:schemeClr val="tx1"/>
                </a:solidFill>
              </a:rPr>
              <a:t> подход</a:t>
            </a:r>
            <a:endParaRPr lang="ru-RU" dirty="0">
              <a:solidFill>
                <a:schemeClr val="tx1"/>
              </a:solidFill>
            </a:endParaRPr>
          </a:p>
        </p:txBody>
      </p:sp>
      <p:sp>
        <p:nvSpPr>
          <p:cNvPr id="6" name="Овал 5"/>
          <p:cNvSpPr/>
          <p:nvPr/>
        </p:nvSpPr>
        <p:spPr>
          <a:xfrm>
            <a:off x="428625" y="4643438"/>
            <a:ext cx="2857500" cy="107156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Теория менталитета</a:t>
            </a:r>
            <a:endParaRPr lang="ru-RU" dirty="0">
              <a:solidFill>
                <a:schemeClr val="tx1"/>
              </a:solidFill>
            </a:endParaRPr>
          </a:p>
        </p:txBody>
      </p:sp>
      <p:sp>
        <p:nvSpPr>
          <p:cNvPr id="10" name="Стрелка вправо 9"/>
          <p:cNvSpPr/>
          <p:nvPr/>
        </p:nvSpPr>
        <p:spPr>
          <a:xfrm>
            <a:off x="3357563" y="3429000"/>
            <a:ext cx="78581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право 10"/>
          <p:cNvSpPr/>
          <p:nvPr/>
        </p:nvSpPr>
        <p:spPr>
          <a:xfrm>
            <a:off x="3357563" y="5072063"/>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4286250" y="2786063"/>
            <a:ext cx="3643313" cy="12144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Изучение сильных очагов функционирования культуры во времени и пространстве</a:t>
            </a:r>
            <a:endParaRPr lang="ru-RU" sz="14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3929063" y="4429125"/>
            <a:ext cx="4071937" cy="12858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Представляет </a:t>
            </a:r>
            <a:r>
              <a:rPr lang="en-US" sz="1400" dirty="0">
                <a:solidFill>
                  <a:schemeClr val="tx1"/>
                </a:solidFill>
                <a:latin typeface="Times New Roman" pitchFamily="18" charset="0"/>
                <a:cs typeface="Times New Roman" pitchFamily="18" charset="0"/>
              </a:rPr>
              <a:t>“</a:t>
            </a:r>
            <a:r>
              <a:rPr lang="ru-RU" sz="1400" dirty="0">
                <a:solidFill>
                  <a:schemeClr val="tx1"/>
                </a:solidFill>
                <a:latin typeface="Times New Roman" pitchFamily="18" charset="0"/>
                <a:cs typeface="Times New Roman" pitchFamily="18" charset="0"/>
              </a:rPr>
              <a:t> образ мира</a:t>
            </a:r>
            <a:r>
              <a:rPr lang="en-US" sz="1400" dirty="0">
                <a:solidFill>
                  <a:schemeClr val="tx1"/>
                </a:solidFill>
                <a:latin typeface="Times New Roman" pitchFamily="18" charset="0"/>
                <a:cs typeface="Times New Roman" pitchFamily="18" charset="0"/>
              </a:rPr>
              <a:t>”</a:t>
            </a:r>
            <a:r>
              <a:rPr lang="ru-RU" sz="1400" dirty="0">
                <a:solidFill>
                  <a:schemeClr val="tx1"/>
                </a:solidFill>
                <a:latin typeface="Times New Roman" pitchFamily="18" charset="0"/>
                <a:cs typeface="Times New Roman" pitchFamily="18" charset="0"/>
              </a:rPr>
              <a:t>, показывает единство эпохи на рассмотрении мировоззрения и мировосприятия</a:t>
            </a:r>
            <a:endParaRPr lang="ru-RU" sz="1400" dirty="0">
              <a:solidFill>
                <a:schemeClr val="tx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57188" y="1000125"/>
            <a:ext cx="2928937" cy="107156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Содержательно - концептуальный подход</a:t>
            </a:r>
            <a:endParaRPr lang="ru-RU" dirty="0">
              <a:solidFill>
                <a:schemeClr val="tx1"/>
              </a:solidFill>
            </a:endParaRPr>
          </a:p>
        </p:txBody>
      </p:sp>
      <p:sp>
        <p:nvSpPr>
          <p:cNvPr id="3" name="Стрелка вправо 2"/>
          <p:cNvSpPr/>
          <p:nvPr/>
        </p:nvSpPr>
        <p:spPr>
          <a:xfrm>
            <a:off x="3429000" y="1571625"/>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4214813" y="642938"/>
            <a:ext cx="3714750" cy="15001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a:solidFill>
                  <a:schemeClr val="tx1"/>
                </a:solidFill>
                <a:latin typeface="Times New Roman" pitchFamily="18" charset="0"/>
                <a:ea typeface="Calibri" pitchFamily="34" charset="0"/>
                <a:cs typeface="Times New Roman" pitchFamily="18" charset="0"/>
              </a:rPr>
              <a:t>Определяется образом мира и человека,</a:t>
            </a:r>
          </a:p>
          <a:p>
            <a:pPr algn="ctr"/>
            <a:r>
              <a:rPr lang="ru-RU" sz="1400">
                <a:solidFill>
                  <a:schemeClr val="tx1"/>
                </a:solidFill>
                <a:latin typeface="Times New Roman" pitchFamily="18" charset="0"/>
                <a:ea typeface="Calibri" pitchFamily="34" charset="0"/>
                <a:cs typeface="Times New Roman" pitchFamily="18" charset="0"/>
              </a:rPr>
              <a:t>типом сознания, отраженного в духовном бытие человека определенной эпохи</a:t>
            </a:r>
          </a:p>
        </p:txBody>
      </p:sp>
      <p:sp>
        <p:nvSpPr>
          <p:cNvPr id="5" name="Овал 4"/>
          <p:cNvSpPr/>
          <p:nvPr/>
        </p:nvSpPr>
        <p:spPr>
          <a:xfrm>
            <a:off x="214313" y="3000375"/>
            <a:ext cx="3000375" cy="100012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Морфологический подход</a:t>
            </a:r>
            <a:endParaRPr lang="ru-RU" dirty="0">
              <a:solidFill>
                <a:schemeClr val="tx1"/>
              </a:solidFill>
            </a:endParaRPr>
          </a:p>
        </p:txBody>
      </p:sp>
      <p:sp>
        <p:nvSpPr>
          <p:cNvPr id="6" name="Овал 5"/>
          <p:cNvSpPr/>
          <p:nvPr/>
        </p:nvSpPr>
        <p:spPr>
          <a:xfrm>
            <a:off x="428625" y="4643438"/>
            <a:ext cx="2857500" cy="107156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err="1">
                <a:solidFill>
                  <a:schemeClr val="tx1"/>
                </a:solidFill>
              </a:rPr>
              <a:t>Иституциальный</a:t>
            </a:r>
            <a:r>
              <a:rPr lang="ru-RU" dirty="0">
                <a:solidFill>
                  <a:schemeClr val="tx1"/>
                </a:solidFill>
              </a:rPr>
              <a:t> подход</a:t>
            </a:r>
            <a:endParaRPr lang="ru-RU" dirty="0">
              <a:solidFill>
                <a:schemeClr val="tx1"/>
              </a:solidFill>
            </a:endParaRPr>
          </a:p>
        </p:txBody>
      </p:sp>
      <p:sp>
        <p:nvSpPr>
          <p:cNvPr id="10" name="Стрелка вправо 9"/>
          <p:cNvSpPr/>
          <p:nvPr/>
        </p:nvSpPr>
        <p:spPr>
          <a:xfrm>
            <a:off x="3357563" y="3429000"/>
            <a:ext cx="78581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право 10"/>
          <p:cNvSpPr/>
          <p:nvPr/>
        </p:nvSpPr>
        <p:spPr>
          <a:xfrm>
            <a:off x="3357563" y="5072063"/>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4286250" y="2786063"/>
            <a:ext cx="3643313" cy="12144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Развитие и функционирование видов родов и жанров искусств</a:t>
            </a:r>
            <a:endParaRPr lang="ru-RU" sz="14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3929063" y="4429125"/>
            <a:ext cx="4071937" cy="12858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itchFamily="18" charset="0"/>
                <a:cs typeface="Times New Roman" pitchFamily="18" charset="0"/>
              </a:rPr>
              <a:t>Выражает в способе организации художественной деятельности в каждом типе культуры и ее видах</a:t>
            </a:r>
            <a:endParaRPr lang="ru-RU" sz="1400" dirty="0">
              <a:solidFill>
                <a:schemeClr val="tx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14313" y="142875"/>
            <a:ext cx="2143125" cy="328612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tx1"/>
                </a:solidFill>
                <a:latin typeface="Times New Roman" pitchFamily="18" charset="0"/>
                <a:ea typeface="Calibri" pitchFamily="34" charset="0"/>
                <a:cs typeface="Times New Roman" pitchFamily="18" charset="0"/>
              </a:rPr>
              <a:t>Процесс культурологи- </a:t>
            </a:r>
            <a:r>
              <a:rPr lang="ru-RU" sz="1600" dirty="0" err="1">
                <a:solidFill>
                  <a:schemeClr val="tx1"/>
                </a:solidFill>
                <a:latin typeface="Times New Roman" pitchFamily="18" charset="0"/>
                <a:ea typeface="Calibri" pitchFamily="34" charset="0"/>
                <a:cs typeface="Times New Roman" pitchFamily="18" charset="0"/>
              </a:rPr>
              <a:t>ческого</a:t>
            </a:r>
            <a:r>
              <a:rPr lang="ru-RU" sz="1600" dirty="0">
                <a:solidFill>
                  <a:schemeClr val="tx1"/>
                </a:solidFill>
                <a:latin typeface="Times New Roman" pitchFamily="18" charset="0"/>
                <a:ea typeface="Calibri" pitchFamily="34" charset="0"/>
                <a:cs typeface="Times New Roman" pitchFamily="18" charset="0"/>
              </a:rPr>
              <a:t> образования </a:t>
            </a:r>
            <a:r>
              <a:rPr lang="ru-RU" sz="1600" dirty="0">
                <a:solidFill>
                  <a:schemeClr val="tx1"/>
                </a:solidFill>
                <a:latin typeface="Calibri"/>
                <a:ea typeface="Calibri" pitchFamily="34" charset="0"/>
                <a:cs typeface="Times New Roman" pitchFamily="18" charset="0"/>
              </a:rPr>
              <a:t>–</a:t>
            </a:r>
            <a:r>
              <a:rPr lang="ru-RU" sz="1600" dirty="0">
                <a:solidFill>
                  <a:schemeClr val="tx1"/>
                </a:solidFill>
                <a:latin typeface="Times New Roman" pitchFamily="18" charset="0"/>
                <a:ea typeface="Calibri" pitchFamily="34" charset="0"/>
                <a:cs typeface="Times New Roman" pitchFamily="18" charset="0"/>
              </a:rPr>
              <a:t> это постоянное вхождение к культуре с целью максимального развития личности.</a:t>
            </a:r>
            <a:endParaRPr lang="ru-RU" sz="1600" dirty="0">
              <a:solidFill>
                <a:schemeClr val="tx1"/>
              </a:solidFill>
              <a:latin typeface="Arial" pitchFamily="34" charset="0"/>
              <a:cs typeface="Arial" pitchFamily="34" charset="0"/>
            </a:endParaRPr>
          </a:p>
          <a:p>
            <a:pPr algn="ctr">
              <a:defRPr/>
            </a:pPr>
            <a:endParaRPr lang="ru-RU" dirty="0"/>
          </a:p>
        </p:txBody>
      </p:sp>
      <p:sp>
        <p:nvSpPr>
          <p:cNvPr id="7" name="Стрелка вправо 6"/>
          <p:cNvSpPr/>
          <p:nvPr/>
        </p:nvSpPr>
        <p:spPr>
          <a:xfrm>
            <a:off x="2357438" y="1643063"/>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Овал 9"/>
          <p:cNvSpPr/>
          <p:nvPr/>
        </p:nvSpPr>
        <p:spPr>
          <a:xfrm>
            <a:off x="2786063" y="357188"/>
            <a:ext cx="4857750" cy="62865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40964" name="Rectangle 2"/>
          <p:cNvSpPr>
            <a:spLocks noChangeArrowheads="1"/>
          </p:cNvSpPr>
          <p:nvPr/>
        </p:nvSpPr>
        <p:spPr bwMode="auto">
          <a:xfrm>
            <a:off x="3714750" y="1071563"/>
            <a:ext cx="3000375" cy="2586037"/>
          </a:xfrm>
          <a:prstGeom prst="rect">
            <a:avLst/>
          </a:prstGeom>
          <a:noFill/>
          <a:ln w="9525">
            <a:noFill/>
            <a:miter lim="800000"/>
            <a:headEnd/>
            <a:tailEnd/>
          </a:ln>
        </p:spPr>
        <p:txBody>
          <a:bodyPr anchor="ctr">
            <a:spAutoFit/>
          </a:bodyPr>
          <a:lstStyle/>
          <a:p>
            <a:pPr algn="just"/>
            <a:r>
              <a:rPr lang="ru-RU" sz="1200" b="1">
                <a:latin typeface="Times New Roman" pitchFamily="18" charset="0"/>
                <a:ea typeface="Calibri" pitchFamily="34" charset="0"/>
                <a:cs typeface="Times New Roman" pitchFamily="18" charset="0"/>
              </a:rPr>
              <a:t>Проблема личности </a:t>
            </a:r>
            <a:r>
              <a:rPr lang="ru-RU" sz="1200">
                <a:latin typeface="Times New Roman" pitchFamily="18" charset="0"/>
                <a:ea typeface="Calibri" pitchFamily="34" charset="0"/>
                <a:cs typeface="Times New Roman" pitchFamily="18" charset="0"/>
              </a:rPr>
              <a:t>всегда находилась в центре внимания исследований культуры, так как культура и личность неразрывно связаны друг  с другом. С одной стороны, культура формирует тот или иной тип личности. С другой стороны, личность воссоздает, изменяет, открывает новое в культуре. Таким образом, личность </a:t>
            </a:r>
            <a:r>
              <a:rPr lang="ru-RU" sz="1200">
                <a:latin typeface="Calibri" pitchFamily="34" charset="0"/>
                <a:ea typeface="Calibri" pitchFamily="34" charset="0"/>
                <a:cs typeface="Times New Roman" pitchFamily="18" charset="0"/>
              </a:rPr>
              <a:t>–</a:t>
            </a:r>
            <a:r>
              <a:rPr lang="ru-RU" sz="1200">
                <a:latin typeface="Times New Roman" pitchFamily="18" charset="0"/>
                <a:ea typeface="Calibri" pitchFamily="34" charset="0"/>
                <a:cs typeface="Times New Roman" pitchFamily="18" charset="0"/>
              </a:rPr>
              <a:t> это движущая сила и создатель культуры, а также главная цель ее становления.</a:t>
            </a:r>
          </a:p>
          <a:p>
            <a:pPr algn="just"/>
            <a:endParaRPr lang="ru-RU" sz="1200">
              <a:latin typeface="Times New Roman" pitchFamily="18" charset="0"/>
              <a:ea typeface="Calibri" pitchFamily="34" charset="0"/>
              <a:cs typeface="Times New Roman" pitchFamily="18" charset="0"/>
            </a:endParaRPr>
          </a:p>
          <a:p>
            <a:pPr algn="just"/>
            <a:endParaRPr lang="ru-RU" sz="1200">
              <a:latin typeface="Times New Roman" pitchFamily="18" charset="0"/>
              <a:ea typeface="Calibri" pitchFamily="34" charset="0"/>
              <a:cs typeface="Times New Roman" pitchFamily="18" charset="0"/>
            </a:endParaRPr>
          </a:p>
          <a:p>
            <a:pPr algn="just"/>
            <a:endParaRPr lang="ru-RU">
              <a:ea typeface="Calibri" pitchFamily="34" charset="0"/>
              <a:cs typeface="Times New Roman" pitchFamily="18" charset="0"/>
            </a:endParaRPr>
          </a:p>
        </p:txBody>
      </p:sp>
      <p:sp>
        <p:nvSpPr>
          <p:cNvPr id="40965" name="Rectangle 3"/>
          <p:cNvSpPr>
            <a:spLocks noChangeArrowheads="1"/>
          </p:cNvSpPr>
          <p:nvPr/>
        </p:nvSpPr>
        <p:spPr bwMode="auto">
          <a:xfrm>
            <a:off x="4000500" y="3357563"/>
            <a:ext cx="2714625" cy="1938337"/>
          </a:xfrm>
          <a:prstGeom prst="rect">
            <a:avLst/>
          </a:prstGeom>
          <a:noFill/>
          <a:ln w="9525">
            <a:noFill/>
            <a:miter lim="800000"/>
            <a:headEnd/>
            <a:tailEnd/>
          </a:ln>
        </p:spPr>
        <p:txBody>
          <a:bodyPr anchor="ctr">
            <a:spAutoFit/>
          </a:bodyPr>
          <a:lstStyle/>
          <a:p>
            <a:r>
              <a:rPr lang="ru-RU" sz="1200" b="1">
                <a:latin typeface="Times New Roman" pitchFamily="18" charset="0"/>
                <a:ea typeface="Calibri" pitchFamily="34" charset="0"/>
                <a:cs typeface="Times New Roman" pitchFamily="18" charset="0"/>
              </a:rPr>
              <a:t>Влияние культурологического знания </a:t>
            </a:r>
            <a:r>
              <a:rPr lang="ru-RU" sz="1200">
                <a:latin typeface="Times New Roman" pitchFamily="18" charset="0"/>
                <a:ea typeface="Calibri" pitchFamily="34" charset="0"/>
                <a:cs typeface="Times New Roman" pitchFamily="18" charset="0"/>
              </a:rPr>
              <a:t>на личность происходит в процессах инкультурации( обучение человека традициям и нормам поведения в конкретной культуре) и социализацией ( процесс усвоения индивидом социальных ролей и норм ). При этом человек формируется как личность, социально и культурно адекватная обществу</a:t>
            </a:r>
            <a:endParaRPr lang="ru-RU" sz="1200">
              <a:ea typeface="Calibri" pitchFamily="34"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491412" cy="5967434"/>
          </a:xfrm>
        </p:spPr>
        <p:txBody>
          <a:bodyPr/>
          <a:lstStyle/>
          <a:p>
            <a:pPr algn="ctr">
              <a:defRPr/>
            </a:pPr>
            <a:r>
              <a:rPr lang="ru-RU" sz="2000" dirty="0" smtClean="0">
                <a:solidFill>
                  <a:srgbClr val="FFFF00"/>
                </a:solidFill>
              </a:rPr>
              <a:t>Творцом и субъектом всех достижений и процессов культуры является человек. В курсе МХК изучается история культуры — история жизни людей, их надежд и тревог, радостей и огорчений, верований и убеждений. Без «человеческого фактора» история культуры безжизненна. Она рискует превратиться в схему, неизбежно связанную с упрощением и даже фальсификацией, в которой исчезает душа и дух культуры. Именно поэтому столь большое значение в курсе МХК придается </a:t>
            </a:r>
            <a:r>
              <a:rPr lang="ru-RU" sz="2400" dirty="0" smtClean="0">
                <a:solidFill>
                  <a:srgbClr val="FFFF00"/>
                </a:solidFill>
              </a:rPr>
              <a:t>антропологии</a:t>
            </a:r>
            <a:r>
              <a:rPr lang="ru-RU" sz="2000" dirty="0" smtClean="0">
                <a:solidFill>
                  <a:srgbClr val="FFFF00"/>
                </a:solidFill>
              </a:rPr>
              <a:t> в ее философском, социальном, историческом, психологическом аспектах.</a:t>
            </a:r>
            <a:br>
              <a:rPr lang="ru-RU" sz="2000" dirty="0" smtClean="0">
                <a:solidFill>
                  <a:srgbClr val="FFFF00"/>
                </a:solidFill>
              </a:rPr>
            </a:br>
            <a:endParaRPr lang="ru-RU" sz="20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491412" cy="5895996"/>
          </a:xfrm>
        </p:spPr>
        <p:txBody>
          <a:bodyPr/>
          <a:lstStyle/>
          <a:p>
            <a:pPr algn="ctr">
              <a:defRPr/>
            </a:pPr>
            <a:r>
              <a:rPr lang="ru-RU" sz="1800" dirty="0" smtClean="0">
                <a:solidFill>
                  <a:srgbClr val="FFFF00"/>
                </a:solidFill>
              </a:rPr>
              <a:t>Рассмотрение человека во всем многообразии его переживаний, чувств, интеллектуального и эмоционального напряжения является важным методологическим ориентиром и принципом исторической </a:t>
            </a:r>
            <a:r>
              <a:rPr lang="ru-RU" sz="1800" dirty="0" err="1" smtClean="0">
                <a:solidFill>
                  <a:srgbClr val="FFFF00"/>
                </a:solidFill>
              </a:rPr>
              <a:t>культурологии</a:t>
            </a:r>
            <a:r>
              <a:rPr lang="ru-RU" sz="1800" dirty="0" smtClean="0">
                <a:solidFill>
                  <a:srgbClr val="FFFF00"/>
                </a:solidFill>
              </a:rPr>
              <a:t>.</a:t>
            </a:r>
            <a:br>
              <a:rPr lang="ru-RU" sz="1800" dirty="0" smtClean="0">
                <a:solidFill>
                  <a:srgbClr val="FFFF00"/>
                </a:solidFill>
              </a:rPr>
            </a:br>
            <a:r>
              <a:rPr lang="ru-RU" sz="1800" dirty="0" smtClean="0">
                <a:solidFill>
                  <a:srgbClr val="FFFF00"/>
                </a:solidFill>
              </a:rPr>
              <a:t>В основе каждого культурного явления, каждого произведения искусства лежат воззрения человека на мир, уникальные, неповторимые в каждой культуре. Комплекс мировоззренческих понятий составляет как называемую модель мира или картину мира. Только понимая структуру этой модели, а также сходства и различия в разных моделях, можно глубоко осмыслить содержание и особенности различных традиций и произведений искусства.</a:t>
            </a:r>
            <a:br>
              <a:rPr lang="ru-RU" sz="1800" dirty="0" smtClean="0">
                <a:solidFill>
                  <a:srgbClr val="FFFF00"/>
                </a:solidFill>
              </a:rPr>
            </a:br>
            <a:r>
              <a:rPr lang="ru-RU" sz="1800" dirty="0" smtClean="0">
                <a:solidFill>
                  <a:srgbClr val="FFFF00"/>
                </a:solidFill>
              </a:rPr>
              <a:t>	Изучение картины мира является предметом исследования </a:t>
            </a:r>
            <a:r>
              <a:rPr lang="ru-RU" sz="1800" dirty="0" err="1" smtClean="0">
                <a:solidFill>
                  <a:srgbClr val="FFFF00"/>
                </a:solidFill>
              </a:rPr>
              <a:t>культурологии</a:t>
            </a:r>
            <a:r>
              <a:rPr lang="ru-RU" sz="2000" dirty="0" smtClean="0">
                <a:solidFill>
                  <a:srgbClr val="FFFF00"/>
                </a:solidFill>
              </a:rPr>
              <a:t>.</a:t>
            </a:r>
            <a:endParaRPr lang="ru-RU" sz="20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smtClean="0"/>
              <a:t>В этом плане важная роль отводится</a:t>
            </a:r>
            <a:endParaRPr lang="ru-RU" dirty="0"/>
          </a:p>
        </p:txBody>
      </p:sp>
      <p:sp>
        <p:nvSpPr>
          <p:cNvPr id="3" name="Содержимое 2"/>
          <p:cNvSpPr>
            <a:spLocks noGrp="1"/>
          </p:cNvSpPr>
          <p:nvPr>
            <p:ph idx="1"/>
          </p:nvPr>
        </p:nvSpPr>
        <p:spPr/>
        <p:txBody>
          <a:bodyPr/>
          <a:lstStyle/>
          <a:p>
            <a:pPr>
              <a:defRPr/>
            </a:pPr>
            <a:r>
              <a:rPr lang="ru-RU" sz="2400" dirty="0" smtClean="0">
                <a:solidFill>
                  <a:schemeClr val="tx2">
                    <a:lumMod val="50000"/>
                  </a:schemeClr>
                </a:solidFill>
              </a:rPr>
              <a:t>Гармоничному развитию эмоциональной и интеллектуальной сфер личности школьников на базе усвоения ими основ мировой художественной культуры.</a:t>
            </a:r>
          </a:p>
          <a:p>
            <a:pPr>
              <a:defRPr/>
            </a:pPr>
            <a:r>
              <a:rPr lang="ru-RU" sz="2400" dirty="0" smtClean="0">
                <a:solidFill>
                  <a:schemeClr val="tx2">
                    <a:lumMod val="50000"/>
                  </a:schemeClr>
                </a:solidFill>
              </a:rPr>
              <a:t>Современная концепция преподавания предмета МХК строится на подходе, предполагающем </a:t>
            </a:r>
            <a:r>
              <a:rPr lang="ru-RU" sz="2400" dirty="0" err="1" smtClean="0">
                <a:solidFill>
                  <a:schemeClr val="tx2">
                    <a:lumMod val="50000"/>
                  </a:schemeClr>
                </a:solidFill>
              </a:rPr>
              <a:t>креативное</a:t>
            </a:r>
            <a:r>
              <a:rPr lang="ru-RU" sz="2400" dirty="0" smtClean="0">
                <a:solidFill>
                  <a:schemeClr val="tx2">
                    <a:lumMod val="50000"/>
                  </a:schemeClr>
                </a:solidFill>
              </a:rPr>
              <a:t> развитие личности и формирование ключевых компетентностей, позволяющих пользоваться ранее полученными знаниями и сформированными навыками для выполнения образовательного стандарта в области</a:t>
            </a:r>
          </a:p>
          <a:p>
            <a:pPr>
              <a:buFont typeface="Wingdings 2" pitchFamily="18" charset="2"/>
              <a:buNone/>
              <a:defRPr/>
            </a:pPr>
            <a:r>
              <a:rPr lang="ru-RU" sz="2400" dirty="0" smtClean="0">
                <a:solidFill>
                  <a:schemeClr val="tx2">
                    <a:lumMod val="50000"/>
                  </a:schemeClr>
                </a:solidFill>
              </a:rPr>
              <a:t> </a:t>
            </a:r>
            <a:r>
              <a:rPr lang="en-US" sz="2400" dirty="0" smtClean="0">
                <a:solidFill>
                  <a:schemeClr val="tx2">
                    <a:lumMod val="50000"/>
                  </a:schemeClr>
                </a:solidFill>
              </a:rPr>
              <a:t>“</a:t>
            </a:r>
            <a:r>
              <a:rPr lang="ru-RU" sz="2400" dirty="0" smtClean="0">
                <a:solidFill>
                  <a:schemeClr val="tx2">
                    <a:lumMod val="50000"/>
                  </a:schemeClr>
                </a:solidFill>
              </a:rPr>
              <a:t> Искусство</a:t>
            </a:r>
            <a:r>
              <a:rPr lang="en-US" sz="2400" dirty="0" smtClean="0">
                <a:solidFill>
                  <a:schemeClr val="tx2">
                    <a:lumMod val="50000"/>
                  </a:schemeClr>
                </a:solidFill>
              </a:rPr>
              <a:t>”</a:t>
            </a:r>
            <a:endParaRPr lang="ru-RU" sz="2400" dirty="0">
              <a:solidFill>
                <a:schemeClr val="tx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500063" y="357188"/>
            <a:ext cx="3214687" cy="6215062"/>
          </a:xfrm>
          <a:prstGeom prst="fram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3" name="Рамка 2"/>
          <p:cNvSpPr/>
          <p:nvPr/>
        </p:nvSpPr>
        <p:spPr>
          <a:xfrm>
            <a:off x="4143375" y="357188"/>
            <a:ext cx="3500438" cy="6215062"/>
          </a:xfrm>
          <a:prstGeom prst="fram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4035" name="Прямоугольник 4"/>
          <p:cNvSpPr>
            <a:spLocks noChangeArrowheads="1"/>
          </p:cNvSpPr>
          <p:nvPr/>
        </p:nvSpPr>
        <p:spPr bwMode="auto">
          <a:xfrm>
            <a:off x="1071563" y="857250"/>
            <a:ext cx="2284412" cy="5262563"/>
          </a:xfrm>
          <a:prstGeom prst="rect">
            <a:avLst/>
          </a:prstGeom>
          <a:noFill/>
          <a:ln w="9525">
            <a:noFill/>
            <a:miter lim="800000"/>
            <a:headEnd/>
            <a:tailEnd/>
          </a:ln>
        </p:spPr>
        <p:txBody>
          <a:bodyPr>
            <a:spAutoFit/>
          </a:bodyPr>
          <a:lstStyle/>
          <a:p>
            <a:r>
              <a:rPr lang="ru-RU" b="1" i="1">
                <a:solidFill>
                  <a:srgbClr val="000000"/>
                </a:solidFill>
              </a:rPr>
              <a:t>Личностно – ориентирован-ная направлен-ность</a:t>
            </a:r>
            <a:r>
              <a:rPr lang="ru-RU">
                <a:solidFill>
                  <a:srgbClr val="000000"/>
                </a:solidFill>
              </a:rPr>
              <a:t> </a:t>
            </a:r>
          </a:p>
          <a:p>
            <a:pPr>
              <a:buFont typeface="Wingdings" pitchFamily="2" charset="2"/>
              <a:buChar char="Ø"/>
            </a:pPr>
            <a:r>
              <a:rPr lang="ru-RU">
                <a:solidFill>
                  <a:srgbClr val="000000"/>
                </a:solidFill>
              </a:rPr>
              <a:t> </a:t>
            </a:r>
            <a:r>
              <a:rPr lang="ru-RU" sz="1400"/>
              <a:t>преобразовательная и оценочная функция искусства способствует развитию эмоционально – ценностной сферы ученика;</a:t>
            </a:r>
          </a:p>
          <a:p>
            <a:pPr>
              <a:buFont typeface="Wingdings" pitchFamily="2" charset="2"/>
              <a:buChar char="Ø"/>
            </a:pPr>
            <a:r>
              <a:rPr lang="ru-RU" sz="1400">
                <a:solidFill>
                  <a:srgbClr val="000000"/>
                </a:solidFill>
              </a:rPr>
              <a:t> </a:t>
            </a:r>
            <a:r>
              <a:rPr lang="ru-RU" sz="1400"/>
              <a:t>познавательная функция искусства влияет на его интеллектуальную сферу;</a:t>
            </a:r>
          </a:p>
          <a:p>
            <a:pPr>
              <a:buFont typeface="Wingdings" pitchFamily="2" charset="2"/>
              <a:buChar char="Ø"/>
            </a:pPr>
            <a:r>
              <a:rPr lang="ru-RU" sz="1400">
                <a:solidFill>
                  <a:srgbClr val="000000"/>
                </a:solidFill>
              </a:rPr>
              <a:t> </a:t>
            </a:r>
            <a:r>
              <a:rPr lang="ru-RU" sz="1400"/>
              <a:t>коммуникативная оказывает воздействие на социально – культурное развитие.</a:t>
            </a:r>
          </a:p>
          <a:p>
            <a:endParaRPr lang="ru-RU" sz="1400">
              <a:solidFill>
                <a:srgbClr val="000000"/>
              </a:solidFill>
            </a:endParaRPr>
          </a:p>
          <a:p>
            <a:endParaRPr lang="ru-RU">
              <a:solidFill>
                <a:srgbClr val="000000"/>
              </a:solidFill>
            </a:endParaRPr>
          </a:p>
          <a:p>
            <a:endParaRPr lang="ru-RU">
              <a:solidFill>
                <a:srgbClr val="000000"/>
              </a:solidFill>
            </a:endParaRPr>
          </a:p>
        </p:txBody>
      </p:sp>
      <p:sp>
        <p:nvSpPr>
          <p:cNvPr id="44036" name="Прямоугольник 6"/>
          <p:cNvSpPr>
            <a:spLocks noChangeArrowheads="1"/>
          </p:cNvSpPr>
          <p:nvPr/>
        </p:nvSpPr>
        <p:spPr bwMode="auto">
          <a:xfrm>
            <a:off x="4714875" y="857250"/>
            <a:ext cx="2286000" cy="5324475"/>
          </a:xfrm>
          <a:prstGeom prst="rect">
            <a:avLst/>
          </a:prstGeom>
          <a:noFill/>
          <a:ln w="9525">
            <a:noFill/>
            <a:miter lim="800000"/>
            <a:headEnd/>
            <a:tailEnd/>
          </a:ln>
        </p:spPr>
        <p:txBody>
          <a:bodyPr>
            <a:spAutoFit/>
          </a:bodyPr>
          <a:lstStyle/>
          <a:p>
            <a:r>
              <a:rPr lang="ru-RU" b="1" i="1">
                <a:solidFill>
                  <a:srgbClr val="000000"/>
                </a:solidFill>
              </a:rPr>
              <a:t>Культуросозида-тельная функция</a:t>
            </a:r>
            <a:r>
              <a:rPr lang="ru-RU">
                <a:solidFill>
                  <a:srgbClr val="000000"/>
                </a:solidFill>
              </a:rPr>
              <a:t> </a:t>
            </a:r>
            <a:r>
              <a:rPr lang="ru-RU" sz="1200">
                <a:solidFill>
                  <a:srgbClr val="000000"/>
                </a:solidFill>
              </a:rPr>
              <a:t>(культуро- образующая), обеспечивающая сохранение, передачу, воспроизводство и развитие культуры средствами образования.</a:t>
            </a:r>
          </a:p>
          <a:p>
            <a:r>
              <a:rPr lang="ru-RU" sz="1100"/>
              <a:t>Осуществление культуросозидательной функции предполагает ориентацию образования на воспитание Человека Культуры, Необходимым условием этого является интеграция образования в культуру и, наоборот, культуры - в образование. Культуру нельзя сохранить иначе, как через человека. Для этого образование должно заложить в него механизм культурной идентификации. Культурология – наука о культуре, а самой важной функцией культуры является гуманистическая, или воспитательная, духовно – нравственная.</a:t>
            </a:r>
          </a:p>
          <a:p>
            <a:endParaRPr lang="ru-RU" sz="1200">
              <a:solidFill>
                <a:srgbClr val="000000"/>
              </a:solidFill>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491412" cy="6110310"/>
          </a:xfrm>
        </p:spPr>
        <p:txBody>
          <a:bodyPr/>
          <a:lstStyle/>
          <a:p>
            <a:pPr algn="ctr">
              <a:defRPr/>
            </a:pPr>
            <a:r>
              <a:rPr lang="ru-RU" sz="2000" dirty="0" smtClean="0">
                <a:solidFill>
                  <a:srgbClr val="FFFF00"/>
                </a:solidFill>
              </a:rPr>
              <a:t>Благодаря культурологическим знаниям изучения мировой </a:t>
            </a:r>
            <a:r>
              <a:rPr lang="ru-RU" sz="2000" dirty="0" err="1" smtClean="0">
                <a:solidFill>
                  <a:srgbClr val="FFFF00"/>
                </a:solidFill>
              </a:rPr>
              <a:t>художест</a:t>
            </a:r>
            <a:r>
              <a:rPr lang="ru-RU" sz="2000" dirty="0" smtClean="0">
                <a:solidFill>
                  <a:srgbClr val="FFFF00"/>
                </a:solidFill>
              </a:rPr>
              <a:t>-</a:t>
            </a:r>
            <a:br>
              <a:rPr lang="ru-RU" sz="2000" dirty="0" smtClean="0">
                <a:solidFill>
                  <a:srgbClr val="FFFF00"/>
                </a:solidFill>
              </a:rPr>
            </a:br>
            <a:r>
              <a:rPr lang="ru-RU" sz="2000" dirty="0" smtClean="0">
                <a:solidFill>
                  <a:srgbClr val="FFFF00"/>
                </a:solidFill>
              </a:rPr>
              <a:t>венной культуры главным объектом исследования состоит в анализе общих культурных закономерностей развития образа человека в контексте его социальной и культурной истории.</a:t>
            </a:r>
            <a:br>
              <a:rPr lang="ru-RU" sz="2000" dirty="0" smtClean="0">
                <a:solidFill>
                  <a:srgbClr val="FFFF00"/>
                </a:solidFill>
              </a:rPr>
            </a:br>
            <a:r>
              <a:rPr lang="ru-RU" sz="2000" dirty="0" smtClean="0">
                <a:solidFill>
                  <a:srgbClr val="FFFF00"/>
                </a:solidFill>
              </a:rPr>
              <a:t>В основе интеграционного курса МХК лежат культурологические знания, которые открывают перед учащимися возможность освоения важнейших духовных ценностей, выработанных человечеством в ходе исторического развития. Все тайны и загадки культуры раскрываются человеком. Человек – это душа и сердце культурологического знания.</a:t>
            </a:r>
            <a:br>
              <a:rPr lang="ru-RU" sz="2000" dirty="0" smtClean="0">
                <a:solidFill>
                  <a:srgbClr val="FFFF00"/>
                </a:solidFill>
              </a:rPr>
            </a:br>
            <a:endParaRPr lang="ru-RU" sz="20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bwMode="auto">
          <a:xfrm>
            <a:off x="2938463" y="-6350"/>
            <a:ext cx="5241925" cy="6340475"/>
          </a:xfrm>
        </p:spPr>
      </p:pic>
      <p:sp>
        <p:nvSpPr>
          <p:cNvPr id="3" name="Подзаголовок 2"/>
          <p:cNvSpPr>
            <a:spLocks noGrp="1"/>
          </p:cNvSpPr>
          <p:nvPr>
            <p:ph type="subTitle" idx="1"/>
          </p:nvPr>
        </p:nvSpPr>
        <p:spPr>
          <a:xfrm>
            <a:off x="214313" y="142875"/>
            <a:ext cx="2286000" cy="1928813"/>
          </a:xfrm>
          <a:solidFill>
            <a:schemeClr val="tx2">
              <a:lumMod val="75000"/>
            </a:schemeClr>
          </a:solidFill>
        </p:spPr>
        <p:txBody>
          <a:bodyPr>
            <a:normAutofit/>
          </a:bodyPr>
          <a:lstStyle/>
          <a:p>
            <a:pPr algn="ctr" eaLnBrk="1" fontAlgn="auto" hangingPunct="1">
              <a:spcAft>
                <a:spcPts val="0"/>
              </a:spcAft>
              <a:buFont typeface="Wingdings 2"/>
              <a:buNone/>
              <a:defRPr/>
            </a:pPr>
            <a:r>
              <a:rPr lang="ru-RU" sz="2400" dirty="0" smtClean="0">
                <a:solidFill>
                  <a:srgbClr val="FFFF00"/>
                </a:solidFill>
              </a:rPr>
              <a:t>Современный</a:t>
            </a:r>
          </a:p>
          <a:p>
            <a:pPr algn="ctr" eaLnBrk="1" fontAlgn="auto" hangingPunct="1">
              <a:spcAft>
                <a:spcPts val="0"/>
              </a:spcAft>
              <a:buFont typeface="Wingdings 2"/>
              <a:buNone/>
              <a:defRPr/>
            </a:pPr>
            <a:endParaRPr lang="ru-RU" sz="2400" dirty="0" smtClean="0">
              <a:solidFill>
                <a:srgbClr val="FFFF00"/>
              </a:solidFill>
            </a:endParaRPr>
          </a:p>
          <a:p>
            <a:pPr algn="ctr" eaLnBrk="1" fontAlgn="auto" hangingPunct="1">
              <a:spcAft>
                <a:spcPts val="0"/>
              </a:spcAft>
              <a:buFont typeface="Wingdings 2"/>
              <a:buNone/>
              <a:defRPr/>
            </a:pPr>
            <a:r>
              <a:rPr lang="ru-RU" sz="2400" dirty="0" smtClean="0">
                <a:solidFill>
                  <a:srgbClr val="FFFF00"/>
                </a:solidFill>
              </a:rPr>
              <a:t> урок МХК</a:t>
            </a:r>
            <a:endParaRPr lang="ru-RU" sz="24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0"/>
            <a:ext cx="6429388" cy="7715280"/>
          </a:xfrm>
        </p:spPr>
        <p:txBody>
          <a:bodyPr/>
          <a:lstStyle/>
          <a:p>
            <a:pPr algn="l" eaLnBrk="1" fontAlgn="auto" hangingPunct="1">
              <a:spcAft>
                <a:spcPts val="0"/>
              </a:spcAft>
              <a:defRPr/>
            </a:pPr>
            <a:r>
              <a:rPr lang="ru-RU" sz="2800" dirty="0" smtClean="0"/>
              <a:t> </a:t>
            </a:r>
            <a:br>
              <a:rPr lang="ru-RU" sz="2800" dirty="0" smtClean="0"/>
            </a:br>
            <a:r>
              <a:rPr lang="ru-RU" sz="2800" dirty="0" smtClean="0">
                <a:solidFill>
                  <a:srgbClr val="FF0000"/>
                </a:solidFill>
              </a:rPr>
              <a:t>задачи</a:t>
            </a:r>
            <a:r>
              <a:rPr lang="ru-RU" sz="2800" dirty="0" smtClean="0"/>
              <a:t/>
            </a:r>
            <a:br>
              <a:rPr lang="ru-RU" sz="2800" dirty="0" smtClean="0"/>
            </a:br>
            <a:r>
              <a:rPr lang="ru-RU" sz="1900" dirty="0" smtClean="0"/>
              <a:t>-</a:t>
            </a:r>
            <a:r>
              <a:rPr lang="ru-RU" sz="1800" dirty="0" smtClean="0"/>
              <a:t>Создать организационно-педагогические условия для комфортного освоения учащимися мировой художественной культуры, накопление опыта исследовательской деятельности при работе с памятниками культурного наследия;</a:t>
            </a:r>
            <a:br>
              <a:rPr lang="ru-RU" sz="1800" dirty="0" smtClean="0"/>
            </a:br>
            <a:r>
              <a:rPr lang="ru-RU" sz="1800" dirty="0" smtClean="0"/>
              <a:t/>
            </a:r>
            <a:br>
              <a:rPr lang="ru-RU" sz="1800" dirty="0" smtClean="0"/>
            </a:br>
            <a:r>
              <a:rPr lang="ru-RU" sz="1800" dirty="0" smtClean="0"/>
              <a:t> - Раскрыть личностно-значимый для каждого школьника характер великих произведений мирового историко-культурного наследия; показать их современное звучание и непреходящую ценность для всех времен;</a:t>
            </a:r>
            <a:br>
              <a:rPr lang="ru-RU" sz="1800" dirty="0" smtClean="0"/>
            </a:br>
            <a:r>
              <a:rPr lang="ru-RU" sz="1800" dirty="0" smtClean="0"/>
              <a:t/>
            </a:r>
            <a:br>
              <a:rPr lang="ru-RU" sz="1800" dirty="0" smtClean="0"/>
            </a:br>
            <a:r>
              <a:rPr lang="ru-RU" sz="1800" dirty="0" smtClean="0"/>
              <a:t> - Показать возможности искусства как уникального способа познания  и освоения окружающего мира, дать опыт его использования в образовательной деятельности;</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 </a:t>
            </a:r>
            <a:br>
              <a:rPr lang="ru-RU" sz="1800" dirty="0" smtClean="0"/>
            </a:br>
            <a:endParaRPr lang="ru-RU" sz="1800" dirty="0"/>
          </a:p>
        </p:txBody>
      </p:sp>
      <p:sp>
        <p:nvSpPr>
          <p:cNvPr id="3" name="Подзаголовок 2"/>
          <p:cNvSpPr>
            <a:spLocks noGrp="1"/>
          </p:cNvSpPr>
          <p:nvPr>
            <p:ph type="subTitle" idx="1"/>
          </p:nvPr>
        </p:nvSpPr>
        <p:spPr>
          <a:xfrm>
            <a:off x="214313" y="214313"/>
            <a:ext cx="2428875" cy="1785937"/>
          </a:xfrm>
          <a:solidFill>
            <a:schemeClr val="tx2">
              <a:lumMod val="75000"/>
            </a:schemeClr>
          </a:solidFill>
        </p:spPr>
        <p:txBody>
          <a:bodyPr>
            <a:normAutofit/>
          </a:bodyPr>
          <a:lstStyle/>
          <a:p>
            <a:pPr algn="ctr" eaLnBrk="1" fontAlgn="auto" hangingPunct="1">
              <a:spcAft>
                <a:spcPts val="0"/>
              </a:spcAft>
              <a:buFont typeface="Wingdings 2"/>
              <a:buNone/>
              <a:defRPr/>
            </a:pPr>
            <a:r>
              <a:rPr lang="ru-RU" sz="2400" dirty="0" smtClean="0">
                <a:solidFill>
                  <a:srgbClr val="FFFF00"/>
                </a:solidFill>
              </a:rPr>
              <a:t>Современный</a:t>
            </a:r>
          </a:p>
          <a:p>
            <a:pPr algn="ctr" eaLnBrk="1" fontAlgn="auto" hangingPunct="1">
              <a:spcAft>
                <a:spcPts val="0"/>
              </a:spcAft>
              <a:buFont typeface="Wingdings 2"/>
              <a:buNone/>
              <a:defRPr/>
            </a:pPr>
            <a:r>
              <a:rPr lang="ru-RU" sz="2400" dirty="0" smtClean="0"/>
              <a:t>  </a:t>
            </a:r>
          </a:p>
          <a:p>
            <a:pPr algn="ctr" eaLnBrk="1" fontAlgn="auto" hangingPunct="1">
              <a:spcAft>
                <a:spcPts val="0"/>
              </a:spcAft>
              <a:buFont typeface="Wingdings 2"/>
              <a:buNone/>
              <a:defRPr/>
            </a:pPr>
            <a:r>
              <a:rPr lang="ru-RU" sz="2400" dirty="0" smtClean="0">
                <a:solidFill>
                  <a:srgbClr val="FFFF00"/>
                </a:solidFill>
              </a:rPr>
              <a:t>урок  МХК</a:t>
            </a:r>
            <a:endParaRPr lang="ru-RU" sz="24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500042"/>
            <a:ext cx="6429388" cy="5715016"/>
          </a:xfrm>
        </p:spPr>
        <p:txBody>
          <a:bodyPr/>
          <a:lstStyle/>
          <a:p>
            <a:pPr algn="l" eaLnBrk="1" fontAlgn="auto" hangingPunct="1">
              <a:spcAft>
                <a:spcPts val="0"/>
              </a:spcAft>
              <a:defRPr/>
            </a:pPr>
            <a:r>
              <a:rPr lang="ru-RU" sz="2400" dirty="0" smtClean="0"/>
              <a:t>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solidFill>
                  <a:srgbClr val="FF0000"/>
                </a:solidFill>
              </a:rPr>
              <a:t>Задачи</a:t>
            </a:r>
            <a:r>
              <a:rPr lang="ru-RU" sz="2400" dirty="0" smtClean="0"/>
              <a:t/>
            </a:r>
            <a:br>
              <a:rPr lang="ru-RU" sz="2400" dirty="0" smtClean="0"/>
            </a:br>
            <a:r>
              <a:rPr lang="ru-RU" sz="2000" dirty="0" smtClean="0"/>
              <a:t>- Познакомить  учащихся  со  спецификой художественного  языка,  содействовать формированию  навыков  его  освоения;</a:t>
            </a:r>
            <a:br>
              <a:rPr lang="ru-RU" sz="2000" dirty="0" smtClean="0"/>
            </a:br>
            <a:r>
              <a:rPr lang="ru-RU" sz="2000" dirty="0" smtClean="0"/>
              <a:t>  </a:t>
            </a:r>
            <a:br>
              <a:rPr lang="ru-RU" sz="2000" dirty="0" smtClean="0"/>
            </a:br>
            <a:r>
              <a:rPr lang="ru-RU" sz="2000" dirty="0" smtClean="0"/>
              <a:t>- Подготовить  школьников  к  осознанию значимости  и  необходимости формирования  собственной  точки  зрения на факты,  явления,  проблемы,  помочь обрести  способность  высказывать собственные версии,  гипотезы, предположения  и  обоснованно, доказательно  отстаивать  их;</a:t>
            </a:r>
            <a:br>
              <a:rPr lang="ru-RU" sz="2000" dirty="0" smtClean="0"/>
            </a:br>
            <a:r>
              <a:rPr lang="ru-RU" sz="2000" dirty="0" smtClean="0"/>
              <a:t/>
            </a:r>
            <a:br>
              <a:rPr lang="ru-RU" sz="2000" dirty="0" smtClean="0"/>
            </a:br>
            <a:r>
              <a:rPr lang="ru-RU" sz="2000" dirty="0" smtClean="0"/>
              <a:t> - Помочь  формированию  навыков использования   всего  пространства мировой   культуры   как   ресурса  решения жизненных   проблем;</a:t>
            </a:r>
            <a:endParaRPr lang="ru-RU" sz="2000" dirty="0"/>
          </a:p>
        </p:txBody>
      </p:sp>
      <p:sp>
        <p:nvSpPr>
          <p:cNvPr id="3" name="Подзаголовок 2"/>
          <p:cNvSpPr>
            <a:spLocks noGrp="1"/>
          </p:cNvSpPr>
          <p:nvPr>
            <p:ph type="subTitle" idx="1"/>
          </p:nvPr>
        </p:nvSpPr>
        <p:spPr>
          <a:xfrm>
            <a:off x="142875" y="214313"/>
            <a:ext cx="2428875" cy="1857375"/>
          </a:xfrm>
          <a:solidFill>
            <a:schemeClr val="tx2">
              <a:lumMod val="75000"/>
            </a:schemeClr>
          </a:solidFill>
        </p:spPr>
        <p:txBody>
          <a:bodyPr>
            <a:normAutofit/>
          </a:bodyPr>
          <a:lstStyle/>
          <a:p>
            <a:pPr algn="ctr" eaLnBrk="1" fontAlgn="auto" hangingPunct="1">
              <a:spcAft>
                <a:spcPts val="0"/>
              </a:spcAft>
              <a:buFont typeface="Wingdings 2"/>
              <a:buNone/>
              <a:defRPr/>
            </a:pPr>
            <a:r>
              <a:rPr lang="ru-RU" sz="2400" dirty="0" smtClean="0">
                <a:solidFill>
                  <a:srgbClr val="FFFF00"/>
                </a:solidFill>
              </a:rPr>
              <a:t>Современный </a:t>
            </a:r>
          </a:p>
          <a:p>
            <a:pPr algn="ctr" eaLnBrk="1" fontAlgn="auto" hangingPunct="1">
              <a:spcAft>
                <a:spcPts val="0"/>
              </a:spcAft>
              <a:buFont typeface="Wingdings 2"/>
              <a:buNone/>
              <a:defRPr/>
            </a:pPr>
            <a:r>
              <a:rPr lang="ru-RU" sz="2400" dirty="0" smtClean="0">
                <a:solidFill>
                  <a:srgbClr val="FFFF00"/>
                </a:solidFill>
              </a:rPr>
              <a:t>урок МХК</a:t>
            </a:r>
            <a:endParaRPr lang="ru-RU" sz="24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285728"/>
            <a:ext cx="6429388" cy="6572272"/>
          </a:xfrm>
        </p:spPr>
        <p:txBody>
          <a:bodyPr/>
          <a:lstStyle/>
          <a:p>
            <a:pPr algn="l" eaLnBrk="1" fontAlgn="auto" hangingPunct="1">
              <a:spcAft>
                <a:spcPts val="0"/>
              </a:spcAft>
              <a:defRPr/>
            </a:pPr>
            <a:r>
              <a:rPr lang="ru-RU" sz="2400" dirty="0" smtClean="0"/>
              <a:t> </a:t>
            </a:r>
            <a:br>
              <a:rPr lang="ru-RU" sz="2400" dirty="0" smtClean="0"/>
            </a:br>
            <a:r>
              <a:rPr lang="ru-RU" sz="2400" dirty="0" smtClean="0"/>
              <a:t/>
            </a:r>
            <a:br>
              <a:rPr lang="ru-RU" sz="2400" dirty="0" smtClean="0"/>
            </a:br>
            <a:r>
              <a:rPr lang="ru-RU" sz="2800" dirty="0" smtClean="0">
                <a:solidFill>
                  <a:srgbClr val="FF0000"/>
                </a:solidFill>
              </a:rPr>
              <a:t>Специфика</a:t>
            </a:r>
            <a:r>
              <a:rPr lang="ru-RU" sz="2400" dirty="0" smtClean="0"/>
              <a:t/>
            </a:r>
            <a:br>
              <a:rPr lang="ru-RU" sz="2400" dirty="0" smtClean="0"/>
            </a:br>
            <a:r>
              <a:rPr lang="ru-RU" sz="2000" dirty="0" smtClean="0"/>
              <a:t>искусство  в  курсе  МХК  рассматривается как:</a:t>
            </a:r>
            <a:br>
              <a:rPr lang="ru-RU" sz="2000" dirty="0" smtClean="0"/>
            </a:br>
            <a:r>
              <a:rPr lang="ru-RU" sz="2000" dirty="0" smtClean="0"/>
              <a:t/>
            </a:r>
            <a:br>
              <a:rPr lang="ru-RU" sz="2000" dirty="0" smtClean="0"/>
            </a:br>
            <a:r>
              <a:rPr lang="ru-RU" sz="2000" dirty="0" smtClean="0"/>
              <a:t>   - Уникальный  педагогический  инструмент целостного  и  гармоничного  развития личности  (при  этом  искусство  не утрачивает  своей  специфической  природы,  не  превращается  в «дидактическое  пособие»);</a:t>
            </a:r>
            <a:br>
              <a:rPr lang="ru-RU" sz="2000" dirty="0" smtClean="0"/>
            </a:br>
            <a:r>
              <a:rPr lang="ru-RU" sz="2000" dirty="0" smtClean="0"/>
              <a:t/>
            </a:r>
            <a:br>
              <a:rPr lang="ru-RU" sz="2000" dirty="0" smtClean="0"/>
            </a:br>
            <a:r>
              <a:rPr lang="ru-RU" sz="2000" dirty="0" smtClean="0"/>
              <a:t>   - Пространство,  в  котором  школьник получает  возможность  культурной самоидентификации,  обретает полноценный  опыт  существования в культуре,  максимально  полно  реализует свой  природный  потенциал,  вырабатывает разнообразные  модели  жизненного поведения</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000" dirty="0"/>
          </a:p>
        </p:txBody>
      </p:sp>
      <p:sp>
        <p:nvSpPr>
          <p:cNvPr id="3" name="Подзаголовок 2"/>
          <p:cNvSpPr>
            <a:spLocks noGrp="1"/>
          </p:cNvSpPr>
          <p:nvPr>
            <p:ph type="subTitle" idx="1"/>
          </p:nvPr>
        </p:nvSpPr>
        <p:spPr>
          <a:xfrm>
            <a:off x="0" y="357188"/>
            <a:ext cx="2643188" cy="1530350"/>
          </a:xfrm>
          <a:solidFill>
            <a:schemeClr val="tx2">
              <a:lumMod val="75000"/>
            </a:schemeClr>
          </a:solidFill>
        </p:spPr>
        <p:txBody>
          <a:bodyPr>
            <a:noAutofit/>
          </a:bodyPr>
          <a:lstStyle/>
          <a:p>
            <a:pPr algn="ctr" eaLnBrk="1" fontAlgn="auto" hangingPunct="1">
              <a:spcAft>
                <a:spcPts val="0"/>
              </a:spcAft>
              <a:buFont typeface="Wingdings 2"/>
              <a:buNone/>
              <a:defRPr/>
            </a:pPr>
            <a:r>
              <a:rPr lang="ru-RU" sz="2400" dirty="0" smtClean="0">
                <a:solidFill>
                  <a:srgbClr val="FFFF00"/>
                </a:solidFill>
              </a:rPr>
              <a:t>Современный </a:t>
            </a:r>
          </a:p>
          <a:p>
            <a:pPr algn="ctr" eaLnBrk="1" fontAlgn="auto" hangingPunct="1">
              <a:spcAft>
                <a:spcPts val="0"/>
              </a:spcAft>
              <a:buFont typeface="Wingdings 2"/>
              <a:buNone/>
              <a:defRPr/>
            </a:pPr>
            <a:r>
              <a:rPr lang="ru-RU" sz="2400" dirty="0" smtClean="0">
                <a:solidFill>
                  <a:srgbClr val="FFFF00"/>
                </a:solidFill>
              </a:rPr>
              <a:t>урок МХК</a:t>
            </a:r>
            <a:endParaRPr lang="ru-RU" sz="2400"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285728"/>
            <a:ext cx="6429388" cy="4643446"/>
          </a:xfrm>
        </p:spPr>
        <p:txBody>
          <a:bodyPr/>
          <a:lstStyle/>
          <a:p>
            <a:pPr algn="l" eaLnBrk="1" fontAlgn="auto" hangingPunct="1">
              <a:spcAft>
                <a:spcPts val="0"/>
              </a:spcAft>
              <a:defRPr/>
            </a:pPr>
            <a:r>
              <a:rPr lang="ru-RU" sz="2400" dirty="0" smtClean="0"/>
              <a:t>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4800" dirty="0" smtClean="0"/>
              <a:t/>
            </a:r>
            <a:br>
              <a:rPr lang="ru-RU" sz="4800" dirty="0" smtClean="0"/>
            </a:br>
            <a:r>
              <a:rPr lang="ru-RU" sz="3600" dirty="0" smtClean="0"/>
              <a:t>     </a:t>
            </a:r>
            <a:r>
              <a:rPr lang="ru-RU" sz="2800" dirty="0" smtClean="0">
                <a:solidFill>
                  <a:srgbClr val="FF0000"/>
                </a:solidFill>
              </a:rPr>
              <a:t>целевая установка урока</a:t>
            </a:r>
            <a:r>
              <a:rPr lang="ru-RU" sz="2800" dirty="0" smtClean="0"/>
              <a:t/>
            </a:r>
            <a:br>
              <a:rPr lang="ru-RU" sz="28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50178" name="Подзаголовок 3"/>
          <p:cNvSpPr>
            <a:spLocks noGrp="1"/>
          </p:cNvSpPr>
          <p:nvPr>
            <p:ph type="subTitle" idx="1"/>
          </p:nvPr>
        </p:nvSpPr>
        <p:spPr>
          <a:xfrm>
            <a:off x="2714625" y="1571625"/>
            <a:ext cx="6429375" cy="5286375"/>
          </a:xfrm>
        </p:spPr>
        <p:txBody>
          <a:bodyPr/>
          <a:lstStyle/>
          <a:p>
            <a:pPr algn="l" eaLnBrk="1" hangingPunct="1"/>
            <a:r>
              <a:rPr lang="ru-RU" sz="2800" smtClean="0"/>
              <a:t>Формулировка цели урока должна основываться  на ясном понимании того, какие «шаги» (задачи) необходимо предпринять учителю, чтобы достигнуть главного.</a:t>
            </a:r>
          </a:p>
          <a:p>
            <a:pPr algn="l" eaLnBrk="1" hangingPunct="1"/>
            <a:r>
              <a:rPr lang="ru-RU" sz="2800" smtClean="0"/>
              <a:t>Основная цель всего курса является «рамкой», главной смысловой установкой для целей, которые педагог формулирует для каждого занятия с учетом выбранной программы и возраста школьников</a:t>
            </a:r>
            <a:r>
              <a:rPr lang="ru-RU" smtClean="0"/>
              <a:t>.</a:t>
            </a:r>
          </a:p>
          <a:p>
            <a:pPr algn="l" eaLnBrk="1" hangingPunct="1"/>
            <a:endParaRPr lang="ru-RU" smtClean="0"/>
          </a:p>
          <a:p>
            <a:pPr algn="l" eaLnBrk="1" hangingPunct="1"/>
            <a:endParaRPr lang="ru-RU" smtClean="0"/>
          </a:p>
          <a:p>
            <a:pPr algn="l" eaLnBrk="1" hangingPunct="1"/>
            <a:endParaRPr lang="ru-RU" smtClean="0"/>
          </a:p>
        </p:txBody>
      </p:sp>
      <p:sp>
        <p:nvSpPr>
          <p:cNvPr id="5" name="Подзаголовок 2"/>
          <p:cNvSpPr txBox="1">
            <a:spLocks/>
          </p:cNvSpPr>
          <p:nvPr/>
        </p:nvSpPr>
        <p:spPr>
          <a:xfrm>
            <a:off x="0" y="428625"/>
            <a:ext cx="2643188" cy="1643063"/>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31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31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bwMode="auto">
          <a:xfrm>
            <a:off x="2706688" y="280988"/>
            <a:ext cx="6443662" cy="4656137"/>
          </a:xfrm>
        </p:spPr>
      </p:pic>
      <p:sp>
        <p:nvSpPr>
          <p:cNvPr id="4" name="Подзаголовок 3"/>
          <p:cNvSpPr>
            <a:spLocks noGrp="1"/>
          </p:cNvSpPr>
          <p:nvPr>
            <p:ph type="subTitle" idx="1"/>
          </p:nvPr>
        </p:nvSpPr>
        <p:spPr>
          <a:xfrm>
            <a:off x="2714625" y="1571625"/>
            <a:ext cx="6429375" cy="5286375"/>
          </a:xfrm>
        </p:spPr>
        <p:txBody>
          <a:bodyPr>
            <a:normAutofit lnSpcReduction="10000"/>
          </a:bodyPr>
          <a:lstStyle/>
          <a:p>
            <a:pPr algn="l" eaLnBrk="1" fontAlgn="auto" hangingPunct="1">
              <a:spcAft>
                <a:spcPts val="0"/>
              </a:spcAft>
              <a:buFont typeface="Wingdings 2"/>
              <a:buNone/>
              <a:defRPr/>
            </a:pPr>
            <a:endParaRPr lang="ru-RU" dirty="0" smtClean="0"/>
          </a:p>
          <a:p>
            <a:pPr algn="l" eaLnBrk="1" fontAlgn="auto" hangingPunct="1">
              <a:spcAft>
                <a:spcPts val="0"/>
              </a:spcAft>
              <a:buFont typeface="Wingdings 2"/>
              <a:buNone/>
              <a:defRPr/>
            </a:pPr>
            <a:r>
              <a:rPr lang="ru-RU" sz="2800" dirty="0" smtClean="0"/>
              <a:t>  Процесс освоения содержания курса предполагает, что в центре изучения культуры каждого хронологического периода – человек, его представления о мире и своем месте в мироздании, творческая деятельность.</a:t>
            </a:r>
          </a:p>
          <a:p>
            <a:pPr algn="l" eaLnBrk="1" fontAlgn="auto" hangingPunct="1">
              <a:spcAft>
                <a:spcPts val="0"/>
              </a:spcAft>
              <a:buFont typeface="Wingdings 2"/>
              <a:buNone/>
              <a:defRPr/>
            </a:pPr>
            <a:r>
              <a:rPr lang="ru-RU" sz="3000" dirty="0" smtClean="0">
                <a:solidFill>
                  <a:srgbClr val="FF0000"/>
                </a:solidFill>
              </a:rPr>
              <a:t>   Главный критерий отбора произведений</a:t>
            </a:r>
            <a:r>
              <a:rPr lang="ru-RU" sz="2800" dirty="0" smtClean="0"/>
              <a:t> – целесообразность включения произведений разных видов искусства в образовательный процесс.</a:t>
            </a:r>
            <a:endParaRPr lang="ru-RU" sz="2800" dirty="0"/>
          </a:p>
        </p:txBody>
      </p:sp>
      <p:sp>
        <p:nvSpPr>
          <p:cNvPr id="5" name="Подзаголовок 2"/>
          <p:cNvSpPr txBox="1">
            <a:spLocks/>
          </p:cNvSpPr>
          <p:nvPr/>
        </p:nvSpPr>
        <p:spPr>
          <a:xfrm>
            <a:off x="0" y="500063"/>
            <a:ext cx="2643188" cy="1643062"/>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31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31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bwMode="auto">
          <a:xfrm>
            <a:off x="2706688" y="-1219200"/>
            <a:ext cx="6443662" cy="6156325"/>
          </a:xfrm>
        </p:spPr>
      </p:pic>
      <p:sp>
        <p:nvSpPr>
          <p:cNvPr id="52226" name="Подзаголовок 3"/>
          <p:cNvSpPr>
            <a:spLocks noGrp="1"/>
          </p:cNvSpPr>
          <p:nvPr>
            <p:ph type="subTitle" idx="1"/>
          </p:nvPr>
        </p:nvSpPr>
        <p:spPr>
          <a:xfrm>
            <a:off x="2714625" y="357188"/>
            <a:ext cx="6429375" cy="6500812"/>
          </a:xfrm>
        </p:spPr>
        <p:txBody>
          <a:bodyPr/>
          <a:lstStyle/>
          <a:p>
            <a:pPr algn="l" eaLnBrk="1" hangingPunct="1"/>
            <a:endParaRPr lang="ru-RU" smtClean="0">
              <a:solidFill>
                <a:srgbClr val="FF0000"/>
              </a:solidFill>
            </a:endParaRPr>
          </a:p>
          <a:p>
            <a:pPr algn="l" eaLnBrk="1" hangingPunct="1"/>
            <a:endParaRPr lang="ru-RU" smtClean="0">
              <a:solidFill>
                <a:srgbClr val="FF0000"/>
              </a:solidFill>
            </a:endParaRPr>
          </a:p>
          <a:p>
            <a:pPr algn="l" eaLnBrk="1" hangingPunct="1"/>
            <a:endParaRPr lang="ru-RU" smtClean="0"/>
          </a:p>
          <a:p>
            <a:pPr algn="l" eaLnBrk="1" hangingPunct="1"/>
            <a:r>
              <a:rPr lang="ru-RU" smtClean="0"/>
              <a:t>   - Отбор произведений осуществляется в соответствии с содержанием программы курса </a:t>
            </a:r>
            <a:r>
              <a:rPr lang="ru-RU" sz="2800" smtClean="0"/>
              <a:t>мхк, </a:t>
            </a:r>
            <a:r>
              <a:rPr lang="ru-RU" smtClean="0"/>
              <a:t>целям и задачам конкретного урока с учетом их адекватности возрасту и общему культурному уровню учащихся.</a:t>
            </a:r>
          </a:p>
          <a:p>
            <a:pPr algn="l" eaLnBrk="1" hangingPunct="1"/>
            <a:r>
              <a:rPr lang="ru-RU" smtClean="0"/>
              <a:t>   - Произведения, предлагаемые ученикам для изучения, должны отличаться неоднозначностью, наличием проблем, обсуждение которой «провоцирует» дискуссию.</a:t>
            </a:r>
          </a:p>
          <a:p>
            <a:pPr algn="l" eaLnBrk="1" hangingPunct="1"/>
            <a:r>
              <a:rPr lang="ru-RU" smtClean="0"/>
              <a:t>   - Количество произведений, рассматриваемых на уроке, зависит от содержания конкретного урока и степени подготовки класса.</a:t>
            </a:r>
          </a:p>
          <a:p>
            <a:pPr algn="l" eaLnBrk="1" hangingPunct="1"/>
            <a:endParaRPr lang="ru-RU" smtClean="0"/>
          </a:p>
          <a:p>
            <a:pPr algn="l" eaLnBrk="1" hangingPunct="1"/>
            <a:endParaRPr lang="ru-RU" smtClean="0"/>
          </a:p>
        </p:txBody>
      </p:sp>
      <p:sp>
        <p:nvSpPr>
          <p:cNvPr id="5" name="Подзаголовок 2"/>
          <p:cNvSpPr txBox="1">
            <a:spLocks/>
          </p:cNvSpPr>
          <p:nvPr/>
        </p:nvSpPr>
        <p:spPr>
          <a:xfrm>
            <a:off x="0" y="214313"/>
            <a:ext cx="2643188" cy="1714500"/>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31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31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4" name="Подзаголовок 3"/>
          <p:cNvSpPr>
            <a:spLocks noGrp="1"/>
          </p:cNvSpPr>
          <p:nvPr>
            <p:ph type="subTitle" idx="1"/>
          </p:nvPr>
        </p:nvSpPr>
        <p:spPr>
          <a:xfrm>
            <a:off x="2714625" y="0"/>
            <a:ext cx="6429375" cy="6858000"/>
          </a:xfrm>
        </p:spPr>
        <p:txBody>
          <a:bodyPr>
            <a:normAutofit/>
          </a:bodyPr>
          <a:lstStyle/>
          <a:p>
            <a:pPr algn="ctr" eaLnBrk="1" fontAlgn="auto" hangingPunct="1">
              <a:spcAft>
                <a:spcPts val="0"/>
              </a:spcAft>
              <a:buFont typeface="Wingdings 2"/>
              <a:buNone/>
              <a:defRPr/>
            </a:pPr>
            <a:r>
              <a:rPr lang="ru-RU" dirty="0" smtClean="0">
                <a:solidFill>
                  <a:srgbClr val="FF0000"/>
                </a:solidFill>
              </a:rPr>
              <a:t>   </a:t>
            </a:r>
            <a:r>
              <a:rPr lang="ru-RU" sz="2400" dirty="0" smtClean="0">
                <a:solidFill>
                  <a:srgbClr val="FF0000"/>
                </a:solidFill>
              </a:rPr>
              <a:t>Принципы изучения произведений искусства</a:t>
            </a:r>
          </a:p>
          <a:p>
            <a:pPr algn="l" eaLnBrk="1" fontAlgn="auto" hangingPunct="1">
              <a:spcAft>
                <a:spcPts val="0"/>
              </a:spcAft>
              <a:buFont typeface="Wingdings 2"/>
              <a:buNone/>
              <a:defRPr/>
            </a:pPr>
            <a:r>
              <a:rPr lang="ru-RU" dirty="0" smtClean="0">
                <a:solidFill>
                  <a:srgbClr val="FFFF00"/>
                </a:solidFill>
              </a:rPr>
              <a:t> </a:t>
            </a:r>
            <a:r>
              <a:rPr lang="ru-RU" sz="1800" dirty="0" smtClean="0">
                <a:solidFill>
                  <a:srgbClr val="FFFF00"/>
                </a:solidFill>
              </a:rPr>
              <a:t>1.Принцип относительной суверенности</a:t>
            </a:r>
          </a:p>
          <a:p>
            <a:pPr algn="l" eaLnBrk="1" fontAlgn="auto" hangingPunct="1">
              <a:spcAft>
                <a:spcPts val="0"/>
              </a:spcAft>
              <a:buFont typeface="Wingdings 2"/>
              <a:buNone/>
              <a:defRPr/>
            </a:pPr>
            <a:r>
              <a:rPr lang="ru-RU" sz="1800" dirty="0" smtClean="0">
                <a:solidFill>
                  <a:schemeClr val="accent4">
                    <a:lumMod val="20000"/>
                    <a:lumOff val="80000"/>
                  </a:schemeClr>
                </a:solidFill>
              </a:rPr>
              <a:t>          Искусство рассматривается как суверенная область духовной жизни человека. Различные виды искусства рассматриваются и воспринимаются как относительно суверенные, каждый из видов обладает собственным художественным языком, специфическими приемами создания художественного образа. Относительность  заключается в том, что построение художественного образа в разных искусствах в ту или иную эпоху  строится по сходным моделям.</a:t>
            </a:r>
          </a:p>
          <a:p>
            <a:pPr algn="l" eaLnBrk="1" fontAlgn="auto" hangingPunct="1">
              <a:spcAft>
                <a:spcPts val="0"/>
              </a:spcAft>
              <a:buFont typeface="Wingdings 2"/>
              <a:buNone/>
              <a:defRPr/>
            </a:pPr>
            <a:endParaRPr lang="ru-RU" sz="1800" dirty="0" smtClean="0">
              <a:solidFill>
                <a:schemeClr val="accent4">
                  <a:lumMod val="20000"/>
                  <a:lumOff val="80000"/>
                </a:schemeClr>
              </a:solidFill>
            </a:endParaRPr>
          </a:p>
          <a:p>
            <a:pPr algn="l" eaLnBrk="1" fontAlgn="auto" hangingPunct="1">
              <a:spcAft>
                <a:spcPts val="0"/>
              </a:spcAft>
              <a:buFont typeface="Wingdings 2"/>
              <a:buNone/>
              <a:defRPr/>
            </a:pPr>
            <a:r>
              <a:rPr lang="ru-RU" sz="1800" dirty="0" smtClean="0">
                <a:solidFill>
                  <a:schemeClr val="accent4">
                    <a:lumMod val="20000"/>
                    <a:lumOff val="80000"/>
                  </a:schemeClr>
                </a:solidFill>
              </a:rPr>
              <a:t>  </a:t>
            </a:r>
            <a:r>
              <a:rPr lang="ru-RU" sz="1800" dirty="0" smtClean="0">
                <a:solidFill>
                  <a:srgbClr val="FFFF00"/>
                </a:solidFill>
              </a:rPr>
              <a:t>2.Принцип единства познавательного и эмоционально-ценностного</a:t>
            </a:r>
          </a:p>
          <a:p>
            <a:pPr algn="l" eaLnBrk="1" fontAlgn="auto" hangingPunct="1">
              <a:spcAft>
                <a:spcPts val="0"/>
              </a:spcAft>
              <a:buFont typeface="Wingdings 2"/>
              <a:buNone/>
              <a:defRPr/>
            </a:pPr>
            <a:r>
              <a:rPr lang="ru-RU" sz="1800" dirty="0" smtClean="0">
                <a:solidFill>
                  <a:schemeClr val="accent4">
                    <a:lumMod val="20000"/>
                    <a:lumOff val="80000"/>
                  </a:schemeClr>
                </a:solidFill>
              </a:rPr>
              <a:t>            Освоение пластов культуры через их «проживание» и сопереживание(выражение эмоций, впечатлений, настроений самих учеников по поводу произведения)</a:t>
            </a:r>
          </a:p>
        </p:txBody>
      </p:sp>
      <p:sp>
        <p:nvSpPr>
          <p:cNvPr id="5" name="Подзаголовок 2"/>
          <p:cNvSpPr txBox="1">
            <a:spLocks/>
          </p:cNvSpPr>
          <p:nvPr/>
        </p:nvSpPr>
        <p:spPr>
          <a:xfrm>
            <a:off x="214313" y="214313"/>
            <a:ext cx="2286000" cy="1714500"/>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endParaRPr lang="ru-RU" sz="3100" dirty="0">
              <a:solidFill>
                <a:srgbClr val="FFFFFF"/>
              </a:solidFill>
              <a:latin typeface="+mn-lt"/>
              <a:cs typeface="+mn-cs"/>
            </a:endParaRP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7313486" cy="5857916"/>
          </a:xfrm>
        </p:spPr>
        <p:txBody>
          <a:bodyPr>
            <a:normAutofit fontScale="90000"/>
          </a:bodyPr>
          <a:lstStyle/>
          <a:p>
            <a:pPr>
              <a:defRPr/>
            </a:pPr>
            <a:r>
              <a:rPr lang="ru-RU" sz="3600" dirty="0" smtClean="0">
                <a:solidFill>
                  <a:schemeClr val="tx2">
                    <a:lumMod val="75000"/>
                  </a:schemeClr>
                </a:solidFill>
              </a:rPr>
              <a:t>ОБЪЕКТ ИССЛЕДОВАНИЯ</a:t>
            </a:r>
            <a:r>
              <a:rPr lang="en-US" sz="3600" dirty="0" smtClean="0">
                <a:solidFill>
                  <a:schemeClr val="tx2">
                    <a:lumMod val="75000"/>
                  </a:schemeClr>
                </a:solidFill>
              </a:rPr>
              <a:t>:</a:t>
            </a:r>
            <a:r>
              <a:rPr lang="ru-RU" sz="3600" dirty="0" smtClean="0"/>
              <a:t/>
            </a:r>
            <a:br>
              <a:rPr lang="ru-RU" sz="3600" dirty="0" smtClean="0"/>
            </a:br>
            <a:r>
              <a:rPr lang="ru-RU" sz="3600" dirty="0" smtClean="0"/>
              <a:t>КУЛЬТУРОЛОГИЧЕСКОЕ ОБРАЗОВАНИЕ.</a:t>
            </a:r>
            <a:br>
              <a:rPr lang="ru-RU" sz="3600" dirty="0" smtClean="0"/>
            </a:br>
            <a:r>
              <a:rPr lang="ru-RU" sz="3600" dirty="0" smtClean="0">
                <a:solidFill>
                  <a:schemeClr val="tx2">
                    <a:lumMod val="75000"/>
                  </a:schemeClr>
                </a:solidFill>
              </a:rPr>
              <a:t>ПРЕДМЕТ ИССЛЕДОВАНИЯ</a:t>
            </a:r>
            <a:r>
              <a:rPr lang="en-US" sz="3600" dirty="0" smtClean="0">
                <a:solidFill>
                  <a:schemeClr val="tx2">
                    <a:lumMod val="75000"/>
                  </a:schemeClr>
                </a:solidFill>
              </a:rPr>
              <a:t>:</a:t>
            </a:r>
            <a:r>
              <a:rPr lang="ru-RU" sz="3600" dirty="0" smtClean="0"/>
              <a:t/>
            </a:r>
            <a:br>
              <a:rPr lang="ru-RU" sz="3600" dirty="0" smtClean="0"/>
            </a:br>
            <a:r>
              <a:rPr lang="ru-RU" sz="3600" dirty="0" smtClean="0"/>
              <a:t>МИРОВАЯ ХУДОЖЕСТВЕНАЯ КУЛЬТУРА В КОНТЕКСТЕ КУЛЬТУРОЛОГИЧЕСКОГО ОБРАЗОВАНИЯ.</a:t>
            </a:r>
            <a:br>
              <a:rPr lang="ru-RU" sz="3600" dirty="0" smtClean="0"/>
            </a:br>
            <a:r>
              <a:rPr lang="ru-RU" sz="3600" dirty="0" smtClean="0">
                <a:solidFill>
                  <a:schemeClr val="tx2">
                    <a:lumMod val="75000"/>
                  </a:schemeClr>
                </a:solidFill>
              </a:rPr>
              <a:t>ЦЕЛЬ РАБОТЫ</a:t>
            </a:r>
            <a:r>
              <a:rPr lang="en-US" sz="3600" dirty="0" smtClean="0">
                <a:solidFill>
                  <a:schemeClr val="tx2">
                    <a:lumMod val="75000"/>
                  </a:schemeClr>
                </a:solidFill>
              </a:rPr>
              <a:t>:</a:t>
            </a:r>
            <a:r>
              <a:rPr lang="ru-RU" sz="3600" dirty="0" smtClean="0"/>
              <a:t/>
            </a:r>
            <a:br>
              <a:rPr lang="ru-RU" sz="3600" dirty="0" smtClean="0"/>
            </a:br>
            <a:r>
              <a:rPr lang="ru-RU" sz="3600" dirty="0" smtClean="0"/>
              <a:t>ДАТЬ АНАЛИЗ КУРСА </a:t>
            </a:r>
            <a:r>
              <a:rPr lang="ru-RU" sz="3600" dirty="0" err="1" smtClean="0"/>
              <a:t>мхк</a:t>
            </a:r>
            <a:r>
              <a:rPr lang="ru-RU" sz="3600" dirty="0" smtClean="0"/>
              <a:t> В КОНТЕСТЕ КУЛЬТУРОЛОГИЧЕСКОГО </a:t>
            </a:r>
            <a:r>
              <a:rPr lang="ru-RU" sz="3600" dirty="0" err="1" smtClean="0"/>
              <a:t>знаНИЯ</a:t>
            </a:r>
            <a:r>
              <a:rPr lang="ru-RU" dirty="0" smtClean="0"/>
              <a:t>.</a:t>
            </a:r>
            <a:endParaRPr lang="ru-RU"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54274" name="Подзаголовок 3"/>
          <p:cNvSpPr>
            <a:spLocks noGrp="1"/>
          </p:cNvSpPr>
          <p:nvPr>
            <p:ph type="subTitle" idx="1"/>
          </p:nvPr>
        </p:nvSpPr>
        <p:spPr>
          <a:xfrm>
            <a:off x="2714625" y="0"/>
            <a:ext cx="6429375" cy="6858000"/>
          </a:xfrm>
        </p:spPr>
        <p:txBody>
          <a:bodyPr/>
          <a:lstStyle/>
          <a:p>
            <a:pPr algn="ctr" eaLnBrk="1" hangingPunct="1"/>
            <a:r>
              <a:rPr lang="ru-RU" smtClean="0">
                <a:solidFill>
                  <a:srgbClr val="FF0000"/>
                </a:solidFill>
              </a:rPr>
              <a:t>   </a:t>
            </a:r>
            <a:r>
              <a:rPr lang="ru-RU" sz="2400" smtClean="0">
                <a:solidFill>
                  <a:srgbClr val="FF0000"/>
                </a:solidFill>
              </a:rPr>
              <a:t>Принципы изучения произведений искусства</a:t>
            </a:r>
          </a:p>
          <a:p>
            <a:pPr algn="l" eaLnBrk="1" hangingPunct="1"/>
            <a:r>
              <a:rPr lang="ru-RU" smtClean="0">
                <a:solidFill>
                  <a:srgbClr val="FFFF00"/>
                </a:solidFill>
              </a:rPr>
              <a:t>  </a:t>
            </a:r>
            <a:r>
              <a:rPr lang="ru-RU" sz="1800" smtClean="0">
                <a:solidFill>
                  <a:srgbClr val="FFFF00"/>
                </a:solidFill>
              </a:rPr>
              <a:t>3. Личностный принцип</a:t>
            </a:r>
          </a:p>
          <a:p>
            <a:pPr algn="l" eaLnBrk="1" hangingPunct="1"/>
            <a:r>
              <a:rPr lang="ru-RU" sz="1800" smtClean="0">
                <a:solidFill>
                  <a:srgbClr val="FFFF00"/>
                </a:solidFill>
              </a:rPr>
              <a:t>                </a:t>
            </a:r>
            <a:r>
              <a:rPr lang="ru-RU" sz="1800" smtClean="0">
                <a:solidFill>
                  <a:schemeClr val="bg1"/>
                </a:solidFill>
              </a:rPr>
              <a:t>Восприятие произведений искусства зависит от личности человека(его возраста, жизненного опыта, взглядов на мир и пр.) и может претерпевать существенные изменения в процессе общения с культурными ценностями. Учитель не навязывает готовых оценок, категоричных утверждений, однозначных трактовок, «правильных» ответов, равно как и не подводит мнения учеников к «общему знаменателю»</a:t>
            </a:r>
          </a:p>
          <a:p>
            <a:pPr algn="l" eaLnBrk="1" hangingPunct="1"/>
            <a:endParaRPr lang="ru-RU" sz="1800" smtClean="0">
              <a:solidFill>
                <a:schemeClr val="bg1"/>
              </a:solidFill>
            </a:endParaRPr>
          </a:p>
          <a:p>
            <a:pPr algn="l" eaLnBrk="1" hangingPunct="1"/>
            <a:r>
              <a:rPr lang="ru-RU" sz="1800" smtClean="0">
                <a:solidFill>
                  <a:schemeClr val="bg1"/>
                </a:solidFill>
              </a:rPr>
              <a:t>  </a:t>
            </a:r>
            <a:r>
              <a:rPr lang="ru-RU" sz="1800" smtClean="0">
                <a:solidFill>
                  <a:srgbClr val="FFFF00"/>
                </a:solidFill>
              </a:rPr>
              <a:t>4.Принцип наглядности</a:t>
            </a:r>
          </a:p>
          <a:p>
            <a:pPr algn="l" eaLnBrk="1" hangingPunct="1"/>
            <a:r>
              <a:rPr lang="ru-RU" sz="1800" smtClean="0">
                <a:solidFill>
                  <a:srgbClr val="FFFF00"/>
                </a:solidFill>
              </a:rPr>
              <a:t>                  </a:t>
            </a:r>
            <a:r>
              <a:rPr lang="ru-RU" sz="1800" smtClean="0">
                <a:solidFill>
                  <a:schemeClr val="bg1"/>
                </a:solidFill>
              </a:rPr>
              <a:t>Формирование собственного мнения и отношения к произведению возможно только при общении с ним, в процессе вдумчивого рассматривания, прочтения, прослушивания, размышления</a:t>
            </a:r>
            <a:endParaRPr lang="ru-RU" sz="1800" smtClean="0">
              <a:solidFill>
                <a:srgbClr val="FFFF00"/>
              </a:solidFill>
            </a:endParaRPr>
          </a:p>
        </p:txBody>
      </p:sp>
      <p:sp>
        <p:nvSpPr>
          <p:cNvPr id="5" name="Подзаголовок 2"/>
          <p:cNvSpPr txBox="1">
            <a:spLocks/>
          </p:cNvSpPr>
          <p:nvPr/>
        </p:nvSpPr>
        <p:spPr>
          <a:xfrm>
            <a:off x="285750" y="428625"/>
            <a:ext cx="2286000" cy="1714500"/>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endParaRPr lang="ru-RU" sz="3100" dirty="0">
              <a:solidFill>
                <a:srgbClr val="FFFFFF"/>
              </a:solidFill>
              <a:latin typeface="+mn-lt"/>
              <a:cs typeface="+mn-cs"/>
            </a:endParaRP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55298" name="Подзаголовок 3"/>
          <p:cNvSpPr>
            <a:spLocks noGrp="1"/>
          </p:cNvSpPr>
          <p:nvPr>
            <p:ph type="subTitle" idx="1"/>
          </p:nvPr>
        </p:nvSpPr>
        <p:spPr>
          <a:xfrm>
            <a:off x="2714625" y="0"/>
            <a:ext cx="6429375" cy="6858000"/>
          </a:xfrm>
        </p:spPr>
        <p:txBody>
          <a:bodyPr/>
          <a:lstStyle/>
          <a:p>
            <a:pPr algn="ctr" eaLnBrk="1" hangingPunct="1"/>
            <a:r>
              <a:rPr lang="ru-RU" sz="2400" smtClean="0">
                <a:solidFill>
                  <a:srgbClr val="FF0000"/>
                </a:solidFill>
              </a:rPr>
              <a:t>   Алгоритм анализа художественных произведений</a:t>
            </a:r>
          </a:p>
          <a:p>
            <a:pPr algn="l" eaLnBrk="1" hangingPunct="1"/>
            <a:r>
              <a:rPr lang="ru-RU" sz="2000" smtClean="0">
                <a:solidFill>
                  <a:srgbClr val="FF0000"/>
                </a:solidFill>
              </a:rPr>
              <a:t> </a:t>
            </a:r>
            <a:r>
              <a:rPr lang="ru-RU" sz="1800" smtClean="0">
                <a:solidFill>
                  <a:schemeClr val="bg1"/>
                </a:solidFill>
              </a:rPr>
              <a:t>Курс МХК предполагает регулярный анализ различных</a:t>
            </a:r>
          </a:p>
          <a:p>
            <a:pPr algn="l" eaLnBrk="1" hangingPunct="1"/>
            <a:r>
              <a:rPr lang="ru-RU" sz="1800" smtClean="0">
                <a:solidFill>
                  <a:schemeClr val="bg1"/>
                </a:solidFill>
              </a:rPr>
              <a:t> художественных произведений. Такой анализ должен</a:t>
            </a:r>
          </a:p>
          <a:p>
            <a:pPr algn="l" eaLnBrk="1" hangingPunct="1"/>
            <a:r>
              <a:rPr lang="ru-RU" sz="1800" smtClean="0">
                <a:solidFill>
                  <a:schemeClr val="bg1"/>
                </a:solidFill>
              </a:rPr>
              <a:t> быть направлен на развитие личности ученика, его</a:t>
            </a:r>
          </a:p>
          <a:p>
            <a:pPr algn="l" eaLnBrk="1" hangingPunct="1"/>
            <a:r>
              <a:rPr lang="ru-RU" sz="1800" smtClean="0">
                <a:solidFill>
                  <a:schemeClr val="bg1"/>
                </a:solidFill>
              </a:rPr>
              <a:t> умения воспринимать и понимать искусство, а не на</a:t>
            </a:r>
          </a:p>
          <a:p>
            <a:pPr algn="l" eaLnBrk="1" hangingPunct="1"/>
            <a:r>
              <a:rPr lang="ru-RU" sz="1800" smtClean="0">
                <a:solidFill>
                  <a:schemeClr val="bg1"/>
                </a:solidFill>
              </a:rPr>
              <a:t>проверку его памяти. Во всех случаях начинаем анализ с</a:t>
            </a:r>
          </a:p>
          <a:p>
            <a:pPr algn="l" eaLnBrk="1" hangingPunct="1"/>
            <a:r>
              <a:rPr lang="ru-RU" sz="1800" smtClean="0">
                <a:solidFill>
                  <a:schemeClr val="bg1"/>
                </a:solidFill>
              </a:rPr>
              <a:t> непосредственного «общения» ученика с произведением,</a:t>
            </a:r>
          </a:p>
          <a:p>
            <a:pPr algn="l" eaLnBrk="1" hangingPunct="1"/>
            <a:r>
              <a:rPr lang="ru-RU" sz="1800" smtClean="0">
                <a:solidFill>
                  <a:schemeClr val="bg1"/>
                </a:solidFill>
              </a:rPr>
              <a:t>с формулировки впечатления учащегося; лишь после</a:t>
            </a:r>
          </a:p>
          <a:p>
            <a:pPr algn="l" eaLnBrk="1" hangingPunct="1"/>
            <a:r>
              <a:rPr lang="ru-RU" sz="1800" smtClean="0">
                <a:solidFill>
                  <a:schemeClr val="bg1"/>
                </a:solidFill>
              </a:rPr>
              <a:t>этого можно переходить к рассмотрению произведения в</a:t>
            </a:r>
          </a:p>
          <a:p>
            <a:pPr algn="l" eaLnBrk="1" hangingPunct="1"/>
            <a:r>
              <a:rPr lang="ru-RU" sz="1800" smtClean="0">
                <a:solidFill>
                  <a:schemeClr val="bg1"/>
                </a:solidFill>
              </a:rPr>
              <a:t>контексте истории искусства.</a:t>
            </a:r>
            <a:endParaRPr lang="ru-RU" sz="1800" smtClean="0">
              <a:solidFill>
                <a:srgbClr val="FF0000"/>
              </a:solidFill>
            </a:endParaRPr>
          </a:p>
        </p:txBody>
      </p:sp>
      <p:sp>
        <p:nvSpPr>
          <p:cNvPr id="5" name="Подзаголовок 2"/>
          <p:cNvSpPr txBox="1">
            <a:spLocks/>
          </p:cNvSpPr>
          <p:nvPr/>
        </p:nvSpPr>
        <p:spPr>
          <a:xfrm>
            <a:off x="0" y="214313"/>
            <a:ext cx="2643188" cy="1643062"/>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урок МХК</a:t>
            </a: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56322" name="Подзаголовок 3"/>
          <p:cNvSpPr>
            <a:spLocks noGrp="1"/>
          </p:cNvSpPr>
          <p:nvPr>
            <p:ph type="subTitle" idx="1"/>
          </p:nvPr>
        </p:nvSpPr>
        <p:spPr>
          <a:xfrm>
            <a:off x="2714625" y="0"/>
            <a:ext cx="6429375" cy="6858000"/>
          </a:xfrm>
        </p:spPr>
        <p:txBody>
          <a:bodyPr/>
          <a:lstStyle/>
          <a:p>
            <a:pPr algn="l" eaLnBrk="1" hangingPunct="1"/>
            <a:r>
              <a:rPr lang="ru-RU" sz="2000" smtClean="0">
                <a:solidFill>
                  <a:srgbClr val="FF0000"/>
                </a:solidFill>
              </a:rPr>
              <a:t>  Обязательные структурные элементы анализа</a:t>
            </a:r>
          </a:p>
          <a:p>
            <a:pPr algn="l" eaLnBrk="1" hangingPunct="1"/>
            <a:r>
              <a:rPr lang="ru-RU" sz="2000" smtClean="0">
                <a:solidFill>
                  <a:srgbClr val="FF0000"/>
                </a:solidFill>
              </a:rPr>
              <a:t>            художественного произведения</a:t>
            </a:r>
          </a:p>
          <a:p>
            <a:pPr algn="l" eaLnBrk="1" hangingPunct="1"/>
            <a:r>
              <a:rPr lang="ru-RU" sz="1800" smtClean="0">
                <a:solidFill>
                  <a:srgbClr val="FFFF00"/>
                </a:solidFill>
              </a:rPr>
              <a:t> 1.Что вижу/слышу/читаю в произведении</a:t>
            </a:r>
          </a:p>
          <a:p>
            <a:pPr algn="l" eaLnBrk="1" hangingPunct="1"/>
            <a:r>
              <a:rPr lang="ru-RU" sz="1800" smtClean="0">
                <a:solidFill>
                  <a:srgbClr val="FFFF00"/>
                </a:solidFill>
              </a:rPr>
              <a:t>2.Какое впечатление на меня производит то, что я вижу/слышу/ читаю в произведении</a:t>
            </a:r>
          </a:p>
          <a:p>
            <a:pPr algn="l" eaLnBrk="1" hangingPunct="1"/>
            <a:r>
              <a:rPr lang="ru-RU" sz="1800" smtClean="0">
                <a:solidFill>
                  <a:srgbClr val="FFFF00"/>
                </a:solidFill>
              </a:rPr>
              <a:t> 3. Есть ли у произведения автор(ы). Какое место занимает это произведение в его/их творчестве.</a:t>
            </a:r>
          </a:p>
          <a:p>
            <a:pPr algn="l" eaLnBrk="1" hangingPunct="1"/>
            <a:r>
              <a:rPr lang="ru-RU" sz="1800" smtClean="0">
                <a:solidFill>
                  <a:srgbClr val="FFFF00"/>
                </a:solidFill>
              </a:rPr>
              <a:t> 4.Можно ли это произведение отнести к какому-либо стилю, направлению, течению. Какие особенности этого стиля, направления, течения можно увидеть в этом произведении.</a:t>
            </a:r>
          </a:p>
          <a:p>
            <a:pPr algn="l" eaLnBrk="1" hangingPunct="1"/>
            <a:r>
              <a:rPr lang="ru-RU" sz="1800" smtClean="0">
                <a:solidFill>
                  <a:srgbClr val="FFFF00"/>
                </a:solidFill>
              </a:rPr>
              <a:t> 5.Когда было создано это произведение. Какие черты эпохи создания отразились в произведении. Что рассказывает произведение о времени своего создания.</a:t>
            </a:r>
          </a:p>
          <a:p>
            <a:pPr algn="l" eaLnBrk="1" hangingPunct="1"/>
            <a:r>
              <a:rPr lang="ru-RU" sz="1800" smtClean="0">
                <a:solidFill>
                  <a:srgbClr val="FFFF00"/>
                </a:solidFill>
              </a:rPr>
              <a:t> 6.Какое место занимает произведение в истории мировой культуры. Как оно повлияло на дальнейшее развитие искусства. Какова сегодняшняя жизнь этого произведения.</a:t>
            </a:r>
          </a:p>
          <a:p>
            <a:pPr algn="l" eaLnBrk="1" hangingPunct="1"/>
            <a:r>
              <a:rPr lang="ru-RU" sz="2000" smtClean="0">
                <a:solidFill>
                  <a:srgbClr val="FF0000"/>
                </a:solidFill>
              </a:rPr>
              <a:t> </a:t>
            </a:r>
          </a:p>
        </p:txBody>
      </p:sp>
      <p:sp>
        <p:nvSpPr>
          <p:cNvPr id="5" name="Подзаголовок 2"/>
          <p:cNvSpPr txBox="1">
            <a:spLocks/>
          </p:cNvSpPr>
          <p:nvPr/>
        </p:nvSpPr>
        <p:spPr>
          <a:xfrm>
            <a:off x="0" y="428625"/>
            <a:ext cx="2643188" cy="1643063"/>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урок МХК</a:t>
            </a: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214338"/>
            <a:ext cx="6429388" cy="4714884"/>
          </a:xfrm>
        </p:spPr>
        <p:txBody>
          <a:bodyPr/>
          <a:lstStyle/>
          <a:p>
            <a:pPr algn="ctr" eaLnBrk="1" fontAlgn="auto" hangingPunct="1">
              <a:spcAft>
                <a:spcPts val="0"/>
              </a:spcAft>
              <a:defRPr/>
            </a:pPr>
            <a:r>
              <a:rPr lang="ru-RU" sz="2400" dirty="0" smtClean="0"/>
              <a:t>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800" dirty="0" smtClean="0"/>
              <a:t> </a:t>
            </a:r>
            <a:r>
              <a:rPr lang="ru-RU" sz="4000" dirty="0" smtClean="0">
                <a:solidFill>
                  <a:srgbClr val="FF0000"/>
                </a:solidFill>
              </a:rPr>
              <a:t>Формы уроков</a:t>
            </a:r>
            <a:br>
              <a:rPr lang="ru-RU" sz="40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57346" name="Подзаголовок 3"/>
          <p:cNvSpPr>
            <a:spLocks noGrp="1"/>
          </p:cNvSpPr>
          <p:nvPr>
            <p:ph type="subTitle" idx="1"/>
          </p:nvPr>
        </p:nvSpPr>
        <p:spPr>
          <a:xfrm>
            <a:off x="2714625" y="857250"/>
            <a:ext cx="6429375" cy="6000750"/>
          </a:xfrm>
        </p:spPr>
        <p:txBody>
          <a:bodyPr/>
          <a:lstStyle/>
          <a:p>
            <a:pPr algn="l" eaLnBrk="1" hangingPunct="1"/>
            <a:endParaRPr lang="ru-RU" smtClean="0">
              <a:solidFill>
                <a:srgbClr val="FF0000"/>
              </a:solidFill>
            </a:endParaRPr>
          </a:p>
          <a:p>
            <a:pPr algn="l" eaLnBrk="1" hangingPunct="1"/>
            <a:endParaRPr lang="ru-RU" smtClean="0">
              <a:solidFill>
                <a:srgbClr val="FF0000"/>
              </a:solidFill>
            </a:endParaRPr>
          </a:p>
          <a:p>
            <a:pPr algn="l" eaLnBrk="1" hangingPunct="1"/>
            <a:r>
              <a:rPr lang="ru-RU" sz="2400" smtClean="0"/>
              <a:t>Уроки МХК в рамках традиционной классно-урочной системы рекомендуется проводить в виде:</a:t>
            </a:r>
          </a:p>
          <a:p>
            <a:pPr algn="l" eaLnBrk="1" hangingPunct="1"/>
            <a:r>
              <a:rPr lang="ru-RU" smtClean="0"/>
              <a:t> - </a:t>
            </a:r>
            <a:r>
              <a:rPr lang="ru-RU" smtClean="0">
                <a:solidFill>
                  <a:srgbClr val="FF0000"/>
                </a:solidFill>
              </a:rPr>
              <a:t>дискуссий</a:t>
            </a:r>
            <a:r>
              <a:rPr lang="ru-RU" smtClean="0"/>
              <a:t>, способствующих формированию собственного мнения школьников;</a:t>
            </a:r>
          </a:p>
          <a:p>
            <a:pPr algn="l" eaLnBrk="1" hangingPunct="1"/>
            <a:r>
              <a:rPr lang="ru-RU" smtClean="0"/>
              <a:t> - </a:t>
            </a:r>
            <a:r>
              <a:rPr lang="ru-RU" smtClean="0">
                <a:solidFill>
                  <a:srgbClr val="FF0000"/>
                </a:solidFill>
              </a:rPr>
              <a:t>семинаров</a:t>
            </a:r>
            <a:r>
              <a:rPr lang="ru-RU" smtClean="0"/>
              <a:t>, позволяющих расширить и углубить знания, формирующих умение доказывать, убеждать, отстаивать свое мнение;</a:t>
            </a:r>
          </a:p>
          <a:p>
            <a:pPr algn="l" eaLnBrk="1" hangingPunct="1"/>
            <a:r>
              <a:rPr lang="ru-RU" smtClean="0"/>
              <a:t> - </a:t>
            </a:r>
            <a:r>
              <a:rPr lang="ru-RU" smtClean="0">
                <a:solidFill>
                  <a:srgbClr val="FF0000"/>
                </a:solidFill>
              </a:rPr>
              <a:t>Уроков с элементами театрализации</a:t>
            </a:r>
            <a:r>
              <a:rPr lang="ru-RU" smtClean="0"/>
              <a:t>, позволяющих учиться видеть, чувствовать, понимать искусство через призму собственного опыта;</a:t>
            </a:r>
          </a:p>
          <a:p>
            <a:pPr algn="l" eaLnBrk="1" hangingPunct="1"/>
            <a:r>
              <a:rPr lang="ru-RU" smtClean="0"/>
              <a:t> - </a:t>
            </a:r>
            <a:r>
              <a:rPr lang="ru-RU" smtClean="0">
                <a:solidFill>
                  <a:srgbClr val="FF0000"/>
                </a:solidFill>
              </a:rPr>
              <a:t>Проектной деятельности.</a:t>
            </a:r>
          </a:p>
        </p:txBody>
      </p:sp>
      <p:sp>
        <p:nvSpPr>
          <p:cNvPr id="5" name="Подзаголовок 2"/>
          <p:cNvSpPr txBox="1">
            <a:spLocks/>
          </p:cNvSpPr>
          <p:nvPr/>
        </p:nvSpPr>
        <p:spPr>
          <a:xfrm>
            <a:off x="0" y="428625"/>
            <a:ext cx="2643188" cy="1643063"/>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endParaRPr lang="ru-RU" sz="2400" dirty="0">
              <a:solidFill>
                <a:srgbClr val="FFFF00"/>
              </a:solidFill>
              <a:latin typeface="+mn-lt"/>
              <a:cs typeface="+mn-cs"/>
            </a:endParaRP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4" name="Подзаголовок 3"/>
          <p:cNvSpPr>
            <a:spLocks noGrp="1"/>
          </p:cNvSpPr>
          <p:nvPr>
            <p:ph type="subTitle" idx="1"/>
          </p:nvPr>
        </p:nvSpPr>
        <p:spPr>
          <a:xfrm>
            <a:off x="2714625" y="0"/>
            <a:ext cx="6429375" cy="6858000"/>
          </a:xfrm>
        </p:spPr>
        <p:txBody>
          <a:bodyPr>
            <a:normAutofit lnSpcReduction="10000"/>
          </a:bodyPr>
          <a:lstStyle/>
          <a:p>
            <a:pPr algn="ctr" eaLnBrk="1" fontAlgn="auto" hangingPunct="1">
              <a:spcAft>
                <a:spcPts val="0"/>
              </a:spcAft>
              <a:buFont typeface="Wingdings 2"/>
              <a:buNone/>
              <a:defRPr/>
            </a:pPr>
            <a:r>
              <a:rPr lang="ru-RU" dirty="0" smtClean="0">
                <a:solidFill>
                  <a:srgbClr val="FF0000"/>
                </a:solidFill>
              </a:rPr>
              <a:t>   </a:t>
            </a:r>
            <a:r>
              <a:rPr lang="ru-RU" sz="2800" dirty="0" smtClean="0">
                <a:solidFill>
                  <a:srgbClr val="FF0000"/>
                </a:solidFill>
              </a:rPr>
              <a:t>Домашнее задание</a:t>
            </a:r>
          </a:p>
          <a:p>
            <a:pPr algn="l" eaLnBrk="1" fontAlgn="auto" hangingPunct="1">
              <a:spcAft>
                <a:spcPts val="0"/>
              </a:spcAft>
              <a:buFont typeface="Wingdings 2"/>
              <a:buNone/>
              <a:defRPr/>
            </a:pPr>
            <a:r>
              <a:rPr lang="ru-RU" sz="1800" dirty="0" smtClean="0">
                <a:solidFill>
                  <a:srgbClr val="FFFF00"/>
                </a:solidFill>
              </a:rPr>
              <a:t>Характер домашних определяется спецификой предмета МХК, цель которого не сведена к освоению наук. Домашние задания направлены на то, чтобы ученик мог </a:t>
            </a:r>
            <a:r>
              <a:rPr lang="ru-RU" sz="1800" dirty="0" err="1" smtClean="0">
                <a:solidFill>
                  <a:srgbClr val="FFFF00"/>
                </a:solidFill>
              </a:rPr>
              <a:t>самореализовать</a:t>
            </a:r>
            <a:r>
              <a:rPr lang="ru-RU" sz="1800" dirty="0" smtClean="0">
                <a:solidFill>
                  <a:srgbClr val="FFFF00"/>
                </a:solidFill>
              </a:rPr>
              <a:t> себя в пространстве культуры.</a:t>
            </a:r>
          </a:p>
          <a:p>
            <a:pPr algn="l" eaLnBrk="1" fontAlgn="auto" hangingPunct="1">
              <a:spcAft>
                <a:spcPts val="0"/>
              </a:spcAft>
              <a:buFont typeface="Wingdings 2"/>
              <a:buNone/>
              <a:defRPr/>
            </a:pPr>
            <a:r>
              <a:rPr lang="ru-RU" sz="1800" dirty="0" smtClean="0">
                <a:solidFill>
                  <a:srgbClr val="FFFF00"/>
                </a:solidFill>
              </a:rPr>
              <a:t>  Домашние задания могут:</a:t>
            </a:r>
          </a:p>
          <a:p>
            <a:pPr algn="l" eaLnBrk="1" fontAlgn="auto" hangingPunct="1">
              <a:spcAft>
                <a:spcPts val="0"/>
              </a:spcAft>
              <a:buFont typeface="Wingdings 2"/>
              <a:buNone/>
              <a:defRPr/>
            </a:pPr>
            <a:r>
              <a:rPr lang="ru-RU" sz="1800" dirty="0" smtClean="0">
                <a:solidFill>
                  <a:schemeClr val="bg1"/>
                </a:solidFill>
              </a:rPr>
              <a:t>      - иметь повторительный характер и быть нацеленными на закрепление полученных на уроке знаний и представлений;</a:t>
            </a:r>
          </a:p>
          <a:p>
            <a:pPr algn="l" eaLnBrk="1" fontAlgn="auto" hangingPunct="1">
              <a:spcAft>
                <a:spcPts val="0"/>
              </a:spcAft>
              <a:buFont typeface="Wingdings 2"/>
              <a:buNone/>
              <a:defRPr/>
            </a:pPr>
            <a:r>
              <a:rPr lang="ru-RU" sz="1800" dirty="0" smtClean="0">
                <a:solidFill>
                  <a:schemeClr val="bg1"/>
                </a:solidFill>
              </a:rPr>
              <a:t>       - иметь опережающий характер и являться подготовкой для последующих уроков</a:t>
            </a:r>
          </a:p>
          <a:p>
            <a:pPr algn="l" eaLnBrk="1" fontAlgn="auto" hangingPunct="1">
              <a:spcAft>
                <a:spcPts val="0"/>
              </a:spcAft>
              <a:buFont typeface="Wingdings 2"/>
              <a:buNone/>
              <a:defRPr/>
            </a:pPr>
            <a:r>
              <a:rPr lang="ru-RU" sz="1800" dirty="0" smtClean="0">
                <a:solidFill>
                  <a:schemeClr val="bg1"/>
                </a:solidFill>
              </a:rPr>
              <a:t>       - предполагать самостоятельный поиск и анализ информации, что позволит ученикам расширить представления об изучаемой культуре/эпохе, подробнее познакомиться с творчеством знаменитых мастеров, историей создания и бытования мировых шедевров;</a:t>
            </a:r>
          </a:p>
          <a:p>
            <a:pPr algn="l" eaLnBrk="1" fontAlgn="auto" hangingPunct="1">
              <a:spcAft>
                <a:spcPts val="0"/>
              </a:spcAft>
              <a:buFont typeface="Wingdings 2"/>
              <a:buNone/>
              <a:defRPr/>
            </a:pPr>
            <a:r>
              <a:rPr lang="ru-RU" sz="1800" dirty="0" smtClean="0">
                <a:solidFill>
                  <a:schemeClr val="bg1"/>
                </a:solidFill>
              </a:rPr>
              <a:t>        - быть нацелены на освоение учащимися разнообразных способов взаимодействия  с объектами культуры, позволяющих проанализировать и оценить эти произведения, составить о них собственное мнение;</a:t>
            </a:r>
          </a:p>
          <a:p>
            <a:pPr algn="l" eaLnBrk="1" fontAlgn="auto" hangingPunct="1">
              <a:spcAft>
                <a:spcPts val="0"/>
              </a:spcAft>
              <a:buFont typeface="Wingdings 2"/>
              <a:buNone/>
              <a:defRPr/>
            </a:pPr>
            <a:r>
              <a:rPr lang="ru-RU" sz="1800" dirty="0" smtClean="0">
                <a:solidFill>
                  <a:schemeClr val="bg1"/>
                </a:solidFill>
              </a:rPr>
              <a:t>         - иметь творческий характер и предполагать переосмысление историко-культурного опыта, осваиваемого в курсе МХК, использование его в собственной деятельности, формирование определенного опыта создания различных текстов, комментариев, эссе .</a:t>
            </a:r>
          </a:p>
          <a:p>
            <a:pPr algn="l" eaLnBrk="1" fontAlgn="auto" hangingPunct="1">
              <a:spcAft>
                <a:spcPts val="0"/>
              </a:spcAft>
              <a:buFont typeface="Wingdings 2"/>
              <a:buNone/>
              <a:defRPr/>
            </a:pPr>
            <a:endParaRPr lang="ru-RU" sz="2800" dirty="0" smtClean="0">
              <a:solidFill>
                <a:schemeClr val="bg1"/>
              </a:solidFill>
            </a:endParaRPr>
          </a:p>
          <a:p>
            <a:pPr algn="l" eaLnBrk="1" fontAlgn="auto" hangingPunct="1">
              <a:spcAft>
                <a:spcPts val="0"/>
              </a:spcAft>
              <a:buFont typeface="Wingdings 2"/>
              <a:buNone/>
              <a:defRPr/>
            </a:pPr>
            <a:endParaRPr lang="ru-RU" sz="2000" dirty="0" smtClean="0">
              <a:solidFill>
                <a:schemeClr val="bg1"/>
              </a:solidFill>
            </a:endParaRPr>
          </a:p>
        </p:txBody>
      </p:sp>
      <p:sp>
        <p:nvSpPr>
          <p:cNvPr id="5" name="Подзаголовок 2"/>
          <p:cNvSpPr txBox="1">
            <a:spLocks/>
          </p:cNvSpPr>
          <p:nvPr/>
        </p:nvSpPr>
        <p:spPr>
          <a:xfrm>
            <a:off x="0" y="428625"/>
            <a:ext cx="2643188" cy="1643063"/>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4" name="Подзаголовок 3"/>
          <p:cNvSpPr>
            <a:spLocks noGrp="1"/>
          </p:cNvSpPr>
          <p:nvPr>
            <p:ph type="subTitle" idx="1"/>
          </p:nvPr>
        </p:nvSpPr>
        <p:spPr>
          <a:xfrm>
            <a:off x="2714625" y="0"/>
            <a:ext cx="6429375" cy="6858000"/>
          </a:xfrm>
        </p:spPr>
        <p:txBody>
          <a:bodyPr>
            <a:normAutofit lnSpcReduction="10000"/>
          </a:bodyPr>
          <a:lstStyle/>
          <a:p>
            <a:pPr algn="ctr" eaLnBrk="1" fontAlgn="auto" hangingPunct="1">
              <a:spcAft>
                <a:spcPts val="0"/>
              </a:spcAft>
              <a:buFont typeface="Wingdings 2"/>
              <a:buNone/>
              <a:defRPr/>
            </a:pPr>
            <a:r>
              <a:rPr lang="ru-RU" sz="2800" dirty="0" smtClean="0">
                <a:solidFill>
                  <a:srgbClr val="FF0000"/>
                </a:solidFill>
              </a:rPr>
              <a:t>    Уровни сложности домашней работы</a:t>
            </a:r>
          </a:p>
          <a:p>
            <a:pPr algn="l" eaLnBrk="1" fontAlgn="auto" hangingPunct="1">
              <a:spcAft>
                <a:spcPts val="0"/>
              </a:spcAft>
              <a:buFont typeface="Wingdings 2"/>
              <a:buNone/>
              <a:defRPr/>
            </a:pPr>
            <a:r>
              <a:rPr lang="ru-RU" dirty="0" smtClean="0">
                <a:solidFill>
                  <a:srgbClr val="FFC000"/>
                </a:solidFill>
              </a:rPr>
              <a:t>Первый уровень- </a:t>
            </a:r>
            <a:r>
              <a:rPr lang="ru-RU" sz="1800" dirty="0" smtClean="0">
                <a:solidFill>
                  <a:schemeClr val="bg1"/>
                </a:solidFill>
              </a:rPr>
              <a:t>воспроизведение информации, содержащейся в учебных пособиях и хрестоматиях;</a:t>
            </a:r>
          </a:p>
          <a:p>
            <a:pPr algn="l" eaLnBrk="1" fontAlgn="auto" hangingPunct="1">
              <a:spcAft>
                <a:spcPts val="0"/>
              </a:spcAft>
              <a:buFont typeface="Wingdings 2"/>
              <a:buNone/>
              <a:defRPr/>
            </a:pPr>
            <a:r>
              <a:rPr lang="ru-RU" sz="2000" dirty="0" smtClean="0">
                <a:solidFill>
                  <a:srgbClr val="FFC000"/>
                </a:solidFill>
              </a:rPr>
              <a:t>Второй уровень- </a:t>
            </a:r>
            <a:r>
              <a:rPr lang="ru-RU" sz="1800" dirty="0" smtClean="0">
                <a:solidFill>
                  <a:schemeClr val="bg1"/>
                </a:solidFill>
              </a:rPr>
              <a:t>самостоятельный отбор и обработка информации из различных источников;</a:t>
            </a:r>
          </a:p>
          <a:p>
            <a:pPr algn="l" eaLnBrk="1" fontAlgn="auto" hangingPunct="1">
              <a:spcAft>
                <a:spcPts val="0"/>
              </a:spcAft>
              <a:buFont typeface="Wingdings 2"/>
              <a:buNone/>
              <a:defRPr/>
            </a:pPr>
            <a:r>
              <a:rPr lang="ru-RU" sz="2000" dirty="0" smtClean="0">
                <a:solidFill>
                  <a:srgbClr val="FFC000"/>
                </a:solidFill>
              </a:rPr>
              <a:t>Третий уровень- </a:t>
            </a:r>
            <a:r>
              <a:rPr lang="ru-RU" sz="1800" dirty="0" smtClean="0">
                <a:solidFill>
                  <a:schemeClr val="bg1"/>
                </a:solidFill>
              </a:rPr>
              <a:t>использование собственного опыта освоения объектов культурного наследия;</a:t>
            </a:r>
          </a:p>
          <a:p>
            <a:pPr algn="l" eaLnBrk="1" fontAlgn="auto" hangingPunct="1">
              <a:spcAft>
                <a:spcPts val="0"/>
              </a:spcAft>
              <a:buFont typeface="Wingdings 2"/>
              <a:buNone/>
              <a:defRPr/>
            </a:pPr>
            <a:r>
              <a:rPr lang="ru-RU" sz="2000" dirty="0" smtClean="0">
                <a:solidFill>
                  <a:srgbClr val="FFC000"/>
                </a:solidFill>
              </a:rPr>
              <a:t>Четвертый уровень- </a:t>
            </a:r>
            <a:r>
              <a:rPr lang="ru-RU" sz="1800" dirty="0" smtClean="0">
                <a:solidFill>
                  <a:schemeClr val="bg1"/>
                </a:solidFill>
              </a:rPr>
              <a:t>выявление проблемных ситуаций и способов их решения на основе опыта, накопленного мировой культурой;</a:t>
            </a:r>
          </a:p>
          <a:p>
            <a:pPr algn="l" eaLnBrk="1" fontAlgn="auto" hangingPunct="1">
              <a:spcAft>
                <a:spcPts val="0"/>
              </a:spcAft>
              <a:buFont typeface="Wingdings 2"/>
              <a:buNone/>
              <a:defRPr/>
            </a:pPr>
            <a:r>
              <a:rPr lang="ru-RU" sz="2000" dirty="0" smtClean="0">
                <a:solidFill>
                  <a:srgbClr val="FFC000"/>
                </a:solidFill>
              </a:rPr>
              <a:t>Пятый уровень-</a:t>
            </a:r>
            <a:r>
              <a:rPr lang="ru-RU" sz="1800" dirty="0" smtClean="0">
                <a:solidFill>
                  <a:schemeClr val="bg1"/>
                </a:solidFill>
              </a:rPr>
              <a:t> создание собственных текстов культуры;</a:t>
            </a:r>
            <a:endParaRPr lang="ru-RU" sz="1800" dirty="0" smtClean="0">
              <a:solidFill>
                <a:srgbClr val="FF0000"/>
              </a:solidFill>
            </a:endParaRPr>
          </a:p>
          <a:p>
            <a:pPr algn="l" eaLnBrk="1" fontAlgn="auto" hangingPunct="1">
              <a:spcAft>
                <a:spcPts val="0"/>
              </a:spcAft>
              <a:buFont typeface="Wingdings 2"/>
              <a:buNone/>
              <a:defRPr/>
            </a:pPr>
            <a:r>
              <a:rPr lang="ru-RU" sz="1800" dirty="0" smtClean="0">
                <a:solidFill>
                  <a:srgbClr val="FF0000"/>
                </a:solidFill>
              </a:rPr>
              <a:t>      Устные ответы учащихся должны носить развернутый характер, содержать не только информационную составляющую но и оценочные суждения .</a:t>
            </a:r>
          </a:p>
          <a:p>
            <a:pPr algn="l" eaLnBrk="1" fontAlgn="auto" hangingPunct="1">
              <a:spcAft>
                <a:spcPts val="0"/>
              </a:spcAft>
              <a:buFont typeface="Wingdings 2"/>
              <a:buNone/>
              <a:defRPr/>
            </a:pPr>
            <a:r>
              <a:rPr lang="ru-RU" sz="1800" dirty="0" smtClean="0">
                <a:solidFill>
                  <a:srgbClr val="FF0000"/>
                </a:solidFill>
              </a:rPr>
              <a:t>       </a:t>
            </a:r>
            <a:r>
              <a:rPr lang="ru-RU" sz="1800" dirty="0" smtClean="0">
                <a:solidFill>
                  <a:srgbClr val="FFFF00"/>
                </a:solidFill>
              </a:rPr>
              <a:t>Высказываемые соображения ученики должны аргументировать, обращаться непосредственно к тому произведению, о котором идет рассказ.</a:t>
            </a:r>
          </a:p>
          <a:p>
            <a:pPr algn="l" eaLnBrk="1" fontAlgn="auto" hangingPunct="1">
              <a:spcAft>
                <a:spcPts val="0"/>
              </a:spcAft>
              <a:buFont typeface="Wingdings 2"/>
              <a:buNone/>
              <a:defRPr/>
            </a:pPr>
            <a:r>
              <a:rPr lang="ru-RU" sz="1800" dirty="0" smtClean="0">
                <a:solidFill>
                  <a:srgbClr val="FFFF00"/>
                </a:solidFill>
              </a:rPr>
              <a:t>       </a:t>
            </a:r>
            <a:r>
              <a:rPr lang="ru-RU" sz="1800" dirty="0" smtClean="0">
                <a:solidFill>
                  <a:srgbClr val="FF0000"/>
                </a:solidFill>
              </a:rPr>
              <a:t>Учащиеся должны активно использовать подлинные тексты культуры- цитаты из литературных произведений, исторических документов, воспоминаний и пр.</a:t>
            </a:r>
            <a:endParaRPr lang="ru-RU" sz="1800" dirty="0" smtClean="0">
              <a:solidFill>
                <a:srgbClr val="FFFF00"/>
              </a:solidFill>
            </a:endParaRPr>
          </a:p>
          <a:p>
            <a:pPr algn="l" eaLnBrk="1" fontAlgn="auto" hangingPunct="1">
              <a:spcAft>
                <a:spcPts val="0"/>
              </a:spcAft>
              <a:buFont typeface="Wingdings 2"/>
              <a:buNone/>
              <a:defRPr/>
            </a:pPr>
            <a:r>
              <a:rPr lang="ru-RU" sz="1800" dirty="0" smtClean="0">
                <a:solidFill>
                  <a:srgbClr val="FF0000"/>
                </a:solidFill>
              </a:rPr>
              <a:t>      </a:t>
            </a:r>
          </a:p>
          <a:p>
            <a:pPr algn="l" eaLnBrk="1" fontAlgn="auto" hangingPunct="1">
              <a:spcAft>
                <a:spcPts val="0"/>
              </a:spcAft>
              <a:buFont typeface="Wingdings 2"/>
              <a:buNone/>
              <a:defRPr/>
            </a:pPr>
            <a:endParaRPr lang="ru-RU" dirty="0" smtClean="0">
              <a:solidFill>
                <a:srgbClr val="FF0000"/>
              </a:solidFill>
            </a:endParaRPr>
          </a:p>
        </p:txBody>
      </p:sp>
      <p:sp>
        <p:nvSpPr>
          <p:cNvPr id="5" name="Подзаголовок 2"/>
          <p:cNvSpPr txBox="1">
            <a:spLocks/>
          </p:cNvSpPr>
          <p:nvPr/>
        </p:nvSpPr>
        <p:spPr>
          <a:xfrm>
            <a:off x="0" y="214313"/>
            <a:ext cx="2643188" cy="1643062"/>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4" name="Подзаголовок 3"/>
          <p:cNvSpPr>
            <a:spLocks noGrp="1"/>
          </p:cNvSpPr>
          <p:nvPr>
            <p:ph type="subTitle" idx="1"/>
          </p:nvPr>
        </p:nvSpPr>
        <p:spPr>
          <a:xfrm>
            <a:off x="2714625" y="0"/>
            <a:ext cx="6429375" cy="6858000"/>
          </a:xfrm>
        </p:spPr>
        <p:txBody>
          <a:bodyPr>
            <a:normAutofit lnSpcReduction="10000"/>
          </a:bodyPr>
          <a:lstStyle/>
          <a:p>
            <a:pPr algn="l" eaLnBrk="1" fontAlgn="auto" hangingPunct="1">
              <a:spcAft>
                <a:spcPts val="0"/>
              </a:spcAft>
              <a:buFont typeface="Wingdings 2"/>
              <a:buNone/>
              <a:defRPr/>
            </a:pPr>
            <a:r>
              <a:rPr lang="ru-RU" dirty="0" smtClean="0">
                <a:solidFill>
                  <a:srgbClr val="FF0000"/>
                </a:solidFill>
              </a:rPr>
              <a:t>    </a:t>
            </a:r>
            <a:r>
              <a:rPr lang="ru-RU" sz="2800" dirty="0" smtClean="0">
                <a:solidFill>
                  <a:srgbClr val="FF0000"/>
                </a:solidFill>
              </a:rPr>
              <a:t>Методы и приемы контроля</a:t>
            </a:r>
          </a:p>
          <a:p>
            <a:pPr algn="l" eaLnBrk="1" fontAlgn="auto" hangingPunct="1">
              <a:spcAft>
                <a:spcPts val="0"/>
              </a:spcAft>
              <a:buFont typeface="Wingdings 2"/>
              <a:buNone/>
              <a:defRPr/>
            </a:pPr>
            <a:r>
              <a:rPr lang="ru-RU" sz="2000" dirty="0" smtClean="0">
                <a:solidFill>
                  <a:srgbClr val="FFFF00"/>
                </a:solidFill>
              </a:rPr>
              <a:t>Осуществление текущего и итогового контроля на уроках  МХК тесно связано со спецификой предмета, творческим характером его освоения, что предполагает дополнение традиционных форм и способов контроля специфическими.</a:t>
            </a:r>
          </a:p>
          <a:p>
            <a:pPr algn="l" eaLnBrk="1" fontAlgn="auto" hangingPunct="1">
              <a:spcAft>
                <a:spcPts val="0"/>
              </a:spcAft>
              <a:buFont typeface="Wingdings 2"/>
              <a:buNone/>
              <a:defRPr/>
            </a:pPr>
            <a:r>
              <a:rPr lang="ru-RU" sz="2000" dirty="0" smtClean="0">
                <a:solidFill>
                  <a:srgbClr val="FFFF00"/>
                </a:solidFill>
              </a:rPr>
              <a:t>     </a:t>
            </a:r>
            <a:r>
              <a:rPr lang="ru-RU" sz="1800" dirty="0" smtClean="0">
                <a:solidFill>
                  <a:schemeClr val="bg1"/>
                </a:solidFill>
              </a:rPr>
              <a:t>* собеседование(индивидуальное и групповое). Дает возможность неформальной индивидуальной работы с учениками, способствует выявлению степени их личностного развития;</a:t>
            </a:r>
          </a:p>
          <a:p>
            <a:pPr algn="l" eaLnBrk="1" fontAlgn="auto" hangingPunct="1">
              <a:spcAft>
                <a:spcPts val="0"/>
              </a:spcAft>
              <a:buFont typeface="Wingdings 2"/>
              <a:buNone/>
              <a:defRPr/>
            </a:pPr>
            <a:r>
              <a:rPr lang="ru-RU" sz="1800" dirty="0" smtClean="0">
                <a:solidFill>
                  <a:schemeClr val="bg1"/>
                </a:solidFill>
              </a:rPr>
              <a:t>      * заполнение «Дневника читателя, зрителя, слушателя». Эта форма «контроля» специально разработана для курса МХК, но на практике используется сравнительно редко, поскольку предполагает достаточно кропотливую индивидуальную работу;</a:t>
            </a:r>
          </a:p>
          <a:p>
            <a:pPr algn="l" eaLnBrk="1" fontAlgn="auto" hangingPunct="1">
              <a:spcAft>
                <a:spcPts val="0"/>
              </a:spcAft>
              <a:buFont typeface="Wingdings 2"/>
              <a:buNone/>
              <a:defRPr/>
            </a:pPr>
            <a:r>
              <a:rPr lang="ru-RU" sz="1800" dirty="0" smtClean="0">
                <a:solidFill>
                  <a:schemeClr val="bg1"/>
                </a:solidFill>
              </a:rPr>
              <a:t>      * тесты позволяют диагностировать уровень усвоения знаний и степень их осознанности. Кроме этого, тесты способствуют накоплению новой информации, формируют интеллектуальные умения и систематизируют знания. Учитывая специфику предмета, не рекомендуется  давать тесты на репродуктивное воспроизведение информации,</a:t>
            </a:r>
          </a:p>
          <a:p>
            <a:pPr algn="l" eaLnBrk="1" fontAlgn="auto" hangingPunct="1">
              <a:spcAft>
                <a:spcPts val="0"/>
              </a:spcAft>
              <a:buFont typeface="Wingdings 2"/>
              <a:buNone/>
              <a:defRPr/>
            </a:pPr>
            <a:r>
              <a:rPr lang="ru-RU" sz="1800" dirty="0" smtClean="0">
                <a:solidFill>
                  <a:schemeClr val="bg1"/>
                </a:solidFill>
              </a:rPr>
              <a:t>Следует ограничить тесты, направленные на перечисление дат жизни, имен творцов искусства, названия произведений;     </a:t>
            </a:r>
          </a:p>
          <a:p>
            <a:pPr algn="l" eaLnBrk="1" fontAlgn="auto" hangingPunct="1">
              <a:spcAft>
                <a:spcPts val="0"/>
              </a:spcAft>
              <a:buFont typeface="Wingdings 2"/>
              <a:buNone/>
              <a:defRPr/>
            </a:pPr>
            <a:endParaRPr lang="ru-RU" sz="2000" dirty="0" smtClean="0">
              <a:solidFill>
                <a:srgbClr val="FFFF00"/>
              </a:solidFill>
            </a:endParaRPr>
          </a:p>
          <a:p>
            <a:pPr algn="l" eaLnBrk="1" fontAlgn="auto" hangingPunct="1">
              <a:spcAft>
                <a:spcPts val="0"/>
              </a:spcAft>
              <a:buFont typeface="Wingdings 2"/>
              <a:buNone/>
              <a:defRPr/>
            </a:pPr>
            <a:endParaRPr lang="ru-RU" sz="2800" dirty="0" smtClean="0">
              <a:solidFill>
                <a:srgbClr val="FF0000"/>
              </a:solidFill>
            </a:endParaRPr>
          </a:p>
          <a:p>
            <a:pPr algn="l" eaLnBrk="1" fontAlgn="auto" hangingPunct="1">
              <a:spcAft>
                <a:spcPts val="0"/>
              </a:spcAft>
              <a:buFont typeface="Wingdings 2"/>
              <a:buNone/>
              <a:defRPr/>
            </a:pPr>
            <a:endParaRPr lang="ru-RU" dirty="0" smtClean="0">
              <a:solidFill>
                <a:srgbClr val="FF0000"/>
              </a:solidFill>
            </a:endParaRPr>
          </a:p>
        </p:txBody>
      </p:sp>
      <p:sp>
        <p:nvSpPr>
          <p:cNvPr id="5" name="Подзаголовок 2"/>
          <p:cNvSpPr txBox="1">
            <a:spLocks/>
          </p:cNvSpPr>
          <p:nvPr/>
        </p:nvSpPr>
        <p:spPr>
          <a:xfrm>
            <a:off x="0" y="214313"/>
            <a:ext cx="2643188" cy="1643062"/>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4" name="Подзаголовок 3"/>
          <p:cNvSpPr>
            <a:spLocks noGrp="1"/>
          </p:cNvSpPr>
          <p:nvPr>
            <p:ph type="subTitle" idx="1"/>
          </p:nvPr>
        </p:nvSpPr>
        <p:spPr>
          <a:xfrm>
            <a:off x="2714625" y="0"/>
            <a:ext cx="6429375" cy="6858000"/>
          </a:xfrm>
        </p:spPr>
        <p:txBody>
          <a:bodyPr>
            <a:normAutofit lnSpcReduction="10000"/>
          </a:bodyPr>
          <a:lstStyle/>
          <a:p>
            <a:pPr algn="l" eaLnBrk="1" fontAlgn="auto" hangingPunct="1">
              <a:spcAft>
                <a:spcPts val="0"/>
              </a:spcAft>
              <a:buFont typeface="Wingdings 2"/>
              <a:buNone/>
              <a:defRPr/>
            </a:pPr>
            <a:r>
              <a:rPr lang="ru-RU" dirty="0" smtClean="0">
                <a:solidFill>
                  <a:srgbClr val="FF0000"/>
                </a:solidFill>
              </a:rPr>
              <a:t>    </a:t>
            </a:r>
            <a:r>
              <a:rPr lang="ru-RU" sz="2800" dirty="0" smtClean="0">
                <a:solidFill>
                  <a:srgbClr val="FF0000"/>
                </a:solidFill>
              </a:rPr>
              <a:t>Методы и приемы контроля</a:t>
            </a:r>
          </a:p>
          <a:p>
            <a:pPr algn="l" eaLnBrk="1" fontAlgn="auto" hangingPunct="1">
              <a:spcAft>
                <a:spcPts val="0"/>
              </a:spcAft>
              <a:buFont typeface="Wingdings 2"/>
              <a:buNone/>
              <a:defRPr/>
            </a:pPr>
            <a:r>
              <a:rPr lang="ru-RU" sz="2000" dirty="0" smtClean="0">
                <a:solidFill>
                  <a:srgbClr val="FFFF00"/>
                </a:solidFill>
              </a:rPr>
              <a:t>     </a:t>
            </a:r>
            <a:r>
              <a:rPr lang="ru-RU" sz="2000" dirty="0" smtClean="0">
                <a:solidFill>
                  <a:schemeClr val="bg1"/>
                </a:solidFill>
              </a:rPr>
              <a:t>* </a:t>
            </a:r>
            <a:r>
              <a:rPr lang="ru-RU" sz="2000" dirty="0" smtClean="0">
                <a:solidFill>
                  <a:srgbClr val="FFC000"/>
                </a:solidFill>
              </a:rPr>
              <a:t>семинар</a:t>
            </a:r>
            <a:r>
              <a:rPr lang="ru-RU" sz="1800" dirty="0" smtClean="0">
                <a:solidFill>
                  <a:schemeClr val="bg1"/>
                </a:solidFill>
              </a:rPr>
              <a:t> дает возможность, опираясь на имеющиеся у учащихся знания, расширить и углубить их, формирует умение доказывать, убеждать, отстаивать свое мнение. В ходе семинарского занятия происходит обобщение имеющихся знаний и их закрепление;</a:t>
            </a:r>
          </a:p>
          <a:p>
            <a:pPr algn="l" eaLnBrk="1" fontAlgn="auto" hangingPunct="1">
              <a:spcAft>
                <a:spcPts val="0"/>
              </a:spcAft>
              <a:buFont typeface="Wingdings 2"/>
              <a:buNone/>
              <a:defRPr/>
            </a:pPr>
            <a:r>
              <a:rPr lang="ru-RU" sz="1800" dirty="0" smtClean="0">
                <a:solidFill>
                  <a:schemeClr val="bg1"/>
                </a:solidFill>
              </a:rPr>
              <a:t>      * </a:t>
            </a:r>
            <a:r>
              <a:rPr lang="ru-RU" sz="2000" dirty="0" smtClean="0">
                <a:solidFill>
                  <a:srgbClr val="FFC000"/>
                </a:solidFill>
              </a:rPr>
              <a:t>зачет</a:t>
            </a:r>
            <a:r>
              <a:rPr lang="ru-RU" sz="1800" dirty="0" smtClean="0">
                <a:solidFill>
                  <a:schemeClr val="bg1"/>
                </a:solidFill>
              </a:rPr>
              <a:t>- одна из форм обобщающего итогового повторения. Цель- систематизировать пройденный материал, создать у учащихся целостное представление о каком- либо блоке изучаемого материала. Эта форма дает возможность не только проверить уровень усвоения нового материала, но и способствует самопроверке знаний, приучает к самостоятельной работе, повышает ответственность учащихся за процесс обучения. Формы зачетов могут быть разные, но для МХК советуют использовать с элементами игры;            </a:t>
            </a:r>
          </a:p>
          <a:p>
            <a:pPr algn="l" eaLnBrk="1" fontAlgn="auto" hangingPunct="1">
              <a:spcAft>
                <a:spcPts val="0"/>
              </a:spcAft>
              <a:buFont typeface="Wingdings 2"/>
              <a:buNone/>
              <a:defRPr/>
            </a:pPr>
            <a:r>
              <a:rPr lang="ru-RU" sz="1800" dirty="0" smtClean="0">
                <a:solidFill>
                  <a:schemeClr val="bg1"/>
                </a:solidFill>
              </a:rPr>
              <a:t>       </a:t>
            </a:r>
            <a:r>
              <a:rPr lang="ru-RU" sz="2000" dirty="0" smtClean="0">
                <a:solidFill>
                  <a:srgbClr val="FFC000"/>
                </a:solidFill>
              </a:rPr>
              <a:t>*реферат</a:t>
            </a:r>
            <a:r>
              <a:rPr lang="ru-RU" sz="1800" dirty="0" smtClean="0">
                <a:solidFill>
                  <a:schemeClr val="bg1"/>
                </a:solidFill>
              </a:rPr>
              <a:t>- наиболее сложная форма письменной работы, сочетающая в себе план и конспект. Эта форма свидетельствует о знании литературы по конкретной теме, собственном мнении ученика об излагаемой проблеме, о навыках анализа и обобщения изученного материала, умении правильно оформить работу. Реферат- первый научный опыт учащихся. Он может быть посвящен узкой теме или оформляться как зачетная работа по всему курсу МХК;</a:t>
            </a:r>
            <a:endParaRPr lang="ru-RU" sz="2000" dirty="0" smtClean="0">
              <a:solidFill>
                <a:srgbClr val="FFC000"/>
              </a:solidFill>
            </a:endParaRPr>
          </a:p>
          <a:p>
            <a:pPr algn="l" eaLnBrk="1" fontAlgn="auto" hangingPunct="1">
              <a:spcAft>
                <a:spcPts val="0"/>
              </a:spcAft>
              <a:buFont typeface="Wingdings 2"/>
              <a:buNone/>
              <a:defRPr/>
            </a:pPr>
            <a:endParaRPr lang="ru-RU" dirty="0" smtClean="0">
              <a:solidFill>
                <a:srgbClr val="FF0000"/>
              </a:solidFill>
            </a:endParaRPr>
          </a:p>
        </p:txBody>
      </p:sp>
      <p:sp>
        <p:nvSpPr>
          <p:cNvPr id="5" name="Подзаголовок 2"/>
          <p:cNvSpPr txBox="1">
            <a:spLocks/>
          </p:cNvSpPr>
          <p:nvPr/>
        </p:nvSpPr>
        <p:spPr>
          <a:xfrm>
            <a:off x="0" y="214313"/>
            <a:ext cx="2643188" cy="1643062"/>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214470"/>
            <a:ext cx="6429388" cy="6143644"/>
          </a:xfrm>
        </p:spPr>
        <p:txBody>
          <a:bodyPr/>
          <a:lstStyle/>
          <a:p>
            <a:pPr algn="ctr" eaLnBrk="1" fontAlgn="auto" hangingPunct="1">
              <a:spcAft>
                <a:spcPts val="0"/>
              </a:spcAft>
              <a:defRPr/>
            </a:pPr>
            <a:r>
              <a:rPr lang="ru-RU" sz="3200" dirty="0" smtClean="0">
                <a:solidFill>
                  <a:srgbClr val="FF0000"/>
                </a:solidFill>
              </a:rPr>
              <a:t/>
            </a:r>
            <a:br>
              <a:rPr lang="ru-RU" sz="32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62466" name="Подзаголовок 3"/>
          <p:cNvSpPr>
            <a:spLocks noGrp="1"/>
          </p:cNvSpPr>
          <p:nvPr>
            <p:ph type="subTitle" idx="1"/>
          </p:nvPr>
        </p:nvSpPr>
        <p:spPr>
          <a:xfrm>
            <a:off x="2714625" y="0"/>
            <a:ext cx="6429375" cy="6858000"/>
          </a:xfrm>
        </p:spPr>
        <p:txBody>
          <a:bodyPr/>
          <a:lstStyle/>
          <a:p>
            <a:pPr algn="l" eaLnBrk="1" hangingPunct="1"/>
            <a:r>
              <a:rPr lang="ru-RU" smtClean="0">
                <a:solidFill>
                  <a:srgbClr val="FF0000"/>
                </a:solidFill>
              </a:rPr>
              <a:t>    </a:t>
            </a:r>
            <a:r>
              <a:rPr lang="ru-RU" sz="2800" smtClean="0">
                <a:solidFill>
                  <a:srgbClr val="FF0000"/>
                </a:solidFill>
              </a:rPr>
              <a:t>Методы и приемы контроля</a:t>
            </a:r>
          </a:p>
          <a:p>
            <a:pPr algn="l" eaLnBrk="1" hangingPunct="1"/>
            <a:r>
              <a:rPr lang="ru-RU" sz="2000" smtClean="0">
                <a:solidFill>
                  <a:srgbClr val="FFFF00"/>
                </a:solidFill>
              </a:rPr>
              <a:t>     </a:t>
            </a:r>
            <a:r>
              <a:rPr lang="ru-RU" sz="2000" smtClean="0">
                <a:solidFill>
                  <a:schemeClr val="bg1"/>
                </a:solidFill>
              </a:rPr>
              <a:t>*</a:t>
            </a:r>
            <a:r>
              <a:rPr lang="ru-RU" sz="2000" smtClean="0">
                <a:solidFill>
                  <a:srgbClr val="FFC000"/>
                </a:solidFill>
              </a:rPr>
              <a:t>портфолио </a:t>
            </a:r>
            <a:r>
              <a:rPr lang="ru-RU" sz="1800" smtClean="0">
                <a:solidFill>
                  <a:schemeClr val="bg1"/>
                </a:solidFill>
              </a:rPr>
              <a:t>творческих работ ученика. Деятельность по созданию портфолио можно разделить на три этапа. На первом главной целью становится освоение различных приемов действия, позволяющих проанализировать и оценить произведения искусства с разных сторон, с различных точек зрения. На втором- учащиеся пытаются самостоятельно найти способ решения проблемы. К третьему этапу они уже готовы самостоятельно формулировать проблемы и искать их решение;</a:t>
            </a:r>
          </a:p>
          <a:p>
            <a:pPr algn="l" eaLnBrk="1" hangingPunct="1"/>
            <a:r>
              <a:rPr lang="ru-RU" sz="1800" smtClean="0">
                <a:solidFill>
                  <a:schemeClr val="bg1"/>
                </a:solidFill>
              </a:rPr>
              <a:t>       *</a:t>
            </a:r>
            <a:r>
              <a:rPr lang="ru-RU" sz="2000" smtClean="0">
                <a:solidFill>
                  <a:srgbClr val="FFC000"/>
                </a:solidFill>
              </a:rPr>
              <a:t> олимпиада </a:t>
            </a:r>
            <a:r>
              <a:rPr lang="ru-RU" sz="1800" smtClean="0">
                <a:solidFill>
                  <a:schemeClr val="bg1"/>
                </a:solidFill>
              </a:rPr>
              <a:t>позволяет учителю не только проверить качество знаний, но и повысит интерес к предмету, выявить способных учащихся, обладающих стремлением к творчеству. </a:t>
            </a:r>
          </a:p>
          <a:p>
            <a:pPr algn="l" eaLnBrk="1" hangingPunct="1"/>
            <a:r>
              <a:rPr lang="ru-RU" sz="1800" smtClean="0">
                <a:solidFill>
                  <a:schemeClr val="bg1"/>
                </a:solidFill>
              </a:rPr>
              <a:t>       *</a:t>
            </a:r>
            <a:r>
              <a:rPr lang="ru-RU" sz="2000" smtClean="0">
                <a:solidFill>
                  <a:srgbClr val="FFC000"/>
                </a:solidFill>
              </a:rPr>
              <a:t> итоговый экзамен</a:t>
            </a:r>
            <a:r>
              <a:rPr lang="ru-RU" sz="1800" smtClean="0">
                <a:solidFill>
                  <a:schemeClr val="bg1"/>
                </a:solidFill>
              </a:rPr>
              <a:t>. Учитывая различные программы, по которым ведется преподавание, организация экзамена и разработка его содержания требуют согласования общих подходов.</a:t>
            </a:r>
          </a:p>
        </p:txBody>
      </p:sp>
      <p:sp>
        <p:nvSpPr>
          <p:cNvPr id="5" name="Подзаголовок 2"/>
          <p:cNvSpPr txBox="1">
            <a:spLocks/>
          </p:cNvSpPr>
          <p:nvPr/>
        </p:nvSpPr>
        <p:spPr>
          <a:xfrm>
            <a:off x="0" y="214313"/>
            <a:ext cx="2643188" cy="1643062"/>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bwMode="auto">
          <a:xfrm>
            <a:off x="2706688" y="-1566863"/>
            <a:ext cx="6443662" cy="1931988"/>
          </a:xfrm>
        </p:spPr>
      </p:pic>
      <p:sp>
        <p:nvSpPr>
          <p:cNvPr id="4" name="Подзаголовок 3"/>
          <p:cNvSpPr>
            <a:spLocks noGrp="1"/>
          </p:cNvSpPr>
          <p:nvPr>
            <p:ph type="subTitle" idx="1"/>
          </p:nvPr>
        </p:nvSpPr>
        <p:spPr>
          <a:xfrm>
            <a:off x="2714625" y="285750"/>
            <a:ext cx="6429375" cy="6572250"/>
          </a:xfrm>
        </p:spPr>
        <p:txBody>
          <a:bodyPr>
            <a:normAutofit/>
          </a:bodyPr>
          <a:lstStyle/>
          <a:p>
            <a:pPr algn="l" eaLnBrk="1" fontAlgn="auto" hangingPunct="1">
              <a:spcAft>
                <a:spcPts val="0"/>
              </a:spcAft>
              <a:buFont typeface="Wingdings 2"/>
              <a:buNone/>
              <a:defRPr/>
            </a:pPr>
            <a:endParaRPr lang="ru-RU" dirty="0" smtClean="0">
              <a:solidFill>
                <a:srgbClr val="FF0000"/>
              </a:solidFill>
            </a:endParaRPr>
          </a:p>
          <a:p>
            <a:pPr algn="l" eaLnBrk="1" fontAlgn="auto" hangingPunct="1">
              <a:spcAft>
                <a:spcPts val="0"/>
              </a:spcAft>
              <a:buFont typeface="Wingdings 2"/>
              <a:buNone/>
              <a:defRPr/>
            </a:pPr>
            <a:r>
              <a:rPr lang="ru-RU" sz="2800" dirty="0" smtClean="0">
                <a:solidFill>
                  <a:srgbClr val="FF0000"/>
                </a:solidFill>
              </a:rPr>
              <a:t>Результаты</a:t>
            </a:r>
          </a:p>
          <a:p>
            <a:pPr algn="l" eaLnBrk="1" fontAlgn="auto" hangingPunct="1">
              <a:spcAft>
                <a:spcPts val="0"/>
              </a:spcAft>
              <a:buFont typeface="Wingdings 2"/>
              <a:buNone/>
              <a:defRPr/>
            </a:pPr>
            <a:r>
              <a:rPr lang="ru-RU" sz="2400" b="1" i="1" dirty="0" smtClean="0">
                <a:solidFill>
                  <a:srgbClr val="FFFF00"/>
                </a:solidFill>
              </a:rPr>
              <a:t>В результате адекватной реализации программы курса создаются эффективные условия для достижения следующих результатов:</a:t>
            </a:r>
          </a:p>
          <a:p>
            <a:pPr algn="l" eaLnBrk="1" fontAlgn="auto" hangingPunct="1">
              <a:spcAft>
                <a:spcPts val="0"/>
              </a:spcAft>
              <a:buClr>
                <a:schemeClr val="tx1">
                  <a:lumMod val="95000"/>
                  <a:lumOff val="5000"/>
                </a:schemeClr>
              </a:buClr>
              <a:buSzPct val="124000"/>
              <a:buFont typeface="Wingdings 2"/>
              <a:buNone/>
              <a:defRPr/>
            </a:pPr>
            <a:r>
              <a:rPr lang="ru-RU" dirty="0" smtClean="0">
                <a:solidFill>
                  <a:schemeClr val="tx2">
                    <a:lumMod val="20000"/>
                    <a:lumOff val="80000"/>
                  </a:schemeClr>
                </a:solidFill>
              </a:rPr>
              <a:t> - Формируется общекультурная компетентность ученика;</a:t>
            </a:r>
          </a:p>
          <a:p>
            <a:pPr algn="l" eaLnBrk="1" fontAlgn="auto" hangingPunct="1">
              <a:spcAft>
                <a:spcPts val="0"/>
              </a:spcAft>
              <a:buClr>
                <a:schemeClr val="tx1">
                  <a:lumMod val="95000"/>
                  <a:lumOff val="5000"/>
                </a:schemeClr>
              </a:buClr>
              <a:buSzPct val="124000"/>
              <a:buFont typeface="Wingdings 2"/>
              <a:buNone/>
              <a:defRPr/>
            </a:pPr>
            <a:r>
              <a:rPr lang="ru-RU" dirty="0" smtClean="0">
                <a:solidFill>
                  <a:schemeClr val="tx2">
                    <a:lumMod val="20000"/>
                    <a:lumOff val="80000"/>
                  </a:schemeClr>
                </a:solidFill>
              </a:rPr>
              <a:t> - Формируется коммуникативная компетентность ученика;</a:t>
            </a:r>
          </a:p>
          <a:p>
            <a:pPr algn="l" eaLnBrk="1" fontAlgn="auto" hangingPunct="1">
              <a:spcAft>
                <a:spcPts val="0"/>
              </a:spcAft>
              <a:buClr>
                <a:schemeClr val="tx1">
                  <a:lumMod val="95000"/>
                  <a:lumOff val="5000"/>
                </a:schemeClr>
              </a:buClr>
              <a:buSzPct val="124000"/>
              <a:buFont typeface="Wingdings 2"/>
              <a:buNone/>
              <a:defRPr/>
            </a:pPr>
            <a:r>
              <a:rPr lang="ru-RU" dirty="0" smtClean="0">
                <a:solidFill>
                  <a:schemeClr val="tx2">
                    <a:lumMod val="20000"/>
                    <a:lumOff val="80000"/>
                  </a:schemeClr>
                </a:solidFill>
              </a:rPr>
              <a:t> - Формируется информационная компетентность ученика;</a:t>
            </a:r>
          </a:p>
          <a:p>
            <a:pPr algn="l" eaLnBrk="1" fontAlgn="auto" hangingPunct="1">
              <a:spcAft>
                <a:spcPts val="0"/>
              </a:spcAft>
              <a:buClr>
                <a:schemeClr val="tx1">
                  <a:lumMod val="95000"/>
                  <a:lumOff val="5000"/>
                </a:schemeClr>
              </a:buClr>
              <a:buSzPct val="124000"/>
              <a:buFont typeface="Wingdings 2"/>
              <a:buNone/>
              <a:defRPr/>
            </a:pPr>
            <a:r>
              <a:rPr lang="ru-RU" dirty="0" smtClean="0">
                <a:solidFill>
                  <a:schemeClr val="tx2">
                    <a:lumMod val="20000"/>
                    <a:lumOff val="80000"/>
                  </a:schemeClr>
                </a:solidFill>
              </a:rPr>
              <a:t> - Формируется социальная компетентность ученика.</a:t>
            </a:r>
          </a:p>
        </p:txBody>
      </p:sp>
      <p:sp>
        <p:nvSpPr>
          <p:cNvPr id="5" name="Подзаголовок 2"/>
          <p:cNvSpPr txBox="1">
            <a:spLocks/>
          </p:cNvSpPr>
          <p:nvPr/>
        </p:nvSpPr>
        <p:spPr>
          <a:xfrm>
            <a:off x="0" y="357188"/>
            <a:ext cx="2643188" cy="1500187"/>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 </a:t>
            </a: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428875" y="2143125"/>
            <a:ext cx="2643188" cy="157162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ЗАДАЧИ</a:t>
            </a:r>
          </a:p>
          <a:p>
            <a:pPr algn="ctr">
              <a:defRPr/>
            </a:pPr>
            <a:r>
              <a:rPr lang="ru-RU" dirty="0">
                <a:solidFill>
                  <a:schemeClr val="tx1"/>
                </a:solidFill>
              </a:rPr>
              <a:t>для достижения поставленной цели</a:t>
            </a:r>
            <a:endParaRPr lang="ru-RU" dirty="0">
              <a:solidFill>
                <a:schemeClr val="tx1"/>
              </a:solidFill>
            </a:endParaRPr>
          </a:p>
        </p:txBody>
      </p:sp>
      <p:cxnSp>
        <p:nvCxnSpPr>
          <p:cNvPr id="14" name="Прямая со стрелкой 13"/>
          <p:cNvCxnSpPr>
            <a:stCxn id="2" idx="6"/>
          </p:cNvCxnSpPr>
          <p:nvPr/>
        </p:nvCxnSpPr>
        <p:spPr>
          <a:xfrm>
            <a:off x="5072063" y="2928938"/>
            <a:ext cx="1000125"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2" idx="5"/>
          </p:cNvCxnSpPr>
          <p:nvPr/>
        </p:nvCxnSpPr>
        <p:spPr>
          <a:xfrm rot="16200000" flipH="1">
            <a:off x="4477544" y="3691732"/>
            <a:ext cx="1444625" cy="1030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4"/>
          </p:cNvCxnSpPr>
          <p:nvPr/>
        </p:nvCxnSpPr>
        <p:spPr>
          <a:xfrm rot="5400000">
            <a:off x="3410744" y="4018756"/>
            <a:ext cx="642938" cy="34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1857376" y="3929062"/>
            <a:ext cx="1357312"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2" idx="2"/>
          </p:cNvCxnSpPr>
          <p:nvPr/>
        </p:nvCxnSpPr>
        <p:spPr>
          <a:xfrm rot="10800000" flipV="1">
            <a:off x="2000250" y="2928938"/>
            <a:ext cx="428625"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2" idx="1"/>
          </p:cNvCxnSpPr>
          <p:nvPr/>
        </p:nvCxnSpPr>
        <p:spPr>
          <a:xfrm rot="16200000" flipV="1">
            <a:off x="2328863" y="1885950"/>
            <a:ext cx="444500" cy="530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2" idx="0"/>
          </p:cNvCxnSpPr>
          <p:nvPr/>
        </p:nvCxnSpPr>
        <p:spPr>
          <a:xfrm rot="5400000" flipH="1" flipV="1">
            <a:off x="3660775" y="1946275"/>
            <a:ext cx="285750"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4786313" y="1714500"/>
            <a:ext cx="928687" cy="74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Овал 39"/>
          <p:cNvSpPr/>
          <p:nvPr/>
        </p:nvSpPr>
        <p:spPr>
          <a:xfrm>
            <a:off x="6000750" y="2786063"/>
            <a:ext cx="1928813" cy="20002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err="1">
                <a:solidFill>
                  <a:schemeClr val="tx1"/>
                </a:solidFill>
              </a:rPr>
              <a:t>Культурологи-ческое</a:t>
            </a:r>
            <a:r>
              <a:rPr lang="ru-RU" sz="1000" dirty="0">
                <a:solidFill>
                  <a:schemeClr val="tx1"/>
                </a:solidFill>
              </a:rPr>
              <a:t> образование к одно из приоритетных направлений в модернизации современной школы</a:t>
            </a:r>
            <a:endParaRPr lang="ru-RU" sz="1000" dirty="0">
              <a:solidFill>
                <a:schemeClr val="tx1"/>
              </a:solidFill>
            </a:endParaRPr>
          </a:p>
        </p:txBody>
      </p:sp>
      <p:sp>
        <p:nvSpPr>
          <p:cNvPr id="42" name="Овал 41"/>
          <p:cNvSpPr/>
          <p:nvPr/>
        </p:nvSpPr>
        <p:spPr>
          <a:xfrm>
            <a:off x="5072063" y="4857750"/>
            <a:ext cx="2000250" cy="18573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Определить основу </a:t>
            </a:r>
            <a:r>
              <a:rPr lang="ru-RU" sz="1200" dirty="0" err="1">
                <a:solidFill>
                  <a:schemeClr val="tx1"/>
                </a:solidFill>
              </a:rPr>
              <a:t>образовательно-го</a:t>
            </a:r>
            <a:r>
              <a:rPr lang="ru-RU" sz="1200" dirty="0">
                <a:solidFill>
                  <a:schemeClr val="tx1"/>
                </a:solidFill>
              </a:rPr>
              <a:t> курса</a:t>
            </a:r>
            <a:endParaRPr lang="ru-RU" sz="1200" dirty="0">
              <a:solidFill>
                <a:schemeClr val="tx1"/>
              </a:solidFill>
            </a:endParaRPr>
          </a:p>
        </p:txBody>
      </p:sp>
      <p:sp>
        <p:nvSpPr>
          <p:cNvPr id="43" name="Овал 42"/>
          <p:cNvSpPr/>
          <p:nvPr/>
        </p:nvSpPr>
        <p:spPr>
          <a:xfrm>
            <a:off x="2643188" y="4357688"/>
            <a:ext cx="2000250" cy="192881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t>- </a:t>
            </a:r>
            <a:r>
              <a:rPr lang="ru-RU" sz="1200" dirty="0">
                <a:solidFill>
                  <a:schemeClr val="tx1"/>
                </a:solidFill>
              </a:rPr>
              <a:t>Рассмотреть </a:t>
            </a:r>
            <a:r>
              <a:rPr lang="ru-RU" sz="1200" dirty="0" err="1">
                <a:solidFill>
                  <a:schemeClr val="tx1"/>
                </a:solidFill>
              </a:rPr>
              <a:t>теоретико</a:t>
            </a:r>
            <a:r>
              <a:rPr lang="ru-RU" sz="1200" dirty="0">
                <a:solidFill>
                  <a:schemeClr val="tx1"/>
                </a:solidFill>
              </a:rPr>
              <a:t> – методологическую основу изучения МХК в системе образования</a:t>
            </a:r>
            <a:endParaRPr lang="ru-RU" sz="1200" dirty="0">
              <a:solidFill>
                <a:schemeClr val="tx1"/>
              </a:solidFill>
            </a:endParaRPr>
          </a:p>
        </p:txBody>
      </p:sp>
      <p:sp>
        <p:nvSpPr>
          <p:cNvPr id="44" name="Овал 43"/>
          <p:cNvSpPr/>
          <p:nvPr/>
        </p:nvSpPr>
        <p:spPr>
          <a:xfrm>
            <a:off x="357188" y="4857750"/>
            <a:ext cx="2000250" cy="178593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Определить составляющие </a:t>
            </a:r>
            <a:r>
              <a:rPr lang="ru-RU" sz="1200" dirty="0" err="1">
                <a:solidFill>
                  <a:schemeClr val="tx1"/>
                </a:solidFill>
              </a:rPr>
              <a:t>культурологиче-ского</a:t>
            </a:r>
            <a:r>
              <a:rPr lang="ru-RU" sz="1200" dirty="0">
                <a:solidFill>
                  <a:schemeClr val="tx1"/>
                </a:solidFill>
              </a:rPr>
              <a:t> знания в рамках МХК</a:t>
            </a:r>
            <a:endParaRPr lang="ru-RU" sz="1200" dirty="0">
              <a:solidFill>
                <a:schemeClr val="tx1"/>
              </a:solidFill>
            </a:endParaRPr>
          </a:p>
        </p:txBody>
      </p:sp>
      <p:sp>
        <p:nvSpPr>
          <p:cNvPr id="45" name="Овал 44"/>
          <p:cNvSpPr/>
          <p:nvPr/>
        </p:nvSpPr>
        <p:spPr>
          <a:xfrm>
            <a:off x="142875" y="2714625"/>
            <a:ext cx="1857375" cy="192881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dirty="0">
                <a:solidFill>
                  <a:schemeClr val="tx1"/>
                </a:solidFill>
              </a:rPr>
              <a:t>Определить пути становления МХК как учебный предмет в    </a:t>
            </a:r>
            <a:r>
              <a:rPr lang="ru-RU" sz="1100" dirty="0" err="1">
                <a:solidFill>
                  <a:schemeClr val="tx1"/>
                </a:solidFill>
              </a:rPr>
              <a:t>образователь-ной</a:t>
            </a:r>
            <a:r>
              <a:rPr lang="ru-RU" sz="1100" dirty="0">
                <a:solidFill>
                  <a:schemeClr val="tx1"/>
                </a:solidFill>
              </a:rPr>
              <a:t> системе и его значение</a:t>
            </a:r>
            <a:endParaRPr lang="ru-RU" sz="1100" dirty="0">
              <a:solidFill>
                <a:schemeClr val="tx1"/>
              </a:solidFill>
            </a:endParaRPr>
          </a:p>
        </p:txBody>
      </p:sp>
      <p:sp>
        <p:nvSpPr>
          <p:cNvPr id="46" name="Овал 45"/>
          <p:cNvSpPr/>
          <p:nvPr/>
        </p:nvSpPr>
        <p:spPr>
          <a:xfrm>
            <a:off x="214313" y="142875"/>
            <a:ext cx="2214562" cy="20002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Рассмотреть образование как способ вхождения человека в мир науки и культуры</a:t>
            </a:r>
            <a:endParaRPr lang="ru-RU" sz="1200" dirty="0">
              <a:solidFill>
                <a:schemeClr val="tx1"/>
              </a:solidFill>
            </a:endParaRPr>
          </a:p>
        </p:txBody>
      </p:sp>
      <p:sp>
        <p:nvSpPr>
          <p:cNvPr id="48" name="Овал 47"/>
          <p:cNvSpPr/>
          <p:nvPr/>
        </p:nvSpPr>
        <p:spPr>
          <a:xfrm>
            <a:off x="5786438" y="285750"/>
            <a:ext cx="1928812" cy="20716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Рассмотреть принцип интеграции как способ формирования культурной парадигмы, общую структуру интегрированного гуманитарного цикла</a:t>
            </a:r>
            <a:endParaRPr lang="ru-RU" sz="1000" dirty="0">
              <a:solidFill>
                <a:schemeClr val="tx1"/>
              </a:solidFill>
            </a:endParaRPr>
          </a:p>
        </p:txBody>
      </p:sp>
      <p:sp>
        <p:nvSpPr>
          <p:cNvPr id="49" name="Овал 48"/>
          <p:cNvSpPr/>
          <p:nvPr/>
        </p:nvSpPr>
        <p:spPr>
          <a:xfrm>
            <a:off x="3071813" y="0"/>
            <a:ext cx="1928812" cy="185737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00" dirty="0">
                <a:solidFill>
                  <a:schemeClr val="tx1"/>
                </a:solidFill>
              </a:rPr>
              <a:t> Рассмотреть культурологическое образование как фактор </a:t>
            </a:r>
            <a:r>
              <a:rPr lang="ru-RU" sz="1000" dirty="0" err="1">
                <a:solidFill>
                  <a:schemeClr val="tx1"/>
                </a:solidFill>
              </a:rPr>
              <a:t>социокультурной</a:t>
            </a:r>
            <a:r>
              <a:rPr lang="ru-RU" sz="1000" dirty="0">
                <a:solidFill>
                  <a:schemeClr val="tx1"/>
                </a:solidFill>
              </a:rPr>
              <a:t> компетентности</a:t>
            </a:r>
            <a:endParaRPr lang="ru-RU" sz="1000"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0"/>
            <a:ext cx="6429388" cy="6858000"/>
          </a:xfrm>
        </p:spPr>
        <p:txBody>
          <a:bodyPr/>
          <a:lstStyle/>
          <a:p>
            <a:pPr algn="ctr" eaLnBrk="1" fontAlgn="auto" hangingPunct="1">
              <a:spcAft>
                <a:spcPts val="0"/>
              </a:spcAft>
              <a:defRPr/>
            </a:pPr>
            <a:r>
              <a:rPr lang="ru-RU" sz="4000" dirty="0" smtClean="0">
                <a:solidFill>
                  <a:srgbClr val="FF0000"/>
                </a:solidFill>
              </a:rPr>
              <a:t/>
            </a:r>
            <a:br>
              <a:rPr lang="ru-RU" sz="40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64514" name="Подзаголовок 3"/>
          <p:cNvSpPr>
            <a:spLocks noGrp="1"/>
          </p:cNvSpPr>
          <p:nvPr>
            <p:ph type="subTitle" idx="1"/>
          </p:nvPr>
        </p:nvSpPr>
        <p:spPr>
          <a:xfrm>
            <a:off x="2643188" y="0"/>
            <a:ext cx="6500812" cy="6858000"/>
          </a:xfrm>
        </p:spPr>
        <p:txBody>
          <a:bodyPr/>
          <a:lstStyle/>
          <a:p>
            <a:pPr algn="l" eaLnBrk="1" hangingPunct="1"/>
            <a:endParaRPr lang="ru-RU" smtClean="0">
              <a:solidFill>
                <a:srgbClr val="FF0000"/>
              </a:solidFill>
            </a:endParaRPr>
          </a:p>
          <a:p>
            <a:pPr algn="l" eaLnBrk="1" hangingPunct="1"/>
            <a:r>
              <a:rPr lang="ru-RU" smtClean="0">
                <a:solidFill>
                  <a:srgbClr val="FF0000"/>
                </a:solidFill>
              </a:rPr>
              <a:t>  Требования к уровню подготовки выпускников</a:t>
            </a:r>
          </a:p>
          <a:p>
            <a:pPr algn="l" eaLnBrk="1" hangingPunct="1"/>
            <a:r>
              <a:rPr lang="ru-RU" smtClean="0">
                <a:solidFill>
                  <a:srgbClr val="FF0000"/>
                </a:solidFill>
              </a:rPr>
              <a:t>   </a:t>
            </a:r>
            <a:r>
              <a:rPr lang="ru-RU" sz="1800" smtClean="0">
                <a:solidFill>
                  <a:srgbClr val="FFFF00"/>
                </a:solidFill>
              </a:rPr>
              <a:t>В результате изучения МХК на базовом уровне ученик должен:</a:t>
            </a:r>
          </a:p>
          <a:p>
            <a:pPr algn="l" eaLnBrk="1" hangingPunct="1"/>
            <a:r>
              <a:rPr lang="ru-RU" sz="1600" smtClean="0">
                <a:solidFill>
                  <a:srgbClr val="FFFF00"/>
                </a:solidFill>
              </a:rPr>
              <a:t>     знать/понимать </a:t>
            </a:r>
            <a:endParaRPr lang="ru-RU" sz="1600" smtClean="0">
              <a:solidFill>
                <a:schemeClr val="bg1"/>
              </a:solidFill>
            </a:endParaRPr>
          </a:p>
          <a:p>
            <a:pPr algn="l" eaLnBrk="1" hangingPunct="1"/>
            <a:r>
              <a:rPr lang="ru-RU" sz="1600" smtClean="0">
                <a:solidFill>
                  <a:schemeClr val="bg1"/>
                </a:solidFill>
              </a:rPr>
              <a:t>              - основные виды и жанры искусства;</a:t>
            </a:r>
          </a:p>
          <a:p>
            <a:pPr algn="l" eaLnBrk="1" hangingPunct="1"/>
            <a:r>
              <a:rPr lang="ru-RU" sz="1600" smtClean="0">
                <a:solidFill>
                  <a:schemeClr val="bg1"/>
                </a:solidFill>
              </a:rPr>
              <a:t>              - изученные направления и стили МХК;</a:t>
            </a:r>
          </a:p>
          <a:p>
            <a:pPr algn="l" eaLnBrk="1" hangingPunct="1"/>
            <a:r>
              <a:rPr lang="ru-RU" sz="1600" smtClean="0">
                <a:solidFill>
                  <a:schemeClr val="bg1"/>
                </a:solidFill>
              </a:rPr>
              <a:t>              - шедевры МХК;</a:t>
            </a:r>
          </a:p>
          <a:p>
            <a:pPr algn="l" eaLnBrk="1" hangingPunct="1"/>
            <a:r>
              <a:rPr lang="ru-RU" sz="1600" smtClean="0">
                <a:solidFill>
                  <a:schemeClr val="bg1"/>
                </a:solidFill>
              </a:rPr>
              <a:t>              - особенности языка различных видов искусства;</a:t>
            </a:r>
          </a:p>
          <a:p>
            <a:pPr algn="l" eaLnBrk="1" hangingPunct="1"/>
            <a:r>
              <a:rPr lang="ru-RU" sz="1600" smtClean="0">
                <a:solidFill>
                  <a:srgbClr val="FFFF00"/>
                </a:solidFill>
              </a:rPr>
              <a:t>     уметь</a:t>
            </a:r>
          </a:p>
          <a:p>
            <a:pPr algn="l" eaLnBrk="1" hangingPunct="1"/>
            <a:r>
              <a:rPr lang="ru-RU" sz="1600" smtClean="0">
                <a:solidFill>
                  <a:schemeClr val="bg1"/>
                </a:solidFill>
              </a:rPr>
              <a:t>              - узнавать изученные произведения и соотносить их с </a:t>
            </a:r>
          </a:p>
          <a:p>
            <a:pPr algn="l" eaLnBrk="1" hangingPunct="1"/>
            <a:r>
              <a:rPr lang="ru-RU" sz="1600" smtClean="0">
                <a:solidFill>
                  <a:schemeClr val="bg1"/>
                </a:solidFill>
              </a:rPr>
              <a:t>                      определенной эпохой, стилем, направлением;</a:t>
            </a:r>
          </a:p>
          <a:p>
            <a:pPr algn="l" eaLnBrk="1" hangingPunct="1"/>
            <a:r>
              <a:rPr lang="ru-RU" sz="1600" smtClean="0">
                <a:solidFill>
                  <a:schemeClr val="bg1"/>
                </a:solidFill>
              </a:rPr>
              <a:t>              - устанавливать стилевые и сюжетные связи между </a:t>
            </a:r>
          </a:p>
          <a:p>
            <a:pPr algn="l" eaLnBrk="1" hangingPunct="1"/>
            <a:r>
              <a:rPr lang="ru-RU" sz="1600" smtClean="0">
                <a:solidFill>
                  <a:schemeClr val="bg1"/>
                </a:solidFill>
              </a:rPr>
              <a:t>                      произведениями разных видов искусства;</a:t>
            </a:r>
          </a:p>
          <a:p>
            <a:pPr algn="l" eaLnBrk="1" hangingPunct="1"/>
            <a:r>
              <a:rPr lang="ru-RU" sz="1600" smtClean="0">
                <a:solidFill>
                  <a:schemeClr val="bg1"/>
                </a:solidFill>
              </a:rPr>
              <a:t>              - пользоваться различными источниками информации о</a:t>
            </a:r>
          </a:p>
          <a:p>
            <a:pPr algn="l" eaLnBrk="1" hangingPunct="1"/>
            <a:r>
              <a:rPr lang="ru-RU" sz="1600" smtClean="0">
                <a:solidFill>
                  <a:schemeClr val="bg1"/>
                </a:solidFill>
              </a:rPr>
              <a:t>                      МХК;</a:t>
            </a:r>
          </a:p>
          <a:p>
            <a:pPr algn="l" eaLnBrk="1" hangingPunct="1"/>
            <a:r>
              <a:rPr lang="ru-RU" sz="1600" smtClean="0">
                <a:solidFill>
                  <a:schemeClr val="bg1"/>
                </a:solidFill>
              </a:rPr>
              <a:t>              - выполнять учебные и творческие задания</a:t>
            </a:r>
          </a:p>
          <a:p>
            <a:pPr algn="l" eaLnBrk="1" hangingPunct="1"/>
            <a:r>
              <a:rPr lang="ru-RU" sz="1600" smtClean="0">
                <a:solidFill>
                  <a:schemeClr val="bg1"/>
                </a:solidFill>
              </a:rPr>
              <a:t>                                                  ( доклады, сообщения);</a:t>
            </a:r>
            <a:endParaRPr lang="ru-RU" sz="1600" smtClean="0">
              <a:solidFill>
                <a:srgbClr val="FF0000"/>
              </a:solidFill>
            </a:endParaRPr>
          </a:p>
        </p:txBody>
      </p:sp>
      <p:sp>
        <p:nvSpPr>
          <p:cNvPr id="5" name="Подзаголовок 2"/>
          <p:cNvSpPr txBox="1">
            <a:spLocks/>
          </p:cNvSpPr>
          <p:nvPr/>
        </p:nvSpPr>
        <p:spPr>
          <a:xfrm>
            <a:off x="0" y="214313"/>
            <a:ext cx="2643188" cy="1571625"/>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endParaRPr lang="ru-RU" sz="2400" dirty="0">
              <a:solidFill>
                <a:srgbClr val="FFFF00"/>
              </a:solidFill>
              <a:latin typeface="+mn-lt"/>
              <a:cs typeface="+mn-cs"/>
            </a:endParaRP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0"/>
            <a:ext cx="6429388" cy="6858000"/>
          </a:xfrm>
        </p:spPr>
        <p:txBody>
          <a:bodyPr/>
          <a:lstStyle/>
          <a:p>
            <a:pPr algn="ctr" eaLnBrk="1" fontAlgn="auto" hangingPunct="1">
              <a:spcAft>
                <a:spcPts val="0"/>
              </a:spcAft>
              <a:defRPr/>
            </a:pPr>
            <a:r>
              <a:rPr lang="ru-RU" sz="4000" dirty="0" smtClean="0">
                <a:solidFill>
                  <a:srgbClr val="FF0000"/>
                </a:solidFill>
              </a:rPr>
              <a:t/>
            </a:r>
            <a:br>
              <a:rPr lang="ru-RU" sz="4000" dirty="0" smtClean="0">
                <a:solidFill>
                  <a:srgbClr val="FF0000"/>
                </a:solidFill>
              </a:rPr>
            </a:br>
            <a:r>
              <a:rPr lang="ru-RU" sz="3200" dirty="0" smtClean="0">
                <a:solidFill>
                  <a:srgbClr val="FF0000"/>
                </a:solidFill>
              </a:rPr>
              <a:t/>
            </a:r>
            <a:br>
              <a:rPr lang="ru-RU" sz="3200" dirty="0" smtClean="0">
                <a:solidFill>
                  <a:srgbClr val="FF0000"/>
                </a:solidFill>
              </a:rPr>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endParaRPr lang="ru-RU" sz="3600" dirty="0"/>
          </a:p>
        </p:txBody>
      </p:sp>
      <p:sp>
        <p:nvSpPr>
          <p:cNvPr id="65538" name="Подзаголовок 3"/>
          <p:cNvSpPr>
            <a:spLocks noGrp="1"/>
          </p:cNvSpPr>
          <p:nvPr>
            <p:ph type="subTitle" idx="1"/>
          </p:nvPr>
        </p:nvSpPr>
        <p:spPr>
          <a:xfrm>
            <a:off x="2643188" y="0"/>
            <a:ext cx="6500812" cy="6858000"/>
          </a:xfrm>
        </p:spPr>
        <p:txBody>
          <a:bodyPr/>
          <a:lstStyle/>
          <a:p>
            <a:pPr algn="l" eaLnBrk="1" hangingPunct="1"/>
            <a:endParaRPr lang="ru-RU" smtClean="0">
              <a:solidFill>
                <a:srgbClr val="FF0000"/>
              </a:solidFill>
            </a:endParaRPr>
          </a:p>
          <a:p>
            <a:pPr algn="l" eaLnBrk="1" hangingPunct="1"/>
            <a:r>
              <a:rPr lang="ru-RU" smtClean="0">
                <a:solidFill>
                  <a:srgbClr val="FF0000"/>
                </a:solidFill>
              </a:rPr>
              <a:t>  Требования к уровню подготовки выпускников</a:t>
            </a:r>
          </a:p>
          <a:p>
            <a:pPr algn="l" eaLnBrk="1" hangingPunct="1"/>
            <a:r>
              <a:rPr lang="ru-RU" smtClean="0">
                <a:solidFill>
                  <a:srgbClr val="FF0000"/>
                </a:solidFill>
              </a:rPr>
              <a:t>   </a:t>
            </a:r>
            <a:r>
              <a:rPr lang="ru-RU" sz="1800" smtClean="0">
                <a:solidFill>
                  <a:srgbClr val="FFFF00"/>
                </a:solidFill>
              </a:rPr>
              <a:t>В результате изучения МХК на базовом уровне ученик </a:t>
            </a:r>
          </a:p>
          <a:p>
            <a:pPr algn="l" eaLnBrk="1" hangingPunct="1"/>
            <a:r>
              <a:rPr lang="ru-RU" sz="1800" smtClean="0">
                <a:solidFill>
                  <a:srgbClr val="FFFF00"/>
                </a:solidFill>
              </a:rPr>
              <a:t>      должен:</a:t>
            </a:r>
          </a:p>
          <a:p>
            <a:pPr algn="l" eaLnBrk="1" hangingPunct="1"/>
            <a:r>
              <a:rPr lang="ru-RU" sz="1600" smtClean="0">
                <a:solidFill>
                  <a:srgbClr val="FFFF00"/>
                </a:solidFill>
              </a:rPr>
              <a:t>      использовать приобретенные знания и умения в практической</a:t>
            </a:r>
          </a:p>
          <a:p>
            <a:pPr algn="l" eaLnBrk="1" hangingPunct="1"/>
            <a:r>
              <a:rPr lang="ru-RU" sz="1600" smtClean="0">
                <a:solidFill>
                  <a:srgbClr val="FFFF00"/>
                </a:solidFill>
              </a:rPr>
              <a:t>      деятельности и повседневной жизни </a:t>
            </a:r>
            <a:r>
              <a:rPr lang="ru-RU" sz="1600" smtClean="0">
                <a:solidFill>
                  <a:schemeClr val="bg1"/>
                </a:solidFill>
              </a:rPr>
              <a:t>для:</a:t>
            </a:r>
          </a:p>
          <a:p>
            <a:pPr algn="l" eaLnBrk="1" hangingPunct="1"/>
            <a:r>
              <a:rPr lang="ru-RU" sz="1600" smtClean="0">
                <a:solidFill>
                  <a:schemeClr val="bg1"/>
                </a:solidFill>
              </a:rPr>
              <a:t>            - выбора путей своего культурного развития;</a:t>
            </a:r>
          </a:p>
          <a:p>
            <a:pPr algn="l" eaLnBrk="1" hangingPunct="1"/>
            <a:r>
              <a:rPr lang="ru-RU" sz="1600" smtClean="0">
                <a:solidFill>
                  <a:schemeClr val="bg1"/>
                </a:solidFill>
              </a:rPr>
              <a:t>            - организации личного и коллективного досуга;</a:t>
            </a:r>
          </a:p>
          <a:p>
            <a:pPr algn="l" eaLnBrk="1" hangingPunct="1"/>
            <a:r>
              <a:rPr lang="ru-RU" sz="1600" smtClean="0">
                <a:solidFill>
                  <a:schemeClr val="bg1"/>
                </a:solidFill>
              </a:rPr>
              <a:t>            - выражения собственного суждения о произведениях </a:t>
            </a:r>
          </a:p>
          <a:p>
            <a:pPr algn="l" eaLnBrk="1" hangingPunct="1"/>
            <a:r>
              <a:rPr lang="ru-RU" sz="1600" smtClean="0">
                <a:solidFill>
                  <a:schemeClr val="bg1"/>
                </a:solidFill>
              </a:rPr>
              <a:t>                                            классики и современного искусства;</a:t>
            </a:r>
          </a:p>
          <a:p>
            <a:pPr algn="l" eaLnBrk="1" hangingPunct="1"/>
            <a:r>
              <a:rPr lang="ru-RU" sz="1600" smtClean="0">
                <a:solidFill>
                  <a:schemeClr val="bg1"/>
                </a:solidFill>
              </a:rPr>
              <a:t>            - самостоятельного художественного творчества</a:t>
            </a:r>
            <a:endParaRPr lang="ru-RU" sz="1600" smtClean="0">
              <a:solidFill>
                <a:srgbClr val="FFFF00"/>
              </a:solidFill>
            </a:endParaRPr>
          </a:p>
        </p:txBody>
      </p:sp>
      <p:sp>
        <p:nvSpPr>
          <p:cNvPr id="5" name="Подзаголовок 2"/>
          <p:cNvSpPr txBox="1">
            <a:spLocks/>
          </p:cNvSpPr>
          <p:nvPr/>
        </p:nvSpPr>
        <p:spPr>
          <a:xfrm>
            <a:off x="0" y="214313"/>
            <a:ext cx="2643188" cy="1571625"/>
          </a:xfrm>
          <a:prstGeom prst="rect">
            <a:avLst/>
          </a:prstGeom>
          <a:solidFill>
            <a:schemeClr val="tx2">
              <a:lumMod val="75000"/>
            </a:schemeClr>
          </a:solidFill>
        </p:spPr>
        <p:txBody>
          <a:bodyPr lIns="45720" tIns="0" rIns="45720" bIns="0"/>
          <a:lstStyle/>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Современный</a:t>
            </a:r>
          </a:p>
          <a:p>
            <a:pPr algn="ctr" fontAlgn="auto">
              <a:spcBef>
                <a:spcPts val="600"/>
              </a:spcBef>
              <a:spcAft>
                <a:spcPts val="0"/>
              </a:spcAft>
              <a:buClr>
                <a:schemeClr val="tx2"/>
              </a:buClr>
              <a:buSzPct val="73000"/>
              <a:buFont typeface="Wingdings 2"/>
              <a:buNone/>
              <a:defRPr/>
            </a:pPr>
            <a:endParaRPr lang="ru-RU" sz="2400" dirty="0">
              <a:solidFill>
                <a:srgbClr val="FFFF00"/>
              </a:solidFill>
              <a:latin typeface="+mn-lt"/>
              <a:cs typeface="+mn-cs"/>
            </a:endParaRPr>
          </a:p>
          <a:p>
            <a:pPr algn="ctr" fontAlgn="auto">
              <a:spcBef>
                <a:spcPts val="600"/>
              </a:spcBef>
              <a:spcAft>
                <a:spcPts val="0"/>
              </a:spcAft>
              <a:buClr>
                <a:schemeClr val="tx2"/>
              </a:buClr>
              <a:buSzPct val="73000"/>
              <a:buFont typeface="Wingdings 2"/>
              <a:buNone/>
              <a:defRPr/>
            </a:pPr>
            <a:r>
              <a:rPr lang="ru-RU" sz="2400" dirty="0">
                <a:solidFill>
                  <a:srgbClr val="FFFF00"/>
                </a:solidFill>
                <a:latin typeface="+mn-lt"/>
                <a:cs typeface="+mn-cs"/>
              </a:rPr>
              <a:t>урок МХК</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l="77330" t="69724"/>
          <a:stretch>
            <a:fillRect/>
          </a:stretch>
        </p:blipFill>
        <p:spPr bwMode="auto">
          <a:xfrm>
            <a:off x="6215063" y="2643188"/>
            <a:ext cx="1470025" cy="2279650"/>
          </a:xfrm>
          <a:prstGeom prst="rect">
            <a:avLst/>
          </a:prstGeom>
          <a:noFill/>
          <a:ln w="9525">
            <a:noFill/>
            <a:miter lim="800000"/>
            <a:headEnd/>
            <a:tailEnd/>
          </a:ln>
        </p:spPr>
      </p:pic>
      <p:sp>
        <p:nvSpPr>
          <p:cNvPr id="2" name="Заголовок 1"/>
          <p:cNvSpPr>
            <a:spLocks noGrp="1"/>
          </p:cNvSpPr>
          <p:nvPr>
            <p:ph type="title"/>
          </p:nvPr>
        </p:nvSpPr>
        <p:spPr>
          <a:xfrm>
            <a:off x="0" y="214290"/>
            <a:ext cx="7842092" cy="3037522"/>
          </a:xfrm>
        </p:spPr>
        <p:txBody>
          <a:bodyPr/>
          <a:lstStyle/>
          <a:p>
            <a:pPr algn="ctr">
              <a:spcBef>
                <a:spcPts val="0"/>
              </a:spcBef>
              <a:defRPr/>
            </a:pPr>
            <a:r>
              <a:rPr lang="ru-RU" sz="2200" dirty="0" smtClean="0">
                <a:solidFill>
                  <a:schemeClr val="bg2">
                    <a:lumMod val="50000"/>
                  </a:schemeClr>
                </a:solidFill>
              </a:rPr>
              <a:t>Знания мировой культуры – неотъемлемая часть интеллектуального потенциала человека. Приобщение школьников к шедеврам мировой художественной культуры – это единый и непрерывный процесс, который позволяет установить преемственные связи всех предметов </a:t>
            </a:r>
            <a:r>
              <a:rPr lang="ru-RU" sz="2200" dirty="0" err="1" smtClean="0">
                <a:solidFill>
                  <a:schemeClr val="bg2">
                    <a:lumMod val="50000"/>
                  </a:schemeClr>
                </a:solidFill>
              </a:rPr>
              <a:t>гуманитарно</a:t>
            </a:r>
            <a:r>
              <a:rPr lang="ru-RU" sz="2200" dirty="0" smtClean="0">
                <a:solidFill>
                  <a:schemeClr val="bg2">
                    <a:lumMod val="50000"/>
                  </a:schemeClr>
                </a:solidFill>
              </a:rPr>
              <a:t> – художественного направления</a:t>
            </a:r>
            <a:r>
              <a:rPr lang="ru-RU" dirty="0" smtClean="0">
                <a:solidFill>
                  <a:schemeClr val="bg2">
                    <a:lumMod val="50000"/>
                  </a:schemeClr>
                </a:solidFill>
              </a:rPr>
              <a:t>.</a:t>
            </a:r>
            <a:endParaRPr lang="ru-RU" dirty="0">
              <a:solidFill>
                <a:schemeClr val="bg2">
                  <a:lumMod val="50000"/>
                </a:schemeClr>
              </a:solidFill>
            </a:endParaRPr>
          </a:p>
        </p:txBody>
      </p:sp>
      <p:pic>
        <p:nvPicPr>
          <p:cNvPr id="19459" name="Picture 7"/>
          <p:cNvPicPr>
            <a:picLocks noChangeAspect="1" noChangeArrowheads="1"/>
          </p:cNvPicPr>
          <p:nvPr/>
        </p:nvPicPr>
        <p:blipFill>
          <a:blip r:embed="rId3"/>
          <a:srcRect/>
          <a:stretch>
            <a:fillRect/>
          </a:stretch>
        </p:blipFill>
        <p:spPr bwMode="auto">
          <a:xfrm>
            <a:off x="5857875" y="5072063"/>
            <a:ext cx="2124075" cy="1584325"/>
          </a:xfrm>
          <a:prstGeom prst="rect">
            <a:avLst/>
          </a:prstGeom>
          <a:noFill/>
          <a:ln w="9525">
            <a:noFill/>
            <a:miter lim="800000"/>
            <a:headEnd/>
            <a:tailEnd/>
          </a:ln>
        </p:spPr>
      </p:pic>
      <p:pic>
        <p:nvPicPr>
          <p:cNvPr id="10" name="Picture 12" descr="msoA3B24"/>
          <p:cNvPicPr>
            <a:picLocks noChangeAspect="1" noChangeArrowheads="1"/>
          </p:cNvPicPr>
          <p:nvPr/>
        </p:nvPicPr>
        <p:blipFill>
          <a:blip r:embed="rId4"/>
          <a:srcRect/>
          <a:stretch>
            <a:fillRect/>
          </a:stretch>
        </p:blipFill>
        <p:spPr bwMode="auto">
          <a:xfrm rot="-622751">
            <a:off x="3579813" y="3328988"/>
            <a:ext cx="2233612" cy="1871662"/>
          </a:xfrm>
          <a:prstGeom prst="rect">
            <a:avLst/>
          </a:prstGeom>
          <a:noFill/>
          <a:ln w="9525">
            <a:noFill/>
            <a:miter lim="800000"/>
            <a:headEnd/>
            <a:tailEnd/>
          </a:ln>
        </p:spPr>
      </p:pic>
      <p:pic>
        <p:nvPicPr>
          <p:cNvPr id="11" name="Picture 7"/>
          <p:cNvPicPr>
            <a:picLocks noChangeAspect="1" noChangeArrowheads="1"/>
          </p:cNvPicPr>
          <p:nvPr/>
        </p:nvPicPr>
        <p:blipFill>
          <a:blip r:embed="rId5"/>
          <a:srcRect/>
          <a:stretch>
            <a:fillRect/>
          </a:stretch>
        </p:blipFill>
        <p:spPr bwMode="auto">
          <a:xfrm rot="508711">
            <a:off x="944563" y="3222625"/>
            <a:ext cx="2217737" cy="2324100"/>
          </a:xfrm>
          <a:prstGeom prst="rect">
            <a:avLst/>
          </a:prstGeom>
          <a:noFill/>
          <a:ln w="9525">
            <a:noFill/>
            <a:miter lim="800000"/>
            <a:headEnd/>
            <a:tailEnd/>
          </a:ln>
        </p:spPr>
      </p:pic>
      <p:pic>
        <p:nvPicPr>
          <p:cNvPr id="19462" name="Picture 5"/>
          <p:cNvPicPr>
            <a:picLocks noGrp="1" noChangeAspect="1" noChangeArrowheads="1"/>
          </p:cNvPicPr>
          <p:nvPr>
            <p:ph sz="half" idx="2"/>
          </p:nvPr>
        </p:nvPicPr>
        <p:blipFill>
          <a:blip r:embed="rId2"/>
          <a:srcRect l="75188" t="45723" b="32567"/>
          <a:stretch>
            <a:fillRect/>
          </a:stretch>
        </p:blipFill>
        <p:spPr>
          <a:xfrm>
            <a:off x="2643188" y="5065713"/>
            <a:ext cx="1765300" cy="1792287"/>
          </a:xfrm>
        </p:spPr>
      </p:pic>
      <p:pic>
        <p:nvPicPr>
          <p:cNvPr id="19463" name="Picture 6"/>
          <p:cNvPicPr>
            <a:picLocks noGrp="1" noChangeAspect="1" noChangeArrowheads="1"/>
          </p:cNvPicPr>
          <p:nvPr>
            <p:ph sz="half" idx="1"/>
          </p:nvPr>
        </p:nvPicPr>
        <p:blipFill>
          <a:blip r:embed="rId2"/>
          <a:srcRect r="81598" b="72739"/>
          <a:stretch>
            <a:fillRect/>
          </a:stretch>
        </p:blipFill>
        <p:spPr>
          <a:xfrm>
            <a:off x="214313" y="4608513"/>
            <a:ext cx="1309687" cy="2249487"/>
          </a:xfr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dirty="0" smtClean="0"/>
              <a:t>Практическая значимость дипломной работы </a:t>
            </a:r>
            <a:endParaRPr lang="ru-RU" dirty="0"/>
          </a:p>
        </p:txBody>
      </p:sp>
      <p:sp>
        <p:nvSpPr>
          <p:cNvPr id="3" name="Содержимое 2"/>
          <p:cNvSpPr>
            <a:spLocks noGrp="1"/>
          </p:cNvSpPr>
          <p:nvPr>
            <p:ph idx="1"/>
          </p:nvPr>
        </p:nvSpPr>
        <p:spPr/>
        <p:txBody>
          <a:bodyPr/>
          <a:lstStyle/>
          <a:p>
            <a:pPr>
              <a:defRPr/>
            </a:pPr>
            <a:r>
              <a:rPr lang="ru-RU" dirty="0" smtClean="0">
                <a:solidFill>
                  <a:schemeClr val="accent2">
                    <a:lumMod val="75000"/>
                  </a:schemeClr>
                </a:solidFill>
              </a:rPr>
              <a:t>заключается в том, что её материалы могут быть использованы как начинающими педагогами, так  и опытным  для выбора программы при обучении учащихся Мировой художественной культуре.</a:t>
            </a:r>
          </a:p>
          <a:p>
            <a:pPr>
              <a:defRPr/>
            </a:pPr>
            <a:endParaRPr lang="ru-RU"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D:\Ученики\Практика\Шишкин\13.jpg"/>
          <p:cNvPicPr>
            <a:picLocks noChangeAspect="1" noChangeArrowheads="1"/>
          </p:cNvPicPr>
          <p:nvPr/>
        </p:nvPicPr>
        <p:blipFill>
          <a:blip r:embed="rId2"/>
          <a:srcRect/>
          <a:stretch>
            <a:fillRect/>
          </a:stretch>
        </p:blipFill>
        <p:spPr bwMode="auto">
          <a:xfrm>
            <a:off x="0" y="0"/>
            <a:ext cx="8159750" cy="5643563"/>
          </a:xfrm>
          <a:prstGeom prst="rect">
            <a:avLst/>
          </a:prstGeom>
          <a:noFill/>
          <a:ln w="9525">
            <a:noFill/>
            <a:miter lim="800000"/>
            <a:headEnd/>
            <a:tailEnd/>
          </a:ln>
        </p:spPr>
      </p:pic>
      <p:sp>
        <p:nvSpPr>
          <p:cNvPr id="2" name="Прямоугольник 1"/>
          <p:cNvSpPr/>
          <p:nvPr/>
        </p:nvSpPr>
        <p:spPr>
          <a:xfrm>
            <a:off x="357188" y="214313"/>
            <a:ext cx="3429000" cy="100012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dirty="0">
                <a:solidFill>
                  <a:schemeClr val="tx1"/>
                </a:solidFill>
              </a:rPr>
              <a:t>СТЕПЕНЬ ИЗУЧЕННОСТИ ПРОБЛЕМЫ</a:t>
            </a:r>
            <a:r>
              <a:rPr lang="en-US" sz="1100" dirty="0">
                <a:solidFill>
                  <a:schemeClr val="tx1"/>
                </a:solidFill>
              </a:rPr>
              <a:t>:</a:t>
            </a:r>
            <a:endParaRPr lang="ru-RU" sz="1100" dirty="0">
              <a:solidFill>
                <a:schemeClr val="tx1"/>
              </a:solidFill>
            </a:endParaRPr>
          </a:p>
        </p:txBody>
      </p:sp>
      <p:sp>
        <p:nvSpPr>
          <p:cNvPr id="5" name="Прямоугольник 4"/>
          <p:cNvSpPr/>
          <p:nvPr/>
        </p:nvSpPr>
        <p:spPr>
          <a:xfrm>
            <a:off x="500063" y="1571625"/>
            <a:ext cx="3071812" cy="7858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dirty="0">
                <a:solidFill>
                  <a:schemeClr val="tx1"/>
                </a:solidFill>
              </a:rPr>
              <a:t>ТЕОРЕТИКО – МЕТОДОЛОГИЧЕСКОЙ ОСНОВОЙ ИССЛЕДОВАНИЯ ЯВИЛИСЬ</a:t>
            </a:r>
            <a:r>
              <a:rPr lang="en-US" sz="1100" dirty="0">
                <a:solidFill>
                  <a:schemeClr val="tx1"/>
                </a:solidFill>
              </a:rPr>
              <a:t>:</a:t>
            </a:r>
            <a:endParaRPr lang="ru-RU" sz="1100" dirty="0">
              <a:solidFill>
                <a:schemeClr val="tx1"/>
              </a:solidFill>
            </a:endParaRPr>
          </a:p>
        </p:txBody>
      </p:sp>
      <p:sp>
        <p:nvSpPr>
          <p:cNvPr id="7" name="Стрелка вниз 6"/>
          <p:cNvSpPr/>
          <p:nvPr/>
        </p:nvSpPr>
        <p:spPr>
          <a:xfrm>
            <a:off x="1928813" y="1214438"/>
            <a:ext cx="46037"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право 7"/>
          <p:cNvSpPr/>
          <p:nvPr/>
        </p:nvSpPr>
        <p:spPr>
          <a:xfrm>
            <a:off x="3786188" y="1714500"/>
            <a:ext cx="500062"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трелка вниз 8"/>
          <p:cNvSpPr/>
          <p:nvPr/>
        </p:nvSpPr>
        <p:spPr>
          <a:xfrm>
            <a:off x="1214438" y="2500313"/>
            <a:ext cx="214312" cy="2071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кругленный прямоугольник 10"/>
          <p:cNvSpPr/>
          <p:nvPr/>
        </p:nvSpPr>
        <p:spPr>
          <a:xfrm>
            <a:off x="4429125" y="428625"/>
            <a:ext cx="3571875" cy="22145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dirty="0">
                <a:solidFill>
                  <a:schemeClr val="tx1"/>
                </a:solidFill>
              </a:rPr>
              <a:t>ТРУДЫ ФИЛОСОФОВ, ПЕДАГОГОВ, ПСИХОЛОГОВ, РАСКРЫВАЮЩИЕ ЗНАЧИМОСТЬ ХУДОЖЕСТВЕННОГО ОБРЗОВАНИЯ В РАЗВИТИИ ЛИЧНОТИ И ОБЩЕСТВА</a:t>
            </a:r>
            <a:r>
              <a:rPr lang="en-US" sz="1100" dirty="0">
                <a:solidFill>
                  <a:schemeClr val="tx1"/>
                </a:solidFill>
              </a:rPr>
              <a:t>:</a:t>
            </a:r>
            <a:endParaRPr lang="ru-RU" sz="1100" dirty="0">
              <a:solidFill>
                <a:schemeClr val="tx1"/>
              </a:solidFill>
            </a:endParaRPr>
          </a:p>
          <a:p>
            <a:pPr>
              <a:buFont typeface="Wingdings" pitchFamily="2" charset="2"/>
              <a:buChar char="q"/>
              <a:defRPr/>
            </a:pPr>
            <a:r>
              <a:rPr lang="ru-RU" sz="1100" dirty="0">
                <a:solidFill>
                  <a:schemeClr val="tx1"/>
                </a:solidFill>
              </a:rPr>
              <a:t>- А. Арнольдов. Человек и мир культуры</a:t>
            </a:r>
          </a:p>
          <a:p>
            <a:pPr>
              <a:buFont typeface="Wingdings" pitchFamily="2" charset="2"/>
              <a:buChar char="q"/>
              <a:defRPr/>
            </a:pPr>
            <a:r>
              <a:rPr lang="ru-RU" sz="1100" dirty="0">
                <a:solidFill>
                  <a:schemeClr val="tx1"/>
                </a:solidFill>
              </a:rPr>
              <a:t> - М. Бахтин. Эстетика словесного  творчества.</a:t>
            </a:r>
          </a:p>
          <a:p>
            <a:pPr>
              <a:buFont typeface="Wingdings" pitchFamily="2" charset="2"/>
              <a:buChar char="q"/>
              <a:defRPr/>
            </a:pPr>
            <a:r>
              <a:rPr lang="ru-RU" sz="1100" dirty="0">
                <a:solidFill>
                  <a:schemeClr val="tx1"/>
                </a:solidFill>
              </a:rPr>
              <a:t>- Л. </a:t>
            </a:r>
            <a:r>
              <a:rPr lang="ru-RU" sz="1100" dirty="0" err="1">
                <a:solidFill>
                  <a:schemeClr val="tx1"/>
                </a:solidFill>
              </a:rPr>
              <a:t>Выготский</a:t>
            </a:r>
            <a:r>
              <a:rPr lang="ru-RU" sz="1100" dirty="0">
                <a:solidFill>
                  <a:schemeClr val="tx1"/>
                </a:solidFill>
              </a:rPr>
              <a:t>. Психология творчества.</a:t>
            </a:r>
          </a:p>
          <a:p>
            <a:pPr>
              <a:buFont typeface="Wingdings" pitchFamily="2" charset="2"/>
              <a:buChar char="q"/>
              <a:defRPr/>
            </a:pPr>
            <a:r>
              <a:rPr lang="ru-RU" sz="1100" dirty="0">
                <a:solidFill>
                  <a:schemeClr val="tx1"/>
                </a:solidFill>
              </a:rPr>
              <a:t>- М. Каган. Перспективы развития гуманитарных наук в </a:t>
            </a:r>
            <a:r>
              <a:rPr lang="en-US" sz="1100" dirty="0">
                <a:solidFill>
                  <a:schemeClr val="tx1"/>
                </a:solidFill>
              </a:rPr>
              <a:t>XXI</a:t>
            </a:r>
            <a:r>
              <a:rPr lang="ru-RU" sz="1100" dirty="0">
                <a:solidFill>
                  <a:schemeClr val="tx1"/>
                </a:solidFill>
              </a:rPr>
              <a:t> веке.</a:t>
            </a:r>
          </a:p>
          <a:p>
            <a:pPr>
              <a:buFont typeface="Wingdings" pitchFamily="2" charset="2"/>
              <a:buChar char="q"/>
              <a:defRPr/>
            </a:pPr>
            <a:r>
              <a:rPr lang="ru-RU" sz="1100" dirty="0">
                <a:solidFill>
                  <a:schemeClr val="tx1"/>
                </a:solidFill>
              </a:rPr>
              <a:t>- Д. </a:t>
            </a:r>
            <a:r>
              <a:rPr lang="ru-RU" sz="1100" dirty="0" err="1">
                <a:solidFill>
                  <a:schemeClr val="tx1"/>
                </a:solidFill>
              </a:rPr>
              <a:t>Кабалевский</a:t>
            </a:r>
            <a:r>
              <a:rPr lang="ru-RU" sz="1100" dirty="0">
                <a:solidFill>
                  <a:schemeClr val="tx1"/>
                </a:solidFill>
              </a:rPr>
              <a:t>. Прекрасное пробуждает доброе.</a:t>
            </a:r>
            <a:endParaRPr lang="ru-RU" sz="1100" dirty="0">
              <a:solidFill>
                <a:schemeClr val="tx1"/>
              </a:solidFill>
            </a:endParaRPr>
          </a:p>
        </p:txBody>
      </p:sp>
      <p:sp>
        <p:nvSpPr>
          <p:cNvPr id="12" name="Скругленный прямоугольник 11"/>
          <p:cNvSpPr/>
          <p:nvPr/>
        </p:nvSpPr>
        <p:spPr>
          <a:xfrm>
            <a:off x="2714625" y="3071813"/>
            <a:ext cx="3929063" cy="15716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a:p>
            <a:pPr algn="ctr">
              <a:defRPr/>
            </a:pPr>
            <a:r>
              <a:rPr lang="ru-RU" sz="1100" dirty="0">
                <a:solidFill>
                  <a:schemeClr val="tx1"/>
                </a:solidFill>
              </a:rPr>
              <a:t>Исследования известных педагогов, работающих в системе базовой подготовки педагога художественного профиля, обращали внимание на </a:t>
            </a:r>
            <a:r>
              <a:rPr lang="ru-RU" sz="1100" dirty="0" err="1">
                <a:solidFill>
                  <a:schemeClr val="tx1"/>
                </a:solidFill>
              </a:rPr>
              <a:t>полипрофессиональные</a:t>
            </a:r>
            <a:r>
              <a:rPr lang="ru-RU" sz="1100" dirty="0">
                <a:solidFill>
                  <a:schemeClr val="tx1"/>
                </a:solidFill>
              </a:rPr>
              <a:t> функции их деятельности</a:t>
            </a:r>
            <a:r>
              <a:rPr lang="en-US" sz="1100" dirty="0">
                <a:solidFill>
                  <a:schemeClr val="tx1"/>
                </a:solidFill>
              </a:rPr>
              <a:t>:</a:t>
            </a:r>
            <a:endParaRPr lang="ru-RU" sz="1100" dirty="0">
              <a:solidFill>
                <a:schemeClr val="tx1"/>
              </a:solidFill>
            </a:endParaRPr>
          </a:p>
          <a:p>
            <a:pPr>
              <a:buFont typeface="Wingdings" pitchFamily="2" charset="2"/>
              <a:buChar char="q"/>
              <a:defRPr/>
            </a:pPr>
            <a:r>
              <a:rPr lang="ru-RU" sz="1100" dirty="0">
                <a:solidFill>
                  <a:schemeClr val="tx1"/>
                </a:solidFill>
              </a:rPr>
              <a:t> - </a:t>
            </a:r>
            <a:r>
              <a:rPr lang="ru-RU" sz="1100" dirty="0" err="1">
                <a:solidFill>
                  <a:schemeClr val="tx1"/>
                </a:solidFill>
              </a:rPr>
              <a:t>Л.Г.Арчажникова</a:t>
            </a:r>
            <a:r>
              <a:rPr lang="ru-RU" sz="1100" dirty="0">
                <a:solidFill>
                  <a:schemeClr val="tx1"/>
                </a:solidFill>
              </a:rPr>
              <a:t>. Профессия – учитель  музыки.</a:t>
            </a:r>
          </a:p>
          <a:p>
            <a:pPr>
              <a:buFont typeface="Wingdings" pitchFamily="2" charset="2"/>
              <a:buChar char="q"/>
              <a:defRPr/>
            </a:pPr>
            <a:r>
              <a:rPr lang="ru-RU" sz="1100" dirty="0">
                <a:solidFill>
                  <a:schemeClr val="tx1"/>
                </a:solidFill>
              </a:rPr>
              <a:t>-  </a:t>
            </a:r>
            <a:r>
              <a:rPr lang="ru-RU" sz="1100" dirty="0" err="1">
                <a:solidFill>
                  <a:schemeClr val="tx1"/>
                </a:solidFill>
              </a:rPr>
              <a:t>Л.А.Неменская</a:t>
            </a:r>
            <a:r>
              <a:rPr lang="ru-RU" sz="1100" dirty="0">
                <a:solidFill>
                  <a:schemeClr val="tx1"/>
                </a:solidFill>
              </a:rPr>
              <a:t>. О новых федеральных стандартах </a:t>
            </a:r>
          </a:p>
          <a:p>
            <a:pPr algn="ctr">
              <a:defRPr/>
            </a:pPr>
            <a:endParaRPr lang="ru-RU" sz="1100" dirty="0">
              <a:solidFill>
                <a:schemeClr val="tx1"/>
              </a:solidFill>
            </a:endParaRPr>
          </a:p>
        </p:txBody>
      </p:sp>
      <p:sp>
        <p:nvSpPr>
          <p:cNvPr id="13" name="Скругленный прямоугольник 12"/>
          <p:cNvSpPr/>
          <p:nvPr/>
        </p:nvSpPr>
        <p:spPr>
          <a:xfrm>
            <a:off x="214313" y="4929188"/>
            <a:ext cx="4643437" cy="17145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dirty="0">
                <a:solidFill>
                  <a:schemeClr val="tx1"/>
                </a:solidFill>
              </a:rPr>
              <a:t>Важную роль в создании нового образа и места культуры сыграли теоретические работы по проблемам духовной жизни общества и общественного сознания</a:t>
            </a:r>
            <a:r>
              <a:rPr lang="en-US" sz="1100" dirty="0">
                <a:solidFill>
                  <a:schemeClr val="tx1"/>
                </a:solidFill>
              </a:rPr>
              <a:t>:</a:t>
            </a:r>
            <a:endParaRPr lang="ru-RU" sz="1100" dirty="0">
              <a:solidFill>
                <a:schemeClr val="tx1"/>
              </a:solidFill>
            </a:endParaRPr>
          </a:p>
          <a:p>
            <a:pPr>
              <a:buFont typeface="Wingdings" pitchFamily="2" charset="2"/>
              <a:buChar char="q"/>
              <a:defRPr/>
            </a:pPr>
            <a:r>
              <a:rPr lang="ru-RU" sz="1100" dirty="0">
                <a:solidFill>
                  <a:schemeClr val="tx1"/>
                </a:solidFill>
              </a:rPr>
              <a:t>-З.С.Маркарян. Теория культуры и современная наука.</a:t>
            </a:r>
          </a:p>
          <a:p>
            <a:pPr>
              <a:buFont typeface="Wingdings" pitchFamily="2" charset="2"/>
              <a:buChar char="q"/>
              <a:defRPr/>
            </a:pPr>
            <a:r>
              <a:rPr lang="ru-RU" sz="1100" dirty="0">
                <a:solidFill>
                  <a:schemeClr val="tx1"/>
                </a:solidFill>
              </a:rPr>
              <a:t>- Н.З.Чавчавадзе. Основные подходы к определению культуры.</a:t>
            </a:r>
          </a:p>
          <a:p>
            <a:pPr>
              <a:defRPr/>
            </a:pPr>
            <a:endParaRPr lang="ru-RU" sz="1100" dirty="0">
              <a:solidFill>
                <a:schemeClr val="tx1"/>
              </a:solidFill>
            </a:endParaRPr>
          </a:p>
          <a:p>
            <a:pPr algn="ctr">
              <a:defRPr/>
            </a:pPr>
            <a:r>
              <a:rPr lang="ru-RU" sz="1000" dirty="0">
                <a:solidFill>
                  <a:schemeClr val="tx1"/>
                </a:solidFill>
              </a:rPr>
              <a:t> </a:t>
            </a:r>
            <a:endParaRPr lang="ru-RU" sz="1000" dirty="0">
              <a:solidFill>
                <a:schemeClr val="tx1"/>
              </a:solidFill>
            </a:endParaRPr>
          </a:p>
        </p:txBody>
      </p:sp>
      <p:sp>
        <p:nvSpPr>
          <p:cNvPr id="14" name="Стрелка вниз 13"/>
          <p:cNvSpPr/>
          <p:nvPr/>
        </p:nvSpPr>
        <p:spPr>
          <a:xfrm>
            <a:off x="3214688" y="2500313"/>
            <a:ext cx="214312"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 descr="Рожь"/>
          <p:cNvPicPr>
            <a:picLocks noChangeAspect="1" noChangeArrowheads="1"/>
          </p:cNvPicPr>
          <p:nvPr/>
        </p:nvPicPr>
        <p:blipFill>
          <a:blip r:embed="rId2"/>
          <a:srcRect/>
          <a:stretch>
            <a:fillRect/>
          </a:stretch>
        </p:blipFill>
        <p:spPr bwMode="auto">
          <a:xfrm>
            <a:off x="0" y="0"/>
            <a:ext cx="8135938" cy="5572125"/>
          </a:xfrm>
          <a:prstGeom prst="rect">
            <a:avLst/>
          </a:prstGeom>
          <a:noFill/>
          <a:ln w="9525">
            <a:noFill/>
            <a:miter lim="800000"/>
            <a:headEnd/>
            <a:tailEnd/>
          </a:ln>
        </p:spPr>
      </p:pic>
      <p:sp>
        <p:nvSpPr>
          <p:cNvPr id="3" name="Скругленный прямоугольник 2"/>
          <p:cNvSpPr/>
          <p:nvPr/>
        </p:nvSpPr>
        <p:spPr>
          <a:xfrm>
            <a:off x="214313" y="285750"/>
            <a:ext cx="2643187" cy="450056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tx1"/>
                </a:solidFill>
              </a:rPr>
              <a:t>Глава </a:t>
            </a:r>
            <a:r>
              <a:rPr lang="en-US" sz="2400" dirty="0">
                <a:solidFill>
                  <a:schemeClr val="tx1"/>
                </a:solidFill>
              </a:rPr>
              <a:t>I</a:t>
            </a:r>
            <a:r>
              <a:rPr lang="ru-RU" sz="2400" dirty="0">
                <a:solidFill>
                  <a:schemeClr val="tx1"/>
                </a:solidFill>
              </a:rPr>
              <a:t>.</a:t>
            </a:r>
          </a:p>
          <a:p>
            <a:pPr algn="ctr">
              <a:defRPr/>
            </a:pPr>
            <a:r>
              <a:rPr lang="ru-RU" sz="2400" dirty="0">
                <a:solidFill>
                  <a:schemeClr val="tx1"/>
                </a:solidFill>
              </a:rPr>
              <a:t> </a:t>
            </a:r>
            <a:r>
              <a:rPr lang="en-US" sz="2400" dirty="0">
                <a:solidFill>
                  <a:schemeClr val="tx1"/>
                </a:solidFill>
              </a:rPr>
              <a:t>“</a:t>
            </a:r>
            <a:r>
              <a:rPr lang="ru-RU" sz="2400" dirty="0" err="1">
                <a:solidFill>
                  <a:schemeClr val="tx1"/>
                </a:solidFill>
              </a:rPr>
              <a:t>Интеграцион-ные</a:t>
            </a:r>
            <a:r>
              <a:rPr lang="ru-RU" sz="2400" dirty="0">
                <a:solidFill>
                  <a:schemeClr val="tx1"/>
                </a:solidFill>
              </a:rPr>
              <a:t> основы формирования культурных дисциплин</a:t>
            </a:r>
            <a:r>
              <a:rPr lang="en-US" sz="2400" dirty="0">
                <a:solidFill>
                  <a:schemeClr val="tx1"/>
                </a:solidFill>
              </a:rPr>
              <a:t>”</a:t>
            </a:r>
            <a:r>
              <a:rPr lang="ru-RU" sz="2400" dirty="0">
                <a:solidFill>
                  <a:schemeClr val="tx1"/>
                </a:solidFill>
              </a:rPr>
              <a:t> </a:t>
            </a:r>
            <a:endParaRPr lang="ru-RU" sz="2400" dirty="0">
              <a:solidFill>
                <a:schemeClr val="tx1"/>
              </a:solidFill>
            </a:endParaRPr>
          </a:p>
        </p:txBody>
      </p:sp>
      <p:sp>
        <p:nvSpPr>
          <p:cNvPr id="12" name="Стрелка вправо 11"/>
          <p:cNvSpPr/>
          <p:nvPr/>
        </p:nvSpPr>
        <p:spPr>
          <a:xfrm>
            <a:off x="2857500" y="500063"/>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Стрелка вправо 13"/>
          <p:cNvSpPr/>
          <p:nvPr/>
        </p:nvSpPr>
        <p:spPr>
          <a:xfrm>
            <a:off x="2857500" y="1428750"/>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право 15"/>
          <p:cNvSpPr/>
          <p:nvPr/>
        </p:nvSpPr>
        <p:spPr>
          <a:xfrm>
            <a:off x="2857500" y="2214563"/>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право 16"/>
          <p:cNvSpPr/>
          <p:nvPr/>
        </p:nvSpPr>
        <p:spPr>
          <a:xfrm>
            <a:off x="2928938" y="3214688"/>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право 17"/>
          <p:cNvSpPr/>
          <p:nvPr/>
        </p:nvSpPr>
        <p:spPr>
          <a:xfrm>
            <a:off x="2857500" y="4286250"/>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Прямоугольник с одним вырезанным углом 18"/>
          <p:cNvSpPr/>
          <p:nvPr/>
        </p:nvSpPr>
        <p:spPr>
          <a:xfrm>
            <a:off x="3714750" y="214313"/>
            <a:ext cx="2928938" cy="785812"/>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Образование как способ прохождения человека в мир науки и культуры</a:t>
            </a:r>
            <a:endParaRPr lang="ru-RU" sz="1400" dirty="0">
              <a:solidFill>
                <a:schemeClr val="tx1"/>
              </a:solidFill>
            </a:endParaRPr>
          </a:p>
        </p:txBody>
      </p:sp>
      <p:sp>
        <p:nvSpPr>
          <p:cNvPr id="20" name="Прямоугольник с одним вырезанным углом 19"/>
          <p:cNvSpPr/>
          <p:nvPr/>
        </p:nvSpPr>
        <p:spPr>
          <a:xfrm>
            <a:off x="3714750" y="1143000"/>
            <a:ext cx="3071813" cy="785813"/>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Культурологическое образование как фактор формирования </a:t>
            </a:r>
            <a:r>
              <a:rPr lang="ru-RU" sz="1400" dirty="0" err="1">
                <a:solidFill>
                  <a:schemeClr val="tx1"/>
                </a:solidFill>
              </a:rPr>
              <a:t>социокультурной</a:t>
            </a:r>
            <a:r>
              <a:rPr lang="ru-RU" sz="1400" dirty="0">
                <a:solidFill>
                  <a:schemeClr val="tx1"/>
                </a:solidFill>
              </a:rPr>
              <a:t> компетентности</a:t>
            </a:r>
          </a:p>
          <a:p>
            <a:pPr algn="ctr">
              <a:defRPr/>
            </a:pPr>
            <a:endParaRPr lang="ru-RU" sz="1400" dirty="0">
              <a:solidFill>
                <a:schemeClr val="tx1"/>
              </a:solidFill>
            </a:endParaRPr>
          </a:p>
        </p:txBody>
      </p:sp>
      <p:sp>
        <p:nvSpPr>
          <p:cNvPr id="21" name="Прямоугольник с одним вырезанным углом 20"/>
          <p:cNvSpPr/>
          <p:nvPr/>
        </p:nvSpPr>
        <p:spPr>
          <a:xfrm>
            <a:off x="3714750" y="2071688"/>
            <a:ext cx="3071813" cy="785812"/>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Общая структура интегрированного гуманитарного цикла</a:t>
            </a:r>
            <a:endParaRPr lang="ru-RU" sz="1400" dirty="0">
              <a:solidFill>
                <a:schemeClr val="tx1"/>
              </a:solidFill>
            </a:endParaRPr>
          </a:p>
        </p:txBody>
      </p:sp>
      <p:sp>
        <p:nvSpPr>
          <p:cNvPr id="22" name="Прямоугольник с одним вырезанным углом 21"/>
          <p:cNvSpPr/>
          <p:nvPr/>
        </p:nvSpPr>
        <p:spPr>
          <a:xfrm>
            <a:off x="3714750" y="3000375"/>
            <a:ext cx="3214688" cy="857250"/>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Интеграция научных подходов в содержании курса МХК</a:t>
            </a:r>
            <a:endParaRPr lang="ru-RU" sz="1400" dirty="0">
              <a:solidFill>
                <a:schemeClr val="tx1"/>
              </a:solidFill>
            </a:endParaRPr>
          </a:p>
        </p:txBody>
      </p:sp>
      <p:sp>
        <p:nvSpPr>
          <p:cNvPr id="23" name="Прямоугольник с одним вырезанным углом 22"/>
          <p:cNvSpPr/>
          <p:nvPr/>
        </p:nvSpPr>
        <p:spPr>
          <a:xfrm>
            <a:off x="3714750" y="4000500"/>
            <a:ext cx="3214688" cy="928688"/>
          </a:xfrm>
          <a:prstGeom prst="snip1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rPr>
              <a:t>Личностно – </a:t>
            </a:r>
            <a:r>
              <a:rPr lang="ru-RU" sz="1400" dirty="0" err="1">
                <a:solidFill>
                  <a:schemeClr val="tx1"/>
                </a:solidFill>
              </a:rPr>
              <a:t>орентированная</a:t>
            </a:r>
            <a:r>
              <a:rPr lang="ru-RU" sz="1400" dirty="0">
                <a:solidFill>
                  <a:schemeClr val="tx1"/>
                </a:solidFill>
              </a:rPr>
              <a:t> направленность МХК</a:t>
            </a:r>
            <a:endParaRPr lang="ru-RU" sz="1400" dirty="0">
              <a:solidFill>
                <a:schemeClr val="tx1"/>
              </a:solidFill>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959</TotalTime>
  <Words>2769</Words>
  <Application>Microsoft Office PowerPoint</Application>
  <PresentationFormat>Экран (4:3)</PresentationFormat>
  <Paragraphs>344</Paragraphs>
  <Slides>51</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5</vt:i4>
      </vt:variant>
      <vt:variant>
        <vt:lpstr>Заголовки слайдов</vt:lpstr>
      </vt:variant>
      <vt:variant>
        <vt:i4>51</vt:i4>
      </vt:variant>
    </vt:vector>
  </HeadingPairs>
  <TitlesOfParts>
    <vt:vector size="62" baseType="lpstr">
      <vt:lpstr>Arial</vt:lpstr>
      <vt:lpstr>Trebuchet MS</vt:lpstr>
      <vt:lpstr>Wingdings 2</vt:lpstr>
      <vt:lpstr>Wingdings</vt:lpstr>
      <vt:lpstr>Calibri</vt:lpstr>
      <vt:lpstr>Times New Roman</vt:lpstr>
      <vt:lpstr>Изящная</vt:lpstr>
      <vt:lpstr>Изящная</vt:lpstr>
      <vt:lpstr>Изящная</vt:lpstr>
      <vt:lpstr>Изящная</vt: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Современный урок </dc:title>
  <dc:creator>USER</dc:creator>
  <cp:lastModifiedBy>Наталья</cp:lastModifiedBy>
  <cp:revision>60</cp:revision>
  <dcterms:created xsi:type="dcterms:W3CDTF">2008-05-01T12:49:17Z</dcterms:created>
  <dcterms:modified xsi:type="dcterms:W3CDTF">2012-11-01T08:09:32Z</dcterms:modified>
</cp:coreProperties>
</file>