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F0FDF-203D-46D4-A399-9AEACCC00B94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5BAEF-BAD2-4AFE-BAD0-CE167087545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8769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5BAEF-BAD2-4AFE-BAD0-CE1670875457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933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297976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Constantia" pitchFamily="18" charset="0"/>
              </a:rPr>
              <a:t>Дыхательная гимнастика по методике 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b="1" i="1" dirty="0" smtClean="0">
                <a:latin typeface="Constantia" pitchFamily="18" charset="0"/>
              </a:rPr>
              <a:t>А.Н. Стрельниковой </a:t>
            </a:r>
            <a:endParaRPr lang="ru-RU" sz="5400" b="1" i="1" dirty="0">
              <a:latin typeface="Constantia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3556001"/>
            <a:ext cx="7632848" cy="147320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latin typeface="Constantia" pitchFamily="18" charset="0"/>
              </a:rPr>
              <a:t>  </a:t>
            </a:r>
          </a:p>
          <a:p>
            <a:pPr algn="l"/>
            <a:r>
              <a:rPr lang="ru-RU" sz="2400" dirty="0" smtClean="0">
                <a:latin typeface="Constantia" pitchFamily="18" charset="0"/>
              </a:rPr>
              <a:t>Составитель: </a:t>
            </a:r>
            <a:r>
              <a:rPr lang="ru-RU" sz="2400" dirty="0" smtClean="0">
                <a:latin typeface="Constantia" pitchFamily="18" charset="0"/>
              </a:rPr>
              <a:t>Снеткова</a:t>
            </a:r>
            <a:r>
              <a:rPr lang="ru-RU" sz="2400" dirty="0" smtClean="0">
                <a:latin typeface="Constantia" pitchFamily="18" charset="0"/>
              </a:rPr>
              <a:t> Галина Владимировна, </a:t>
            </a:r>
          </a:p>
          <a:p>
            <a:r>
              <a:rPr lang="ru-RU" sz="2400" dirty="0">
                <a:latin typeface="Constantia" pitchFamily="18" charset="0"/>
              </a:rPr>
              <a:t> </a:t>
            </a:r>
            <a:r>
              <a:rPr lang="ru-RU" sz="2400" dirty="0" smtClean="0">
                <a:latin typeface="Constantia" pitchFamily="18" charset="0"/>
              </a:rPr>
              <a:t>                          педагог дополнительного образования</a:t>
            </a:r>
            <a:endParaRPr lang="ru-RU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641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«Большой маятник»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851920" y="2564904"/>
            <a:ext cx="5040560" cy="4032448"/>
          </a:xfrm>
        </p:spPr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</a:t>
            </a:r>
            <a:r>
              <a:rPr lang="ru-RU" dirty="0">
                <a:latin typeface="Times New Roman"/>
                <a:ea typeface="Times New Roman"/>
              </a:rPr>
              <a:t>: станьте прямо, ноги чуть уже ширины плеч.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Наклон вперед, руки тянутся к полу — вдох. И сразу без остановки (слегка прогнувшись в пояснице) наклон назад — руки обнимают плечи. И тоже вдох. Кланяйтесь вперед — откидывайтесь назад, вдох «с пола» — вдох «с потолка». Выдох происходит в промежутке между вдохами сам, не задерживайте и не выталкивайте выдох!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Норма: </a:t>
            </a:r>
            <a:r>
              <a:rPr lang="ru-RU" dirty="0">
                <a:latin typeface="Times New Roman"/>
                <a:ea typeface="Times New Roman"/>
              </a:rPr>
              <a:t>12 раз по 8 вдохов-движений.</a:t>
            </a:r>
          </a:p>
          <a:p>
            <a:endParaRPr lang="ru-RU" dirty="0"/>
          </a:p>
        </p:txBody>
      </p:sp>
      <p:pic>
        <p:nvPicPr>
          <p:cNvPr id="5" name="Picture 4" descr="pic_10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536" y="1988840"/>
            <a:ext cx="3240360" cy="4608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753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«Перекаты»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627784" y="2492896"/>
            <a:ext cx="6408712" cy="4365104"/>
          </a:xfrm>
        </p:spPr>
        <p:txBody>
          <a:bodyPr>
            <a:normAutofit fontScale="5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900" i="1" dirty="0">
                <a:latin typeface="Times New Roman"/>
                <a:ea typeface="Times New Roman"/>
              </a:rPr>
              <a:t>Исходное положение: </a:t>
            </a:r>
            <a:r>
              <a:rPr lang="ru-RU" sz="2900" dirty="0">
                <a:latin typeface="Times New Roman"/>
                <a:ea typeface="Times New Roman"/>
              </a:rPr>
              <a:t>станьте левая нога впереди, правая сзади. Вся тяжесть тела на левой ноге. Нога прямая, корпус — тоже. Правая нога согнута в колене и отставлена назад на носок, чтобы не потерять равновесие (но на нее не опираться). Выполните легкое танцевальное приседание на левой </a:t>
            </a:r>
            <a:r>
              <a:rPr lang="ru-RU" sz="2900" dirty="0" smtClean="0">
                <a:latin typeface="Times New Roman"/>
                <a:ea typeface="Times New Roman"/>
              </a:rPr>
              <a:t>ноге, одновременно </a:t>
            </a:r>
            <a:r>
              <a:rPr lang="ru-RU" sz="2900" dirty="0">
                <a:latin typeface="Times New Roman"/>
                <a:ea typeface="Times New Roman"/>
              </a:rPr>
              <a:t>делая короткий вдох носом (после приседания левая нога мгновенно выпрямляется). Затем сразу же перенесите тяжесть тела на отставленную назад правую ногу </a:t>
            </a:r>
            <a:r>
              <a:rPr lang="ru-RU" sz="2900" dirty="0" smtClean="0">
                <a:latin typeface="Times New Roman"/>
                <a:ea typeface="Times New Roman"/>
              </a:rPr>
              <a:t>и </a:t>
            </a:r>
            <a:r>
              <a:rPr lang="ru-RU" sz="2900" dirty="0">
                <a:latin typeface="Times New Roman"/>
                <a:ea typeface="Times New Roman"/>
              </a:rPr>
              <a:t>тоже на ней присядьте, одновременно резко «шмыгая» носом (левая нога в этот момент впереди на носке для поддержания равновесия, согнута в колене, но на нее не опираться). Снова перенесите тяжесть тела на стоящую впереди левую ногу. Вперед — назад, приседание — приседание, вдох — вдох.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900" b="1" i="1" dirty="0">
                <a:latin typeface="Times New Roman"/>
                <a:ea typeface="Times New Roman"/>
              </a:rPr>
              <a:t>Помните:</a:t>
            </a:r>
            <a:r>
              <a:rPr lang="ru-RU" sz="2900" dirty="0">
                <a:latin typeface="Times New Roman"/>
                <a:ea typeface="Times New Roman"/>
              </a:rPr>
              <a:t> 1) приседание и вдох делаются строго одновременно, 2) вся тяжесть тела только на той ноге, на которой слегка приседаем; 3) после каждого приседания нога мгновенно выпрямляется, и только после этого идет перенос тяжести тела (перекат) на другую ногу.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900" i="1" dirty="0">
                <a:latin typeface="Times New Roman"/>
                <a:ea typeface="Times New Roman"/>
              </a:rPr>
              <a:t>Норма:</a:t>
            </a:r>
            <a:r>
              <a:rPr lang="ru-RU" sz="2900" dirty="0">
                <a:latin typeface="Times New Roman"/>
                <a:ea typeface="Times New Roman"/>
              </a:rPr>
              <a:t> 12 раз по 8 вдохов-движений. 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/>
          </a:p>
        </p:txBody>
      </p:sp>
      <p:pic>
        <p:nvPicPr>
          <p:cNvPr id="5" name="Picture 4" descr="pic_1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916832"/>
            <a:ext cx="2376263" cy="494116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1206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«Шаги»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2699792" y="2564904"/>
            <a:ext cx="6264696" cy="4293096"/>
          </a:xfrm>
        </p:spPr>
        <p:txBody>
          <a:bodyPr>
            <a:normAutofit fontScale="70000" lnSpcReduction="20000"/>
          </a:bodyPr>
          <a:lstStyle/>
          <a:p>
            <a:pPr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</a:t>
            </a:r>
            <a:r>
              <a:rPr lang="ru-RU" dirty="0">
                <a:latin typeface="Times New Roman"/>
                <a:ea typeface="Times New Roman"/>
              </a:rPr>
              <a:t>: станьте прямо, ноги чуть уже ширины плеч. Поднимите левую ногу, согнутую в колене, вверх, до уровня живота (от колена нога прямая, носок тянуть </a:t>
            </a:r>
            <a:r>
              <a:rPr lang="ru-RU" dirty="0" smtClean="0">
                <a:latin typeface="Times New Roman"/>
                <a:ea typeface="Times New Roman"/>
              </a:rPr>
              <a:t>вниз). </a:t>
            </a:r>
            <a:r>
              <a:rPr lang="ru-RU" dirty="0">
                <a:latin typeface="Times New Roman"/>
                <a:ea typeface="Times New Roman"/>
              </a:rPr>
              <a:t>На правой ноге в этот момент делайте легкое танцевальное приседание и короткий, шумный вдох носом. После приседания обе ноги должны обязательно на одно мгновение принять исходное положение Поднимите вверх правую ногу, согнутую в колене, на левой слегка приседайте и шумно «шмыгайте» носом (левое колено вверх — исходное положение, правое колено вверх — исходное положение). Нужно обязательно слегка присесть, тогда другая нога, согнутая в колене, легко поднимется вверх до уровня живота. Корпус прямой.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Можно одновременно с каждым приседанием и поднятием согнутого колена вверх делать легкое встречное движение кистей рук на уровне пояса. </a:t>
            </a:r>
            <a:r>
              <a:rPr lang="ru-RU" dirty="0" smtClean="0">
                <a:latin typeface="Times New Roman"/>
                <a:ea typeface="Times New Roman"/>
              </a:rPr>
              <a:t>Выдох </a:t>
            </a:r>
            <a:r>
              <a:rPr lang="ru-RU" dirty="0">
                <a:latin typeface="Times New Roman"/>
                <a:ea typeface="Times New Roman"/>
              </a:rPr>
              <a:t>должен совершаться после каждого вдоха </a:t>
            </a:r>
            <a:r>
              <a:rPr lang="ru-RU" dirty="0" smtClean="0">
                <a:latin typeface="Times New Roman"/>
                <a:ea typeface="Times New Roman"/>
              </a:rPr>
              <a:t>самостоятельно, желательно </a:t>
            </a:r>
            <a:r>
              <a:rPr lang="ru-RU" dirty="0">
                <a:latin typeface="Times New Roman"/>
                <a:ea typeface="Times New Roman"/>
              </a:rPr>
              <a:t>через рот.</a:t>
            </a:r>
          </a:p>
          <a:p>
            <a:pPr algn="just">
              <a:spcAft>
                <a:spcPts val="0"/>
              </a:spcAft>
            </a:pPr>
            <a:r>
              <a:rPr lang="ru-RU" i="1" dirty="0">
                <a:latin typeface="Times New Roman"/>
                <a:ea typeface="Times New Roman"/>
              </a:rPr>
              <a:t>Норма:</a:t>
            </a:r>
            <a:r>
              <a:rPr lang="ru-RU" dirty="0">
                <a:latin typeface="Times New Roman"/>
                <a:ea typeface="Times New Roman"/>
              </a:rPr>
              <a:t> 8 раз по 8 вдохов-движений.</a:t>
            </a:r>
          </a:p>
          <a:p>
            <a:endParaRPr lang="ru-RU" dirty="0"/>
          </a:p>
        </p:txBody>
      </p:sp>
      <p:pic>
        <p:nvPicPr>
          <p:cNvPr id="5" name="Picture 4" descr="pic_1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947190"/>
            <a:ext cx="2448272" cy="48965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97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908920"/>
          </a:xfrm>
        </p:spPr>
        <p:txBody>
          <a:bodyPr>
            <a:noAutofit/>
          </a:bodyPr>
          <a:lstStyle/>
          <a:p>
            <a:r>
              <a:rPr lang="ru-RU" sz="7200" dirty="0" smtClean="0">
                <a:latin typeface="Constantia" pitchFamily="18" charset="0"/>
              </a:rPr>
              <a:t/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>
                <a:latin typeface="Constantia" pitchFamily="18" charset="0"/>
              </a:rPr>
              <a:t/>
            </a:r>
            <a:br>
              <a:rPr lang="ru-RU" sz="7200" dirty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/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>
                <a:latin typeface="Constantia" pitchFamily="18" charset="0"/>
              </a:rPr>
              <a:t/>
            </a:r>
            <a:br>
              <a:rPr lang="ru-RU" sz="7200" dirty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/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>
                <a:latin typeface="Constantia" pitchFamily="18" charset="0"/>
              </a:rPr>
              <a:t/>
            </a:r>
            <a:br>
              <a:rPr lang="ru-RU" sz="7200" dirty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/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>
                <a:latin typeface="Constantia" pitchFamily="18" charset="0"/>
              </a:rPr>
              <a:t/>
            </a:r>
            <a:br>
              <a:rPr lang="ru-RU" sz="7200" dirty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/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>Спасибо </a:t>
            </a:r>
            <a:br>
              <a:rPr lang="ru-RU" sz="7200" dirty="0" smtClean="0">
                <a:latin typeface="Constantia" pitchFamily="18" charset="0"/>
              </a:rPr>
            </a:br>
            <a:r>
              <a:rPr lang="ru-RU" sz="7200" dirty="0" smtClean="0">
                <a:latin typeface="Constantia" pitchFamily="18" charset="0"/>
              </a:rPr>
              <a:t>за внимание!</a:t>
            </a:r>
            <a:endParaRPr lang="ru-RU" sz="7200" dirty="0">
              <a:latin typeface="Constantia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134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Упражнение «ЛАДОШКИ»</a:t>
            </a:r>
            <a:endParaRPr lang="ru-RU" dirty="0">
              <a:latin typeface="Constantia" pitchFamily="18" charset="0"/>
            </a:endParaRPr>
          </a:p>
        </p:txBody>
      </p:sp>
      <p:pic>
        <p:nvPicPr>
          <p:cNvPr id="6" name="Picture 4" descr="pic_1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492896"/>
            <a:ext cx="3456384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3995936" y="2679192"/>
            <a:ext cx="5148064" cy="4062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</a:t>
            </a:r>
            <a:r>
              <a:rPr lang="ru-RU" dirty="0">
                <a:latin typeface="Times New Roman"/>
                <a:ea typeface="Times New Roman"/>
              </a:rPr>
              <a:t>: станьте прямо, согните руки в локтях </a:t>
            </a:r>
            <a:r>
              <a:rPr lang="ru-RU" dirty="0" smtClean="0">
                <a:latin typeface="Times New Roman"/>
                <a:ea typeface="Times New Roman"/>
              </a:rPr>
              <a:t>и </a:t>
            </a:r>
            <a:r>
              <a:rPr lang="ru-RU" dirty="0">
                <a:latin typeface="Times New Roman"/>
                <a:ea typeface="Times New Roman"/>
              </a:rPr>
              <a:t>«покажите ладони зрителю» — «поза экстрасенса».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Делайте шумные, короткие, ритмичные вдохи носом и одновременно сжимайте ладони в </a:t>
            </a:r>
            <a:r>
              <a:rPr lang="ru-RU" dirty="0" smtClean="0">
                <a:latin typeface="Times New Roman"/>
                <a:ea typeface="Times New Roman"/>
              </a:rPr>
              <a:t>кулаки. </a:t>
            </a:r>
            <a:r>
              <a:rPr lang="ru-RU" dirty="0">
                <a:latin typeface="Times New Roman"/>
                <a:ea typeface="Times New Roman"/>
              </a:rPr>
              <a:t>Подряд сделайте 4 резких, ритмичных вдоха носом (то есть «шмыгните» 4 раза). Затем руки опустите и отдохните </a:t>
            </a:r>
            <a:r>
              <a:rPr lang="ru-RU" dirty="0" smtClean="0">
                <a:latin typeface="Times New Roman"/>
                <a:ea typeface="Times New Roman"/>
              </a:rPr>
              <a:t>3—4 секунды.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Сделайте еще 4 коротких, шумных вдоха и снова пауза.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i="1" dirty="0">
                <a:latin typeface="Times New Roman"/>
                <a:ea typeface="Times New Roman"/>
              </a:rPr>
              <a:t>Норма: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24 </a:t>
            </a:r>
            <a:r>
              <a:rPr lang="ru-RU" dirty="0">
                <a:latin typeface="Times New Roman"/>
                <a:ea typeface="Times New Roman"/>
              </a:rPr>
              <a:t>раза по 4 вдоха.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881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nstantia" pitchFamily="18" charset="0"/>
              </a:rPr>
              <a:t>Упражнение «ПОГОНЧИКИ»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563888" y="2420888"/>
            <a:ext cx="5400600" cy="4536504"/>
          </a:xfrm>
        </p:spPr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Исходное положение: </a:t>
            </a:r>
            <a:r>
              <a:rPr lang="ru-RU" dirty="0" smtClean="0">
                <a:latin typeface="Times New Roman"/>
                <a:ea typeface="Times New Roman"/>
              </a:rPr>
              <a:t>станьте прямо, кисти рук сожмите в кулаки и прижмите к животу на уровне пояса. В момент вдоха резко толкайте кулаки вниз к полу, как бы отжимаясь от него (плечи напряжены, руки прямые, тянутся к полу). Затем кисти рук возвращаются в </a:t>
            </a:r>
            <a:r>
              <a:rPr lang="ru-RU" dirty="0" err="1" smtClean="0">
                <a:latin typeface="Times New Roman"/>
                <a:ea typeface="Times New Roman"/>
              </a:rPr>
              <a:t>и.п</a:t>
            </a:r>
            <a:r>
              <a:rPr lang="ru-RU" dirty="0" smtClean="0">
                <a:latin typeface="Times New Roman"/>
                <a:ea typeface="Times New Roman"/>
              </a:rPr>
              <a:t>. на уровень пояса. Плечи расслаблены — выдох «ушел». Выше пояса кисти </a:t>
            </a:r>
            <a:r>
              <a:rPr lang="ru-RU" dirty="0">
                <a:latin typeface="Times New Roman"/>
                <a:ea typeface="Times New Roman"/>
              </a:rPr>
              <a:t>рук не поднимайте. 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	</a:t>
            </a:r>
            <a:r>
              <a:rPr lang="ru-RU" dirty="0" smtClean="0">
                <a:latin typeface="Times New Roman"/>
                <a:ea typeface="Times New Roman"/>
              </a:rPr>
              <a:t>Сделайте </a:t>
            </a:r>
            <a:r>
              <a:rPr lang="ru-RU" dirty="0">
                <a:latin typeface="Times New Roman"/>
                <a:ea typeface="Times New Roman"/>
              </a:rPr>
              <a:t>подряд уже не 4 </a:t>
            </a:r>
            <a:r>
              <a:rPr lang="ru-RU" dirty="0" smtClean="0">
                <a:latin typeface="Times New Roman"/>
                <a:ea typeface="Times New Roman"/>
              </a:rPr>
              <a:t>вдоха- движения</a:t>
            </a:r>
            <a:r>
              <a:rPr lang="ru-RU" dirty="0">
                <a:latin typeface="Times New Roman"/>
                <a:ea typeface="Times New Roman"/>
              </a:rPr>
              <a:t>, а </a:t>
            </a:r>
            <a:r>
              <a:rPr lang="ru-RU" dirty="0" smtClean="0">
                <a:latin typeface="Times New Roman"/>
                <a:ea typeface="Times New Roman"/>
              </a:rPr>
              <a:t>  8</a:t>
            </a:r>
            <a:r>
              <a:rPr lang="ru-RU" dirty="0">
                <a:latin typeface="Times New Roman"/>
                <a:ea typeface="Times New Roman"/>
              </a:rPr>
              <a:t>. Затем отдых 3—4 секунды и снова </a:t>
            </a:r>
            <a:r>
              <a:rPr lang="ru-RU" dirty="0" smtClean="0">
                <a:latin typeface="Times New Roman"/>
                <a:ea typeface="Times New Roman"/>
              </a:rPr>
              <a:t>8 вдохов- движений</a:t>
            </a:r>
            <a:r>
              <a:rPr lang="ru-RU" dirty="0">
                <a:latin typeface="Times New Roman"/>
                <a:ea typeface="Times New Roman"/>
              </a:rPr>
              <a:t>. 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Норма: 12 раз по 8 вдохов-движений. </a:t>
            </a:r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04864"/>
            <a:ext cx="3592746" cy="4104456"/>
          </a:xfrm>
        </p:spPr>
      </p:pic>
    </p:spTree>
    <p:extLst>
      <p:ext uri="{BB962C8B-B14F-4D97-AF65-F5344CB8AC3E}">
        <p14:creationId xmlns:p14="http://schemas.microsoft.com/office/powerpoint/2010/main" val="3749958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«Насос»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419872" y="2492896"/>
            <a:ext cx="5616624" cy="4365104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положение: </a:t>
            </a:r>
            <a:r>
              <a:rPr lang="ru-RU" dirty="0">
                <a:latin typeface="Times New Roman"/>
                <a:ea typeface="Times New Roman"/>
              </a:rPr>
              <a:t>станьте прямо, ноги чуть уже ширины плеч, руки вдоль </a:t>
            </a:r>
            <a:r>
              <a:rPr lang="ru-RU" dirty="0" smtClean="0">
                <a:latin typeface="Times New Roman"/>
                <a:ea typeface="Times New Roman"/>
              </a:rPr>
              <a:t>туловища.</a:t>
            </a:r>
            <a:r>
              <a:rPr lang="ru-RU" dirty="0">
                <a:latin typeface="Times New Roman"/>
                <a:ea typeface="Times New Roman"/>
              </a:rPr>
              <a:t> Сделайте легкий поклон (руками тянуться к полу, но не касаться его) и одновременно — шумный и короткий вдох </a:t>
            </a:r>
            <a:r>
              <a:rPr lang="ru-RU" dirty="0" smtClean="0">
                <a:latin typeface="Times New Roman"/>
                <a:ea typeface="Times New Roman"/>
              </a:rPr>
              <a:t>носом. </a:t>
            </a:r>
            <a:r>
              <a:rPr lang="ru-RU" dirty="0">
                <a:latin typeface="Times New Roman"/>
                <a:ea typeface="Times New Roman"/>
              </a:rPr>
              <a:t>Вдох должен кончиться вместе с поклоном. Слегка приподняться (но не выпрямляться), и снова поклон и короткий. шумный вдох «с пола». </a:t>
            </a:r>
            <a:r>
              <a:rPr lang="ru-RU" dirty="0" smtClean="0">
                <a:latin typeface="Times New Roman"/>
                <a:ea typeface="Times New Roman"/>
              </a:rPr>
              <a:t>Поклоны </a:t>
            </a:r>
            <a:r>
              <a:rPr lang="ru-RU" dirty="0">
                <a:latin typeface="Times New Roman"/>
                <a:ea typeface="Times New Roman"/>
              </a:rPr>
              <a:t>вперед делаются ритмично и легко, низко не кланяйтесь, достаточно поклона в пояс. Спина круглая (а не прямая), голова опущена. «Накачивать шину» нужно в </a:t>
            </a:r>
            <a:r>
              <a:rPr lang="ru-RU" dirty="0" err="1">
                <a:latin typeface="Times New Roman"/>
                <a:ea typeface="Times New Roman"/>
              </a:rPr>
              <a:t>темпоритме</a:t>
            </a:r>
            <a:r>
              <a:rPr lang="ru-RU" dirty="0">
                <a:latin typeface="Times New Roman"/>
                <a:ea typeface="Times New Roman"/>
              </a:rPr>
              <a:t> строевого шага. 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i="1" dirty="0">
                <a:latin typeface="Times New Roman"/>
                <a:ea typeface="Times New Roman"/>
              </a:rPr>
              <a:t>Норма:</a:t>
            </a:r>
            <a:r>
              <a:rPr lang="ru-RU" dirty="0">
                <a:latin typeface="Times New Roman"/>
                <a:ea typeface="Times New Roman"/>
              </a:rPr>
              <a:t> 12 раз по 8 вдохов-движений.</a:t>
            </a:r>
          </a:p>
          <a:p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9" y="1844824"/>
            <a:ext cx="3096344" cy="4752528"/>
          </a:xfrm>
        </p:spPr>
      </p:pic>
    </p:spTree>
    <p:extLst>
      <p:ext uri="{BB962C8B-B14F-4D97-AF65-F5344CB8AC3E}">
        <p14:creationId xmlns:p14="http://schemas.microsoft.com/office/powerpoint/2010/main" val="1971445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nstantia" pitchFamily="18" charset="0"/>
              </a:rPr>
              <a:t>Упражнение «Повороты головы»</a:t>
            </a:r>
            <a:endParaRPr lang="ru-RU" dirty="0">
              <a:latin typeface="Constantia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067944" y="2564904"/>
            <a:ext cx="4968552" cy="4032448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положение: </a:t>
            </a:r>
            <a:r>
              <a:rPr lang="ru-RU" dirty="0">
                <a:latin typeface="Times New Roman"/>
                <a:ea typeface="Times New Roman"/>
              </a:rPr>
              <a:t>станьте прямо, ноги чуть уже ширины плеч.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Поверните голову вправо — сделайте шумный, короткий вдох носом с правой стороны. Затем поверните голову влево — «шмыгните» носом с левой стороны. Вдох справа — вдох слева. Посередине голову не останавливать, шею не напрягать, вдох не тянуть! 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Помните! Выдох должен совершаться после каждого вдоха самостоятельно</a:t>
            </a:r>
            <a:r>
              <a:rPr lang="ru-RU" dirty="0" smtClean="0">
                <a:latin typeface="Times New Roman"/>
                <a:ea typeface="Times New Roman"/>
              </a:rPr>
              <a:t>,           через рот</a:t>
            </a:r>
            <a:r>
              <a:rPr lang="ru-RU" dirty="0">
                <a:latin typeface="Times New Roman"/>
                <a:ea typeface="Times New Roman"/>
              </a:rPr>
              <a:t>. </a:t>
            </a:r>
            <a:endParaRPr lang="ru-RU" dirty="0" smtClean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Норма</a:t>
            </a:r>
            <a:r>
              <a:rPr lang="ru-RU" i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12 раз по 8 вдохов-движений.  </a:t>
            </a:r>
          </a:p>
          <a:p>
            <a:endParaRPr lang="ru-RU" dirty="0"/>
          </a:p>
        </p:txBody>
      </p:sp>
      <p:pic>
        <p:nvPicPr>
          <p:cNvPr id="5" name="Picture 4" descr="pic_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2060848"/>
            <a:ext cx="3600400" cy="42484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357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«Ушки»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11960" y="2708920"/>
            <a:ext cx="4680520" cy="4104456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положение: </a:t>
            </a:r>
            <a:r>
              <a:rPr lang="ru-RU" dirty="0">
                <a:latin typeface="Times New Roman"/>
                <a:ea typeface="Times New Roman"/>
              </a:rPr>
              <a:t>станьте прямо, ноги чуть уже ширины плеч</a:t>
            </a:r>
            <a:r>
              <a:rPr lang="ru-RU" dirty="0" smtClean="0">
                <a:latin typeface="Times New Roman"/>
                <a:ea typeface="Times New Roman"/>
              </a:rPr>
              <a:t>. Слегка </a:t>
            </a:r>
            <a:r>
              <a:rPr lang="ru-RU" dirty="0">
                <a:latin typeface="Times New Roman"/>
                <a:ea typeface="Times New Roman"/>
              </a:rPr>
              <a:t>наклоните голову вправо, правое ухо идет к правому плечу — шумный, короткий вдох носом. Затем слегка наклоните голову влево, левое ухо идет к левому плечу — тоже вдох. Чуть-чуть покачайте головой, как будто кому-то мысленно говорите: «Ай-ай-ай! Как не стыдно!» Смотреть нужно прямо перед собой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dirty="0">
                <a:latin typeface="Times New Roman"/>
                <a:ea typeface="Times New Roman"/>
              </a:rPr>
              <a:t>Вдохи делаются одновременно с движениями. Выдох должен происходить после каждого </a:t>
            </a:r>
            <a:r>
              <a:rPr lang="ru-RU" dirty="0" smtClean="0">
                <a:latin typeface="Times New Roman"/>
                <a:ea typeface="Times New Roman"/>
              </a:rPr>
              <a:t>вдоха.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Норма: 12 раз по 8 вдохов-движений.</a:t>
            </a:r>
          </a:p>
          <a:p>
            <a:endParaRPr lang="ru-RU" dirty="0"/>
          </a:p>
        </p:txBody>
      </p:sp>
      <p:pic>
        <p:nvPicPr>
          <p:cNvPr id="5" name="Picture 4" descr="pic_5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2060848"/>
            <a:ext cx="3672408" cy="446449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0963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«Маятник  головой»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23928" y="2679192"/>
            <a:ext cx="5112568" cy="4062176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 smtClean="0">
                <a:latin typeface="Times New Roman"/>
                <a:ea typeface="Times New Roman"/>
              </a:rPr>
              <a:t>Исходное </a:t>
            </a:r>
            <a:r>
              <a:rPr lang="ru-RU" i="1" dirty="0">
                <a:latin typeface="Times New Roman"/>
                <a:ea typeface="Times New Roman"/>
              </a:rPr>
              <a:t>положение</a:t>
            </a:r>
            <a:r>
              <a:rPr lang="ru-RU" dirty="0">
                <a:latin typeface="Times New Roman"/>
                <a:ea typeface="Times New Roman"/>
              </a:rPr>
              <a:t>: станьте прямо, ноги чуть уже ширины плеч.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dirty="0">
                <a:latin typeface="Times New Roman"/>
                <a:ea typeface="Times New Roman"/>
              </a:rPr>
              <a:t>Опустите голову вниз (посмотрите на пол) — резкий, короткий вдох. Поднимите голову вверх (посмотрите на потолок) — тоже вдох. Вниз—вверх, вдох «с пола» — вдох «с потолка». Выдох должен успевать «уходить» после каждого вдоха. Не задерживайте и не выталкивайте выдохи </a:t>
            </a:r>
            <a:r>
              <a:rPr lang="ru-RU" dirty="0" smtClean="0">
                <a:latin typeface="Times New Roman"/>
                <a:ea typeface="Times New Roman"/>
              </a:rPr>
              <a:t>.</a:t>
            </a:r>
            <a:endParaRPr lang="ru-RU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    </a:t>
            </a:r>
            <a:r>
              <a:rPr lang="ru-RU" i="1" dirty="0" smtClean="0">
                <a:latin typeface="Times New Roman"/>
                <a:ea typeface="Times New Roman"/>
              </a:rPr>
              <a:t>Норма</a:t>
            </a:r>
            <a:r>
              <a:rPr lang="ru-RU" i="1" dirty="0">
                <a:latin typeface="Times New Roman"/>
                <a:ea typeface="Times New Roman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> 12 раз по 8 вдохов-движений.</a:t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5" name="Picture 4" descr="pic_6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560" y="2204864"/>
            <a:ext cx="3456384" cy="453650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51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«Кошка»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995936" y="2492896"/>
            <a:ext cx="5040560" cy="4379912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i="1" dirty="0">
                <a:latin typeface="Times New Roman"/>
                <a:ea typeface="Times New Roman"/>
              </a:rPr>
              <a:t>Исходное положение</a:t>
            </a:r>
            <a:r>
              <a:rPr lang="ru-RU" dirty="0">
                <a:latin typeface="Times New Roman"/>
                <a:ea typeface="Times New Roman"/>
              </a:rPr>
              <a:t>: станьте прямо, ноги чуть уже ширины плеч (ступни ног в упражнении не должны отрываться от пола).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Сделайте танцевальное приседание и одновременно поворот туловища вправо — резкий, короткий вдох. Затем такое же приседание с поворотом влево и тоже короткий, шумный вдох носом. Вправо — влево, вдох справа — вдох слева. Выдохи происходят между вдохами сами, непроизвольно. Колени слегка сгибайте и </a:t>
            </a:r>
            <a:r>
              <a:rPr lang="ru-RU" dirty="0" smtClean="0">
                <a:latin typeface="Times New Roman"/>
                <a:ea typeface="Times New Roman"/>
              </a:rPr>
              <a:t>выпрямляйте. Руками </a:t>
            </a:r>
            <a:r>
              <a:rPr lang="ru-RU" dirty="0">
                <a:latin typeface="Times New Roman"/>
                <a:ea typeface="Times New Roman"/>
              </a:rPr>
              <a:t>делайте хватательные движения справа и слева на уровне пояса. Спина абсолютно прямая, поворот — только в талии.</a:t>
            </a:r>
            <a:br>
              <a:rPr lang="ru-RU" dirty="0">
                <a:latin typeface="Times New Roman"/>
                <a:ea typeface="Times New Roman"/>
              </a:rPr>
            </a:br>
            <a:r>
              <a:rPr lang="ru-RU" i="1" dirty="0">
                <a:latin typeface="Times New Roman"/>
                <a:ea typeface="Times New Roman"/>
              </a:rPr>
              <a:t>Норма:</a:t>
            </a:r>
            <a:r>
              <a:rPr lang="ru-RU" dirty="0">
                <a:latin typeface="Times New Roman"/>
                <a:ea typeface="Times New Roman"/>
              </a:rPr>
              <a:t> 12 раз по 8 вдохов-движений. </a:t>
            </a:r>
            <a:endParaRPr lang="ru-RU" dirty="0"/>
          </a:p>
        </p:txBody>
      </p:sp>
      <p:pic>
        <p:nvPicPr>
          <p:cNvPr id="5" name="Picture 4" descr="pic_8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5" y="2132856"/>
            <a:ext cx="3777574" cy="4392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341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onstantia" pitchFamily="18" charset="0"/>
              </a:rPr>
              <a:t>Упражнение </a:t>
            </a:r>
            <a:r>
              <a:rPr lang="ru-RU" dirty="0" smtClean="0">
                <a:latin typeface="Constantia" pitchFamily="18" charset="0"/>
              </a:rPr>
              <a:t>«Обними плечи»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3779912" y="2564904"/>
            <a:ext cx="5256584" cy="4248472"/>
          </a:xfrm>
        </p:spPr>
        <p:txBody>
          <a:bodyPr>
            <a:normAutofit/>
          </a:bodyPr>
          <a:lstStyle/>
          <a:p>
            <a:pPr lvl="0" indent="0" algn="just">
              <a:buClr>
                <a:srgbClr val="31B6FD"/>
              </a:buClr>
              <a:buNone/>
            </a:pPr>
            <a:r>
              <a:rPr lang="ru-RU" sz="1800" i="1" dirty="0" smtClean="0">
                <a:solidFill>
                  <a:srgbClr val="073E87"/>
                </a:solidFill>
                <a:latin typeface="Times New Roman"/>
                <a:ea typeface="Times New Roman"/>
              </a:rPr>
              <a:t>Исходное </a:t>
            </a: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положение: </a:t>
            </a:r>
            <a:r>
              <a:rPr lang="ru-RU" sz="1800" dirty="0">
                <a:solidFill>
                  <a:srgbClr val="073E87"/>
                </a:solidFill>
                <a:latin typeface="Times New Roman"/>
                <a:ea typeface="Times New Roman"/>
              </a:rPr>
              <a:t>станьте, руки согнуты в локтях и подняты на уровень плеч.</a:t>
            </a:r>
          </a:p>
          <a:p>
            <a:pPr marL="0" lvl="0" indent="0" algn="just">
              <a:buClr>
                <a:srgbClr val="31B6FD"/>
              </a:buClr>
              <a:buNone/>
            </a:pPr>
            <a:r>
              <a:rPr lang="ru-RU" sz="1800" dirty="0">
                <a:solidFill>
                  <a:srgbClr val="073E87"/>
                </a:solidFill>
                <a:latin typeface="Times New Roman"/>
                <a:ea typeface="Times New Roman"/>
              </a:rPr>
              <a:t>Бросайте руки навстречу друг другу до отказа, как бы обнимая себя за плечи. И одновременно с каждым «объятием» резко «шмыгайте» носом. Руки в момент «объятия» идут параллельно друг </a:t>
            </a:r>
            <a:r>
              <a:rPr lang="ru-RU" sz="1800" dirty="0" smtClean="0">
                <a:solidFill>
                  <a:srgbClr val="073E87"/>
                </a:solidFill>
                <a:latin typeface="Times New Roman"/>
                <a:ea typeface="Times New Roman"/>
              </a:rPr>
              <a:t>другу, ни </a:t>
            </a:r>
            <a:r>
              <a:rPr lang="ru-RU" sz="1800" dirty="0">
                <a:solidFill>
                  <a:srgbClr val="073E87"/>
                </a:solidFill>
                <a:latin typeface="Times New Roman"/>
                <a:ea typeface="Times New Roman"/>
              </a:rPr>
              <a:t>в коем случае их не менять (при этом все равно, какая рука сверху — правая или левая); широко в стороны не разводить и не напрягать. Освоив это упражнение, можно в момент встречного движения рук слегка откидывать голову назад (вдох с потолка).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z="1800" i="1" dirty="0">
                <a:solidFill>
                  <a:srgbClr val="073E87"/>
                </a:solidFill>
                <a:latin typeface="Times New Roman"/>
                <a:ea typeface="Times New Roman"/>
              </a:rPr>
              <a:t>Норма:</a:t>
            </a:r>
            <a:r>
              <a:rPr lang="ru-RU" sz="1800" dirty="0">
                <a:solidFill>
                  <a:srgbClr val="073E87"/>
                </a:solidFill>
                <a:latin typeface="Times New Roman"/>
                <a:ea typeface="Times New Roman"/>
              </a:rPr>
              <a:t> 12 раз по 8 вдохов-движений. </a:t>
            </a:r>
            <a:endParaRPr lang="ru-RU" sz="1800" dirty="0">
              <a:solidFill>
                <a:srgbClr val="073E87"/>
              </a:solidFill>
            </a:endParaRPr>
          </a:p>
          <a:p>
            <a:endParaRPr lang="ru-RU" dirty="0"/>
          </a:p>
        </p:txBody>
      </p:sp>
      <p:pic>
        <p:nvPicPr>
          <p:cNvPr id="5" name="Picture 4" descr="pic_9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22" y="2204864"/>
            <a:ext cx="3744415" cy="42484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4968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147</TotalTime>
  <Words>871</Words>
  <Application>Microsoft Office PowerPoint</Application>
  <PresentationFormat>Экран (4:3)</PresentationFormat>
  <Paragraphs>40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Дыхательная гимнастика по методике  А.Н. Стрельниковой </vt:lpstr>
      <vt:lpstr>Упражнение «ЛАДОШКИ»</vt:lpstr>
      <vt:lpstr>Упражнение «ПОГОНЧИКИ»</vt:lpstr>
      <vt:lpstr>Упражнение «Насос»</vt:lpstr>
      <vt:lpstr>Упражнение «Повороты головы»</vt:lpstr>
      <vt:lpstr>Упражнение «Ушки»</vt:lpstr>
      <vt:lpstr>Упражнение «Маятник  головой»</vt:lpstr>
      <vt:lpstr>Упражнение «Кошка»</vt:lpstr>
      <vt:lpstr>Упражнение «Обними плечи»</vt:lpstr>
      <vt:lpstr>Упражнение «Большой маятник»</vt:lpstr>
      <vt:lpstr>Упражнение «Перекаты»</vt:lpstr>
      <vt:lpstr>Упражнение «Шаги»</vt:lpstr>
      <vt:lpstr>         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 по методике Стрельниковой </dc:title>
  <dc:creator>school-569-217</dc:creator>
  <cp:lastModifiedBy>school-569-217</cp:lastModifiedBy>
  <cp:revision>10</cp:revision>
  <dcterms:created xsi:type="dcterms:W3CDTF">2013-10-11T05:53:29Z</dcterms:created>
  <dcterms:modified xsi:type="dcterms:W3CDTF">2013-10-11T08:31:41Z</dcterms:modified>
</cp:coreProperties>
</file>