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57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3B963-77B9-444F-A7BC-1F77E83A05E9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36D01-2498-44F0-A159-387C3574B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21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5110-FA06-48EE-A77B-7C8B8333D03B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0243-1B03-42CE-AFB9-710D5B09153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3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DA331-FC4C-44B7-8E34-9CB95B29966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F68F-6171-46E4-965C-19E2D4F19C6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3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70CA-66F2-4B0E-B500-69F17C89FB2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5A353-486A-49FD-A42F-76857753696F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4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5110-FA06-48EE-A77B-7C8B8333D03B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0243-1B03-42CE-AFB9-710D5B09153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6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3D7F-4059-4CCD-AF4D-65A17F7B03F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443D1-F7A7-48C9-91F1-3DFB5F8B424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80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391F-E988-4FE2-B7D3-2F129823F29C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B0A3-B14C-4F9F-B59F-D01152725009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09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184EC-C56B-4C55-8F1A-897002002A1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24D3-30A3-4887-9205-DEDB9E47214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1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A4F0-5A6D-4353-8410-9E8EAD2CF460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1904-740B-426D-9EAB-BF616520820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0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49F28-31AB-4748-A21D-69DB2E99C2A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2733C-CE61-47AA-911B-3952584D786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16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96ADE-B5AC-44C5-940C-E41AE1CD66A6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620D-59E0-41B7-8329-4552D27E3F1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83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5D394-D970-4944-9905-F892EA78F840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7A54-DEA8-4E14-8F22-7942152A157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3D7F-4059-4CCD-AF4D-65A17F7B03F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443D1-F7A7-48C9-91F1-3DFB5F8B424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11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CF15E-E434-4471-B8E3-C877C04CDFA7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5E5BA-9348-415A-8FDE-938F34CC9E16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32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DA331-FC4C-44B7-8E34-9CB95B29966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F68F-6171-46E4-965C-19E2D4F19C6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68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70CA-66F2-4B0E-B500-69F17C89FB2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5A353-486A-49FD-A42F-76857753696F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9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5110-FA06-48EE-A77B-7C8B8333D03B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0243-1B03-42CE-AFB9-710D5B09153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9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3D7F-4059-4CCD-AF4D-65A17F7B03F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443D1-F7A7-48C9-91F1-3DFB5F8B424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49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391F-E988-4FE2-B7D3-2F129823F29C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B0A3-B14C-4F9F-B59F-D01152725009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88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184EC-C56B-4C55-8F1A-897002002A1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24D3-30A3-4887-9205-DEDB9E47214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15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A4F0-5A6D-4353-8410-9E8EAD2CF460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1904-740B-426D-9EAB-BF616520820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66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49F28-31AB-4748-A21D-69DB2E99C2A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2733C-CE61-47AA-911B-3952584D786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82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96ADE-B5AC-44C5-940C-E41AE1CD66A6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620D-59E0-41B7-8329-4552D27E3F1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391F-E988-4FE2-B7D3-2F129823F29C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B0A3-B14C-4F9F-B59F-D01152725009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37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5D394-D970-4944-9905-F892EA78F840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7A54-DEA8-4E14-8F22-7942152A157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78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CF15E-E434-4471-B8E3-C877C04CDFA7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5E5BA-9348-415A-8FDE-938F34CC9E16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99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DA331-FC4C-44B7-8E34-9CB95B29966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F68F-6171-46E4-965C-19E2D4F19C6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07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70CA-66F2-4B0E-B500-69F17C89FB2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5A353-486A-49FD-A42F-76857753696F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3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184EC-C56B-4C55-8F1A-897002002A1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24D3-30A3-4887-9205-DEDB9E47214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4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A4F0-5A6D-4353-8410-9E8EAD2CF460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1904-740B-426D-9EAB-BF616520820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7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49F28-31AB-4748-A21D-69DB2E99C2A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2733C-CE61-47AA-911B-3952584D786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8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96ADE-B5AC-44C5-940C-E41AE1CD66A6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620D-59E0-41B7-8329-4552D27E3F1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5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5D394-D970-4944-9905-F892EA78F840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7A54-DEA8-4E14-8F22-7942152A157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9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CF15E-E434-4471-B8E3-C877C04CDFA7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5E5BA-9348-415A-8FDE-938F34CC9E16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1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78A413B-6FC1-444E-82A8-4757AF47F80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890E50C-CCB5-4C8A-A5C1-4D7C41DB976C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9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78A413B-6FC1-444E-82A8-4757AF47F80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890E50C-CCB5-4C8A-A5C1-4D7C41DB976C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78A413B-6FC1-444E-82A8-4757AF47F80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01.05.2012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890E50C-CCB5-4C8A-A5C1-4D7C41DB976C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7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slide" Target="slide11.xml"/><Relationship Id="rId4" Type="http://schemas.openxmlformats.org/officeDocument/2006/relationships/slide" Target="slide8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5088" y="260648"/>
            <a:ext cx="6400800" cy="5969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Декада молодого специалиста – 2012 г.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827088" y="4724400"/>
            <a:ext cx="7416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ru-RU" sz="2400" smtClean="0">
              <a:solidFill>
                <a:srgbClr val="898989"/>
              </a:solidFill>
              <a:latin typeface="Century Gothic" pitchFamily="34" charset="0"/>
            </a:endParaRPr>
          </a:p>
        </p:txBody>
      </p:sp>
      <p:sp>
        <p:nvSpPr>
          <p:cNvPr id="3077" name="Подзаголовок 2"/>
          <p:cNvSpPr txBox="1">
            <a:spLocks/>
          </p:cNvSpPr>
          <p:nvPr/>
        </p:nvSpPr>
        <p:spPr bwMode="auto">
          <a:xfrm>
            <a:off x="684213" y="5373216"/>
            <a:ext cx="78486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Century Gothic" pitchFamily="34" charset="0"/>
              </a:rPr>
              <a:t>Мастер-класс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Century Gothic" pitchFamily="34" charset="0"/>
              </a:rPr>
              <a:t>учителя информатики МБОУ </a:t>
            </a:r>
            <a:r>
              <a:rPr lang="ru-RU" sz="2000" b="1" dirty="0">
                <a:solidFill>
                  <a:prstClr val="black"/>
                </a:solidFill>
                <a:latin typeface="Century Gothic" pitchFamily="34" charset="0"/>
              </a:rPr>
              <a:t>г. </a:t>
            </a:r>
            <a:r>
              <a:rPr lang="ru-RU" sz="2000" b="1" dirty="0" smtClean="0">
                <a:solidFill>
                  <a:prstClr val="black"/>
                </a:solidFill>
                <a:latin typeface="Century Gothic" pitchFamily="34" charset="0"/>
              </a:rPr>
              <a:t>Владимира «СОШ №16»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Гориной Виктории Сергеевны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120680" cy="440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1773" y="1196752"/>
            <a:ext cx="5344430" cy="99630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/>
              </a:rPr>
              <a:t>Путь к успеху</a:t>
            </a:r>
            <a:endParaRPr lang="ru-RU" sz="5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04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188221"/>
            <a:ext cx="8435280" cy="240913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«Успех – это движение от неудачи к неудаче без потери энтузиазма»</a:t>
            </a:r>
            <a:endParaRPr lang="ru-RU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7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2880320" cy="390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4932040" y="1800859"/>
            <a:ext cx="3743248" cy="8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Уинстон Черчилль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(1874 – 1965)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802612"/>
            <a:ext cx="8435280" cy="240913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Cambria" pitchFamily="18" charset="0"/>
              </a:rPr>
              <a:t>«Я не верю в силу обстоятельств.       В этом мире добивается успеха только тот, кто ищет нужных ему условий и, если не находит, создает их сам»</a:t>
            </a:r>
            <a:endParaRPr lang="ru-RU" sz="3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9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220" y="260648"/>
            <a:ext cx="2599724" cy="34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 bwMode="auto">
          <a:xfrm>
            <a:off x="4788024" y="1563210"/>
            <a:ext cx="3744416" cy="8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Джордж Бернард Шоу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(1856 – 1950)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725" y="3933056"/>
            <a:ext cx="8435280" cy="2409131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«Мы стремимся вперёд, открываем новые пути, берёмся за новые дела, потому что мы любопытны… и любопытство гонит нас по новым дорогам. Только вперёд»</a:t>
            </a:r>
            <a:endParaRPr lang="ru-RU" sz="3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2520280" cy="344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4860032" y="1642916"/>
            <a:ext cx="3775973" cy="8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Уолтер «Уолт» Дисней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(1901 – 1966)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4320480" cy="93610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Я успешен!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2852936"/>
            <a:ext cx="4608512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algn="l"/>
            <a:r>
              <a:rPr lang="ru-RU" b="1" dirty="0" smtClean="0"/>
              <a:t>Я успешен…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4653136"/>
            <a:ext cx="4320480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algn="l"/>
            <a:r>
              <a:rPr lang="ru-RU" b="1" dirty="0" smtClean="0">
                <a:solidFill>
                  <a:schemeClr val="bg1"/>
                </a:solidFill>
              </a:rPr>
              <a:t>Я успешен?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768" y="405383"/>
            <a:ext cx="8748464" cy="3023617"/>
          </a:xfrm>
        </p:spPr>
        <p:txBody>
          <a:bodyPr>
            <a:noAutofit/>
          </a:bodyPr>
          <a:lstStyle/>
          <a:p>
            <a:pPr marL="0" indent="354013" algn="just" eaLnBrk="1" hangingPunct="1">
              <a:spcAft>
                <a:spcPts val="1200"/>
              </a:spcAft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«Главные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задачи современной школы – </a:t>
            </a:r>
            <a:r>
              <a:rPr lang="ru-RU" sz="2800" b="1" dirty="0">
                <a:solidFill>
                  <a:schemeClr val="tx1"/>
                </a:solidFill>
                <a:latin typeface="Palatino Linotype" pitchFamily="18" charset="0"/>
              </a:rPr>
              <a:t>раскрытие способностей каждого ученика, воспитание порядочного и патриотичного человека, личности, готовой к жизни в высокотехнологичном, конкурентном мире</a:t>
            </a:r>
            <a:r>
              <a:rPr lang="ru-RU" sz="2800" b="1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  <a:p>
            <a:pPr marL="0" indent="354013" algn="just" eaLnBrk="1" hangingPunct="1">
              <a:spcAft>
                <a:spcPts val="1200"/>
              </a:spcAft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Palatino Linotype" pitchFamily="18" charset="0"/>
              </a:rPr>
              <a:t>Школьное обучение должно быть </a:t>
            </a:r>
            <a:r>
              <a:rPr lang="ru-RU" sz="2800" b="1" dirty="0" smtClean="0">
                <a:solidFill>
                  <a:schemeClr val="tx1"/>
                </a:solidFill>
                <a:latin typeface="Palatino Linotype" pitchFamily="18" charset="0"/>
              </a:rPr>
              <a:t>построе-но </a:t>
            </a:r>
            <a:r>
              <a:rPr lang="ru-RU" sz="2800" b="1" dirty="0">
                <a:solidFill>
                  <a:schemeClr val="tx1"/>
                </a:solidFill>
                <a:latin typeface="Palatino Linotype" pitchFamily="18" charset="0"/>
              </a:rPr>
              <a:t>так, чтобы </a:t>
            </a:r>
            <a:r>
              <a:rPr lang="ru-RU" sz="2800" b="1" i="1" dirty="0">
                <a:solidFill>
                  <a:schemeClr val="tx1"/>
                </a:solidFill>
                <a:latin typeface="Palatino Linotype" pitchFamily="18" charset="0"/>
              </a:rPr>
              <a:t>выпускники могли </a:t>
            </a:r>
            <a:r>
              <a:rPr lang="ru-RU" sz="2800" b="1" i="1" dirty="0" smtClean="0">
                <a:solidFill>
                  <a:schemeClr val="tx1"/>
                </a:solidFill>
                <a:latin typeface="Palatino Linotype" pitchFamily="18" charset="0"/>
              </a:rPr>
              <a:t>самостоя-тельно </a:t>
            </a:r>
            <a:r>
              <a:rPr lang="ru-RU" sz="2800" b="1" i="1" dirty="0">
                <a:solidFill>
                  <a:schemeClr val="tx1"/>
                </a:solidFill>
                <a:latin typeface="Palatino Linotype" pitchFamily="18" charset="0"/>
              </a:rPr>
              <a:t>ставить и достигать серьёзных целей, умело реагировать на разные жизненные </a:t>
            </a:r>
            <a:r>
              <a:rPr lang="ru-RU" sz="2800" b="1" i="1" dirty="0" smtClean="0">
                <a:solidFill>
                  <a:schemeClr val="tx1"/>
                </a:solidFill>
                <a:latin typeface="Palatino Linotype" pitchFamily="18" charset="0"/>
              </a:rPr>
              <a:t>ситуации</a:t>
            </a:r>
            <a:r>
              <a:rPr lang="ru-RU" sz="2800" b="1" dirty="0" smtClean="0">
                <a:solidFill>
                  <a:schemeClr val="tx1"/>
                </a:solidFill>
                <a:latin typeface="Palatino Linotype" pitchFamily="18" charset="0"/>
              </a:rPr>
              <a:t>».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61" y="5445224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Национальная </a:t>
            </a:r>
            <a:r>
              <a:rPr lang="ru-RU" b="1" dirty="0">
                <a:solidFill>
                  <a:schemeClr val="tx2"/>
                </a:solidFill>
              </a:rPr>
              <a:t>образовательная инициатива </a:t>
            </a:r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«</a:t>
            </a:r>
            <a:r>
              <a:rPr lang="ru-RU" b="1" dirty="0">
                <a:solidFill>
                  <a:schemeClr val="tx2"/>
                </a:solidFill>
              </a:rPr>
              <a:t>Наша новая школа»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79458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526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39" y="0"/>
            <a:ext cx="936050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0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260648"/>
            <a:ext cx="4679925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Шифр Цезаря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814" y="5445224"/>
            <a:ext cx="8229600" cy="1066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А Б В Г Д Е Ё Ж З И Й К Л М Н О П Р С Т У Ф Х Ц Ч Ш Щ Ъ Ы Ь Э Ю Я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89539" y="3821539"/>
            <a:ext cx="2366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Юлий Цезарь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I </a:t>
            </a:r>
            <a:r>
              <a:rPr lang="ru-RU" sz="2400" b="1" dirty="0">
                <a:solidFill>
                  <a:schemeClr val="tx2"/>
                </a:solidFill>
              </a:rPr>
              <a:t>век до н.э.) 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895600" y="3478639"/>
            <a:ext cx="59248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Зашифруем</a:t>
            </a:r>
            <a:r>
              <a:rPr lang="ru-RU" sz="32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 А Й Т</a:t>
            </a:r>
            <a:r>
              <a:rPr lang="ru-RU" sz="2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сместимся </a:t>
            </a:r>
            <a:r>
              <a:rPr lang="ru-RU" sz="24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5 символов вправо</a:t>
            </a:r>
            <a:endParaRPr lang="ru-RU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025254" y="4526829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Получим: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242559" y="4475163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Ё</a:t>
            </a:r>
            <a:endParaRPr lang="ru-RU" sz="40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5687580" y="4467081"/>
            <a:ext cx="539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</a:t>
            </a:r>
            <a:endParaRPr lang="ru-RU" sz="40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6167799" y="4467081"/>
            <a:ext cx="5032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endParaRPr lang="ru-RU" sz="40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6630790" y="4467081"/>
            <a:ext cx="647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</a:t>
            </a:r>
            <a:endParaRPr lang="ru-RU" sz="40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9" y="744347"/>
            <a:ext cx="2366237" cy="293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3182037" y="915798"/>
            <a:ext cx="5516340" cy="2398902"/>
          </a:xfrm>
          <a:prstGeom prst="cloudCallout">
            <a:avLst>
              <a:gd name="adj1" fmla="val -59139"/>
              <a:gd name="adj2" fmla="val -36411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3D2F79"/>
                </a:solidFill>
              </a:rPr>
              <a:t>Замени каждую букву шифруемого текста  на другую путем </a:t>
            </a:r>
            <a:r>
              <a:rPr lang="ru-RU" b="1" dirty="0">
                <a:solidFill>
                  <a:srgbClr val="FF0000"/>
                </a:solidFill>
              </a:rPr>
              <a:t>смещения</a:t>
            </a:r>
            <a:r>
              <a:rPr lang="ru-RU" b="1" dirty="0">
                <a:solidFill>
                  <a:srgbClr val="3D2F79"/>
                </a:solidFill>
              </a:rPr>
              <a:t> в алфавите от исходной буквы </a:t>
            </a:r>
            <a:r>
              <a:rPr lang="ru-RU" b="1" dirty="0">
                <a:solidFill>
                  <a:srgbClr val="FF0000"/>
                </a:solidFill>
              </a:rPr>
              <a:t>на фиксированное количество символов</a:t>
            </a:r>
            <a:r>
              <a:rPr lang="ru-RU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483540" y="5519503"/>
            <a:ext cx="373385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3347862" y="5451782"/>
            <a:ext cx="373385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6040637" y="5506424"/>
            <a:ext cx="373385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811971" y="5519503"/>
            <a:ext cx="373385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6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556 L 0.03906 0.04629 C 0.0474 0.05856 0.05972 0.06574 0.0724 0.06574 C 0.08715 0.06574 0.09896 0.05856 0.10729 0.04629 L 0.1467 -0.00556 " pathEditMode="relative" rAng="0" ptsTypes="FffFF">
                                      <p:cBhvr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6" y="356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55 L 0.04237 0.03424 C 0.05122 0.04349 0.06476 0.04881 0.07848 0.04881 C 0.09462 0.04881 0.1073 0.04349 0.11615 0.03424 L 0.15903 -0.00555 " pathEditMode="relative" rAng="0" ptsTypes="FffFF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270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409 0.03658 C 0.05347 0.04514 0.06736 0.04977 0.08177 0.04977 C 0.09843 0.04977 0.11163 0.04514 0.121 0.03658 L 0.16545 -2.96296E-6 " pathEditMode="relative" rAng="0" ptsTypes="FffFF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47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04202 0.04236 C 0.05104 0.05232 0.06424 0.05764 0.07795 0.05764 C 0.09375 0.05764 0.10625 0.05232 0.11528 0.04236 L 0.15764 -2.96296E-6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287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  <p:bldP spid="11268" grpId="0"/>
      <p:bldP spid="11278" grpId="0"/>
      <p:bldP spid="11280" grpId="0"/>
      <p:bldP spid="11282" grpId="0"/>
      <p:bldP spid="11287" grpId="0"/>
      <p:bldP spid="11270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0" y="4347614"/>
            <a:ext cx="5516340" cy="2398902"/>
          </a:xfrm>
          <a:prstGeom prst="cloudCallout">
            <a:avLst>
              <a:gd name="adj1" fmla="val -44141"/>
              <a:gd name="adj2" fmla="val -50932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3D2F79"/>
                </a:solidFill>
              </a:rPr>
              <a:t>Замени каждую букву </a:t>
            </a:r>
            <a:r>
              <a:rPr lang="ru-RU" b="1" dirty="0" smtClean="0">
                <a:solidFill>
                  <a:srgbClr val="3D2F79"/>
                </a:solidFill>
              </a:rPr>
              <a:t>кодируемого </a:t>
            </a:r>
            <a:r>
              <a:rPr lang="ru-RU" b="1" dirty="0">
                <a:solidFill>
                  <a:srgbClr val="3D2F79"/>
                </a:solidFill>
              </a:rPr>
              <a:t>текста  </a:t>
            </a:r>
            <a:r>
              <a:rPr lang="ru-RU" b="1" dirty="0" smtClean="0">
                <a:solidFill>
                  <a:srgbClr val="FF0000"/>
                </a:solidFill>
              </a:rPr>
              <a:t>комбинацией номера строки и номера столбца</a:t>
            </a:r>
            <a:r>
              <a:rPr lang="ru-RU" b="1" dirty="0" smtClean="0">
                <a:solidFill>
                  <a:srgbClr val="3D2F79"/>
                </a:solidFill>
              </a:rPr>
              <a:t>, на пересечении которых она расположена</a:t>
            </a:r>
            <a:endParaRPr lang="ru-RU" dirty="0">
              <a:solidFill>
                <a:srgbClr val="3D2F79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34747"/>
            <a:ext cx="5328592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Квадрат Полибия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60243" y="565229"/>
            <a:ext cx="2366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Полибий</a:t>
            </a:r>
            <a:endParaRPr lang="ru-RU" sz="2400" b="1" dirty="0">
              <a:solidFill>
                <a:schemeClr val="tx2"/>
              </a:solidFill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I </a:t>
            </a:r>
            <a:r>
              <a:rPr lang="ru-RU" sz="2400" b="1" dirty="0">
                <a:solidFill>
                  <a:schemeClr val="tx2"/>
                </a:solidFill>
              </a:rPr>
              <a:t>век до н.э.) 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888295" y="4164439"/>
            <a:ext cx="410941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Закодируем</a:t>
            </a:r>
            <a:r>
              <a:rPr lang="ru-RU" sz="32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КОД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127785" y="493395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Получим: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6118738" y="5549786"/>
            <a:ext cx="71479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</a:t>
            </a:r>
            <a:endParaRPr lang="ru-RU" sz="40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833534" y="5547065"/>
            <a:ext cx="75577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34</a:t>
            </a:r>
            <a:endParaRPr lang="ru-RU" sz="40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7571931" y="5547065"/>
            <a:ext cx="76565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ru-RU" sz="40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7912"/>
            <a:ext cx="2209442" cy="271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345459"/>
              </p:ext>
            </p:extLst>
          </p:nvPr>
        </p:nvGraphicFramePr>
        <p:xfrm>
          <a:off x="3473766" y="908720"/>
          <a:ext cx="4299585" cy="2996946"/>
        </p:xfrm>
        <a:graphic>
          <a:graphicData uri="http://schemas.openxmlformats.org/drawingml/2006/table">
            <a:tbl>
              <a:tblPr firstRow="1" firstCol="1" bandRow="1"/>
              <a:tblGrid>
                <a:gridCol w="518795"/>
                <a:gridCol w="629920"/>
                <a:gridCol w="630555"/>
                <a:gridCol w="629920"/>
                <a:gridCol w="629920"/>
                <a:gridCol w="629920"/>
                <a:gridCol w="6305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Ё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Щ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Ъ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635896" y="2060848"/>
            <a:ext cx="380970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571931" y="980727"/>
            <a:ext cx="17377" cy="97080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635896" y="2492896"/>
            <a:ext cx="263396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380888" y="980727"/>
            <a:ext cx="8689" cy="138630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635896" y="1684833"/>
            <a:ext cx="319742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943003" y="980727"/>
            <a:ext cx="4162" cy="66701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0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66" grpId="0"/>
      <p:bldP spid="11268" grpId="0"/>
      <p:bldP spid="11271" grpId="0"/>
      <p:bldP spid="11276" grpId="0"/>
      <p:bldP spid="11278" grpId="0"/>
      <p:bldP spid="11280" grpId="0"/>
      <p:bldP spid="112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23" y="2564904"/>
            <a:ext cx="3235913" cy="820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Лев Николаевич Толстой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(1828 – 1910)</a:t>
            </a:r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62167"/>
            <a:ext cx="2304256" cy="205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2167"/>
            <a:ext cx="2592288" cy="205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3206781" y="2564904"/>
            <a:ext cx="3235913" cy="8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Альберт Эйнштейн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(1879 – 1955)</a:t>
            </a:r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1029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070" y="160887"/>
            <a:ext cx="1702534" cy="226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 bwMode="auto">
          <a:xfrm>
            <a:off x="6457062" y="2564904"/>
            <a:ext cx="2536549" cy="8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Джон Дьюи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(1859 – 1952)</a:t>
            </a:r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1031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0" y="3395531"/>
            <a:ext cx="1826482" cy="247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 bwMode="auto">
          <a:xfrm>
            <a:off x="73724" y="5873069"/>
            <a:ext cx="3235913" cy="8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Уинстон Черчилль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(1874 – 1965)</a:t>
            </a:r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1033" name="Picture 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85592"/>
            <a:ext cx="1828659" cy="240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 bwMode="auto">
          <a:xfrm>
            <a:off x="3206780" y="5885877"/>
            <a:ext cx="3235913" cy="8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Джордж Бернард Шоу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(1856 – 1950)</a:t>
            </a:r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1034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758" y="3395531"/>
            <a:ext cx="1764846" cy="240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 bwMode="auto">
          <a:xfrm>
            <a:off x="6076224" y="5909058"/>
            <a:ext cx="3235913" cy="8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Уолтер «Уолт» Дисней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(1901 – 1966)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9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933056"/>
            <a:ext cx="8435280" cy="240913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«Единственное условие, от которого зависит успех, есть терпение»</a:t>
            </a:r>
            <a:endParaRPr lang="ru-RU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5292080" y="1214454"/>
            <a:ext cx="3235913" cy="8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Лев Николаевич Толстой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(1828 – 1910)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82" y="308302"/>
            <a:ext cx="3654082" cy="326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3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055" y="3842380"/>
            <a:ext cx="8435280" cy="240913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«Только те, кто предпринимают абсурдные попытки, смогут достичь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НЕВОЗМОЖНОГО»</a:t>
            </a:r>
            <a:endParaRPr lang="ru-RU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32231"/>
            <a:ext cx="3771580" cy="299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5220072" y="1696007"/>
            <a:ext cx="3701768" cy="8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Альберт Эйнштейн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(1879 – 1955)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9" y="3838188"/>
            <a:ext cx="8435280" cy="240913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«Человек, </a:t>
            </a:r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по-настоящему </a:t>
            </a:r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мыслящий, черпает из своих ошибок не меньше познания, чем из своих успехов»</a:t>
            </a:r>
            <a:endParaRPr lang="ru-RU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2520280" cy="334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 bwMode="auto">
          <a:xfrm>
            <a:off x="5004048" y="1523056"/>
            <a:ext cx="2536549" cy="8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Джон Дьюи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(1859 – 1952)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 bwMode="auto">
        <a:solidFill>
          <a:schemeClr val="accent1">
            <a:alpha val="0"/>
          </a:schemeClr>
        </a:solidFill>
        <a:ln w="25400">
          <a:solidFill>
            <a:srgbClr val="00FFFF"/>
          </a:solidFill>
          <a:round/>
          <a:headEnd/>
          <a:tailEnd/>
        </a:ln>
      </a:spPr>
      <a:bodyPr wrap="none" anchor="ctr"/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467</Words>
  <Application>Microsoft Office PowerPoint</Application>
  <PresentationFormat>Экран (4:3)</PresentationFormat>
  <Paragraphs>112</Paragraphs>
  <Slides>13</Slides>
  <Notes>2</Notes>
  <HiddenSlides>6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Исполнительная</vt:lpstr>
      <vt:lpstr>1_Исполнительная</vt:lpstr>
      <vt:lpstr>2_Исполнительная</vt:lpstr>
      <vt:lpstr>Путь к успеху</vt:lpstr>
      <vt:lpstr>Презентация PowerPoint</vt:lpstr>
      <vt:lpstr>Презентация PowerPoint</vt:lpstr>
      <vt:lpstr>Шифр Цезаря</vt:lpstr>
      <vt:lpstr>Квадрат Полибия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успешен!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Путь к успеху</dc:title>
  <dc:creator>Опытный USER</dc:creator>
  <cp:lastModifiedBy>Опытный USER</cp:lastModifiedBy>
  <cp:revision>31</cp:revision>
  <dcterms:created xsi:type="dcterms:W3CDTF">2011-11-30T17:43:00Z</dcterms:created>
  <dcterms:modified xsi:type="dcterms:W3CDTF">2012-05-01T18:52:26Z</dcterms:modified>
</cp:coreProperties>
</file>