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9" r:id="rId14"/>
    <p:sldId id="270" r:id="rId15"/>
    <p:sldId id="271" r:id="rId16"/>
    <p:sldId id="267" r:id="rId17"/>
    <p:sldId id="263" r:id="rId18"/>
    <p:sldId id="272" r:id="rId19"/>
    <p:sldId id="273" r:id="rId20"/>
    <p:sldId id="274" r:id="rId21"/>
    <p:sldId id="268" r:id="rId22"/>
    <p:sldId id="264" r:id="rId23"/>
    <p:sldId id="275" r:id="rId24"/>
    <p:sldId id="265" r:id="rId25"/>
    <p:sldId id="276" r:id="rId26"/>
    <p:sldId id="266" r:id="rId27"/>
    <p:sldId id="277" r:id="rId28"/>
    <p:sldId id="27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19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298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52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508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81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196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209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85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475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081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725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337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696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907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570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536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131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464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970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269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149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458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514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126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524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762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762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926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955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75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863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293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172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346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507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962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38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100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82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398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527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87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552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429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613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289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140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720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13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904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384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4D5B6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29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32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494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633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261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186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238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219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47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72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095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449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943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557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71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4D5B6B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22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4D5B6B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364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4D5B6B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48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4D5B6B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0064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4D5B6B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7298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>
              <a:solidFill>
                <a:srgbClr val="4D5B6B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2A89C8F-8561-49D3-82B1-89E8C210D12D}" type="slidenum">
              <a:rPr lang="ru-RU" smtClean="0">
                <a:solidFill>
                  <a:srgbClr val="675D5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675D5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4D5B6B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9378411-E374-4D54-A6FD-7766BED3960D}" type="datetimeFigureOut">
              <a:rPr lang="ru-RU" smtClean="0"/>
              <a:pPr/>
              <a:t>10.11.2012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667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2.xml"/><Relationship Id="rId1" Type="http://schemas.openxmlformats.org/officeDocument/2006/relationships/audio" Target="file:///C:\Users\&#1040;&#1081;&#1088;&#1072;&#1090;\Desktop\&#1086;&#1073;&#1097;%20&#1087;&#1086;&#1083;&#1077;%20&#1095;&#1091;&#1076;&#1077;&#1089;\&#1087;&#1086;&#1083;&#1077;%20&#1095;&#1091;&#1076;&#1077;&#1089;.mp3" TargetMode="Externa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1;&#1088;&#1072;&#1090;\Desktop\&#1086;&#1073;&#1097;%20&#1087;&#1086;&#1083;&#1077;%20&#1095;&#1091;&#1076;&#1077;&#1089;\&#1087;&#1086;&#1083;&#1077;%20&#1095;&#1091;&#1076;&#1077;&#1089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1;&#1088;&#1072;&#1090;\Desktop\&#1086;&#1073;&#1097;%20&#1087;&#1086;&#1083;&#1077;%20&#1095;&#1091;&#1076;&#1077;&#1089;\&#1087;&#1086;&#1083;&#1077;%20&#1095;&#1091;&#1076;&#1077;&#1089;.mp3" TargetMode="Externa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1;&#1088;&#1072;&#1090;\Desktop\&#1086;&#1073;&#1097;%20&#1087;&#1086;&#1083;&#1077;%20&#1095;&#1091;&#1076;&#1077;&#1089;\&#1087;&#1086;&#1083;&#1077;%20&#1095;&#1091;&#1076;&#1077;&#1089;.mp3" TargetMode="Externa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58.xml"/><Relationship Id="rId1" Type="http://schemas.openxmlformats.org/officeDocument/2006/relationships/audio" Target="file:///C:\Users\&#1040;&#1081;&#1088;&#1072;&#1090;\Desktop\&#1086;&#1073;&#1097;%20&#1087;&#1086;&#1083;&#1077;%20&#1095;&#1091;&#1076;&#1077;&#1089;\&#1087;&#1086;&#1083;&#1077;%20&#1095;&#1091;&#1076;&#1077;&#1089;.mp3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33782"/>
            <a:ext cx="6012802" cy="3522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16632"/>
            <a:ext cx="8928992" cy="194421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5400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Интерактивная игра</a:t>
            </a:r>
            <a:r>
              <a:rPr lang="ru-RU" sz="6600" dirty="0" smtClean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dirty="0" smtClean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60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8800" dirty="0" smtClean="0">
                <a:ln/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  <a:tileRect/>
                </a:gra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«Поле чудес»</a:t>
            </a:r>
            <a:endParaRPr lang="ru-RU" sz="8800" dirty="0"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  <a:tileRect/>
              </a:gra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5935" y="2694970"/>
            <a:ext cx="52565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ОБЩЕСТВОЗНАНИЕ</a:t>
            </a:r>
          </a:p>
          <a:p>
            <a:pPr algn="ctr"/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КЛАСС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5351" y="5687731"/>
            <a:ext cx="5238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Тазиев</a:t>
            </a:r>
            <a:r>
              <a:rPr lang="ru-RU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Айрат </a:t>
            </a:r>
            <a:r>
              <a:rPr lang="ru-RU" b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Агзамович</a:t>
            </a:r>
            <a:r>
              <a:rPr lang="ru-RU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</a:t>
            </a:r>
          </a:p>
          <a:p>
            <a:pPr algn="ctr"/>
            <a:r>
              <a:rPr lang="ru-RU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обществознания </a:t>
            </a:r>
          </a:p>
          <a:p>
            <a:pPr algn="ctr"/>
            <a:r>
              <a:rPr lang="ru-RU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МБОУ «</a:t>
            </a:r>
            <a:r>
              <a:rPr lang="ru-RU" b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Хасаншаихская</a:t>
            </a:r>
            <a:r>
              <a:rPr lang="ru-RU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оош</a:t>
            </a:r>
            <a:r>
              <a:rPr lang="ru-RU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Арского района</a:t>
            </a:r>
          </a:p>
          <a:p>
            <a:pPr algn="ctr"/>
            <a:r>
              <a:rPr lang="ru-RU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Республики Татарстан</a:t>
            </a:r>
            <a:endParaRPr lang="ru-RU" b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213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66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5886" y="2859958"/>
            <a:ext cx="4901530" cy="399964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7394" y="332656"/>
            <a:ext cx="7769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Второй отборочный тур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7394" y="1268760"/>
            <a:ext cx="82270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  Что отличает семью от других малых групп?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" y="3429000"/>
            <a:ext cx="644420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1)совместное проведение досуга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2)сходный социальный статус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3)наличие групповых правил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4)совместное ведение хозяйства</a:t>
            </a:r>
            <a:endParaRPr lang="ru-RU" sz="3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573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4284" y="188640"/>
            <a:ext cx="284404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dirty="0" smtClean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II </a:t>
            </a:r>
            <a:r>
              <a:rPr lang="ru-RU" sz="9600" b="1" dirty="0" smtClean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тур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8722" y="1758300"/>
            <a:ext cx="8856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  Обязательные безвозмездные 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платежи,  установленные  </a:t>
            </a:r>
            <a:r>
              <a:rPr lang="ru-RU" sz="4800" b="1" dirty="0" err="1" smtClean="0">
                <a:solidFill>
                  <a:srgbClr val="FF0000"/>
                </a:solidFill>
              </a:rPr>
              <a:t>госу-дарством</a:t>
            </a:r>
            <a:endParaRPr lang="ru-RU" sz="4800" b="1" dirty="0" smtClean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4653136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30218" y="4653136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65712" y="4675278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87214" y="4653136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08716" y="4653136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44208" y="4675278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поле чуде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56852" y="5132478"/>
            <a:ext cx="435058" cy="43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8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31840" y="0"/>
            <a:ext cx="284404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dirty="0" smtClean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 </a:t>
            </a:r>
            <a:r>
              <a:rPr lang="ru-RU" sz="9600" b="1" dirty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тур</a:t>
            </a:r>
            <a:endParaRPr lang="ru-RU" dirty="0">
              <a:solidFill>
                <a:srgbClr val="4D5B6B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9218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9612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218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8967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8716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8465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38214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47964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57712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7461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772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86959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967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08967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95016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28465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38214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47963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57712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867461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772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38214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28465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818716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8967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2967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486959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96710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486959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677210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67461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Ъ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57712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29828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284186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474437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664688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854939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045190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211741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</p:txBody>
      </p:sp>
    </p:spTree>
    <p:extLst>
      <p:ext uri="{BB962C8B-B14F-4D97-AF65-F5344CB8AC3E}">
        <p14:creationId xmlns:p14="http://schemas.microsoft.com/office/powerpoint/2010/main" val="185980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>
                      <p:stCondLst>
                        <p:cond delay="0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2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8" fill="hold">
                      <p:stCondLst>
                        <p:cond delay="0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9" fill="hold">
                      <p:stCondLst>
                        <p:cond delay="indefinite"/>
                      </p:stCondLst>
                      <p:childTnLst>
                        <p:par>
                          <p:cTn id="570" fill="hold">
                            <p:stCondLst>
                              <p:cond delay="0"/>
                            </p:stCondLst>
                            <p:childTnLst>
                              <p:par>
                                <p:cTn id="57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8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0" fill="hold">
                      <p:stCondLst>
                        <p:cond delay="0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66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22" y="4005064"/>
            <a:ext cx="8830056" cy="311802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7394" y="332656"/>
            <a:ext cx="7769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Третий отборочный тур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022" y="1412694"/>
            <a:ext cx="8964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  Президент Российской Федерации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5" y="2397948"/>
            <a:ext cx="85762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1)Руководит внешней политикой</a:t>
            </a:r>
          </a:p>
          <a:p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2)Разрабатывает государственный бюджет</a:t>
            </a:r>
          </a:p>
          <a:p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3)Управляет федеральной собственностью</a:t>
            </a:r>
          </a:p>
          <a:p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4)Разрабатывает и принимает законы</a:t>
            </a:r>
          </a:p>
        </p:txBody>
      </p:sp>
    </p:spTree>
    <p:extLst>
      <p:ext uri="{BB962C8B-B14F-4D97-AF65-F5344CB8AC3E}">
        <p14:creationId xmlns:p14="http://schemas.microsoft.com/office/powerpoint/2010/main" val="128080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66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22" y="4005064"/>
            <a:ext cx="8830056" cy="311802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7394" y="332656"/>
            <a:ext cx="7769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Третий отборочный тур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589" y="1348319"/>
            <a:ext cx="8517750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ru-RU" sz="4400" dirty="0" smtClean="0">
                <a:solidFill>
                  <a:srgbClr val="FFFF00"/>
                </a:solidFill>
              </a:rPr>
              <a:t>  Высшим органом исполнитель-ной власти в РФ является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7569" y="2593501"/>
            <a:ext cx="65084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1)Федеральное Собрание РФ</a:t>
            </a:r>
          </a:p>
          <a:p>
            <a:r>
              <a:rPr lang="ru-RU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2)Генеральная Прокуратура РФ</a:t>
            </a:r>
          </a:p>
          <a:p>
            <a:r>
              <a:rPr lang="ru-RU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3)Государственная Дума</a:t>
            </a:r>
          </a:p>
          <a:p>
            <a:r>
              <a:rPr lang="ru-RU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4)Правительство РФ</a:t>
            </a:r>
          </a:p>
        </p:txBody>
      </p:sp>
    </p:spTree>
    <p:extLst>
      <p:ext uri="{BB962C8B-B14F-4D97-AF65-F5344CB8AC3E}">
        <p14:creationId xmlns:p14="http://schemas.microsoft.com/office/powerpoint/2010/main" val="308400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66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528" y="4526081"/>
            <a:ext cx="9324527" cy="261397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7394" y="332656"/>
            <a:ext cx="7769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Третий отборочный тур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761" y="1196752"/>
            <a:ext cx="89644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Что отличает Конституцию от других законов государства?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87624" y="2780928"/>
            <a:ext cx="7956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1)высшая  юридическая сила</a:t>
            </a:r>
          </a:p>
          <a:p>
            <a:r>
              <a:rPr lang="ru-RU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2)обеспечение  принудительной  силой государства</a:t>
            </a:r>
          </a:p>
          <a:p>
            <a:r>
              <a:rPr lang="ru-RU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обязательность исполнения</a:t>
            </a:r>
          </a:p>
          <a:p>
            <a:r>
              <a:rPr lang="ru-RU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письменная форма</a:t>
            </a:r>
          </a:p>
        </p:txBody>
      </p:sp>
    </p:spTree>
    <p:extLst>
      <p:ext uri="{BB962C8B-B14F-4D97-AF65-F5344CB8AC3E}">
        <p14:creationId xmlns:p14="http://schemas.microsoft.com/office/powerpoint/2010/main" val="308400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9510" y="18957"/>
            <a:ext cx="31726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b="1" dirty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III </a:t>
            </a:r>
            <a:r>
              <a:rPr lang="ru-RU" sz="9600" b="1" dirty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тур</a:t>
            </a:r>
            <a:endParaRPr lang="ru-RU" dirty="0">
              <a:solidFill>
                <a:srgbClr val="4D5B6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4064" y="1916832"/>
            <a:ext cx="809587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        Форма правления, при которой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высшая власть сосредоточена в руках 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единоличного правителя и передается 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по наследству.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31792" y="5240826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5232862"/>
            <a:ext cx="665163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14151" y="5242387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96510" y="5255574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78869" y="5240826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43587" y="5255574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61228" y="5255574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25946" y="5255574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поле чуде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31275" y="5698026"/>
            <a:ext cx="415970" cy="41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31840" y="0"/>
            <a:ext cx="31726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dirty="0" smtClean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III </a:t>
            </a:r>
            <a:r>
              <a:rPr lang="ru-RU" sz="9600" b="1" dirty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тур</a:t>
            </a:r>
            <a:endParaRPr lang="ru-RU" dirty="0">
              <a:solidFill>
                <a:srgbClr val="4D5B6B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9218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9218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218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8967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8716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8465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38214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47963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57712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7461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772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86959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967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08967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95016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28465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38214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47963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57712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867461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772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38214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28465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95016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8967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2967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486959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96710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486959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677210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67461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Ъ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57712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47963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41903" y="5517232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20123" y="5517232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798343" y="5517232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976563" y="5517232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154783" y="5517232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333003" y="5517232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63683" y="5517232"/>
            <a:ext cx="6480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61972" y="5517232"/>
            <a:ext cx="6480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980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8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0"/>
            <a:ext cx="36888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t-RU" sz="9600" b="1" dirty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Финал</a:t>
            </a:r>
            <a:endParaRPr lang="ru-RU" dirty="0">
              <a:solidFill>
                <a:srgbClr val="4D5B6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4086" y="1916832"/>
            <a:ext cx="97934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     Форма государственного устройства,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  при которой территориальные  </a:t>
            </a:r>
            <a:r>
              <a:rPr lang="ru-RU" sz="4000" b="1" dirty="0" err="1" smtClean="0">
                <a:solidFill>
                  <a:srgbClr val="FF0000"/>
                </a:solidFill>
              </a:rPr>
              <a:t>еди</a:t>
            </a:r>
            <a:r>
              <a:rPr lang="ru-RU" sz="4000" b="1" dirty="0" smtClean="0">
                <a:solidFill>
                  <a:srgbClr val="FF0000"/>
                </a:solidFill>
              </a:rPr>
              <a:t>-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  </a:t>
            </a:r>
            <a:r>
              <a:rPr lang="ru-RU" sz="4000" b="1" dirty="0" err="1" smtClean="0">
                <a:solidFill>
                  <a:srgbClr val="FF0000"/>
                </a:solidFill>
              </a:rPr>
              <a:t>ницы</a:t>
            </a:r>
            <a:r>
              <a:rPr lang="ru-RU" sz="4000" b="1" dirty="0" smtClean="0">
                <a:solidFill>
                  <a:srgbClr val="FF0000"/>
                </a:solidFill>
              </a:rPr>
              <a:t> обладают самостоятельностью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902293" y="4653136"/>
            <a:ext cx="7339414" cy="914400"/>
            <a:chOff x="1403648" y="4653136"/>
            <a:chExt cx="7339414" cy="9144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403648" y="4653136"/>
              <a:ext cx="648000" cy="9144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231776" y="4653136"/>
              <a:ext cx="648000" cy="9144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059832" y="4653136"/>
              <a:ext cx="648000" cy="9144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924000" y="4653136"/>
              <a:ext cx="648000" cy="9144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716016" y="4653136"/>
              <a:ext cx="648000" cy="9144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527216" y="4653136"/>
              <a:ext cx="648000" cy="9144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372632" y="4653136"/>
              <a:ext cx="648000" cy="9144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7236296" y="4653136"/>
              <a:ext cx="648000" cy="9144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095062" y="4653136"/>
              <a:ext cx="648000" cy="9144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5" name="поле чуде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95536" y="4949020"/>
            <a:ext cx="400987" cy="40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78731" y="0"/>
            <a:ext cx="36888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9600" b="1" dirty="0" smtClean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Финал</a:t>
            </a:r>
            <a:endParaRPr lang="ru-RU" dirty="0">
              <a:solidFill>
                <a:srgbClr val="4D5B6B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9218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9218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218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8967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8716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8465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38214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47963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57712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7461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772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86959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967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08967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95016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28465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38214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47963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57712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867461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772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38214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28465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95016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8967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2967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486959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96710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486959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677210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67461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Ъ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57712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47963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22777" y="537321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199110" y="537321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375443" y="537321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551776" y="537321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728109" y="537321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04442" y="537321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46444" y="5373216"/>
            <a:ext cx="6480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670039" y="5373216"/>
            <a:ext cx="6480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493637" y="5373216"/>
            <a:ext cx="6480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</a:p>
        </p:txBody>
      </p:sp>
    </p:spTree>
    <p:extLst>
      <p:ext uri="{BB962C8B-B14F-4D97-AF65-F5344CB8AC3E}">
        <p14:creationId xmlns:p14="http://schemas.microsoft.com/office/powerpoint/2010/main" val="325358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decel="100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decel="100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decel="100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decel="100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decel="100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decel="100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decel="100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decel="100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decel="100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decel="100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decel="100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" decel="100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decel="100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" decel="100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decel="100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" decel="100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" decel="100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" decel="100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" decel="100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16632"/>
            <a:ext cx="7851648" cy="936104"/>
          </a:xfrm>
        </p:spPr>
        <p:txBody>
          <a:bodyPr>
            <a:noAutofit/>
          </a:bodyPr>
          <a:lstStyle/>
          <a:p>
            <a:pPr algn="ctr"/>
            <a:r>
              <a:rPr lang="ru-RU" sz="6000" u="sng" dirty="0" smtClean="0">
                <a:ln w="18000">
                  <a:solidFill>
                    <a:srgbClr val="00FF00"/>
                  </a:solidFill>
                  <a:prstDash val="solid"/>
                  <a:miter lim="800000"/>
                </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Содержание </a:t>
            </a:r>
            <a:endParaRPr lang="ru-RU" sz="6000" u="sng" dirty="0">
              <a:ln w="18000">
                <a:solidFill>
                  <a:srgbClr val="00FF00"/>
                </a:solidFill>
                <a:prstDash val="solid"/>
                <a:miter lim="800000"/>
              </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224" y="980728"/>
            <a:ext cx="8352928" cy="5909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отборочный тур</a:t>
            </a:r>
          </a:p>
          <a:p>
            <a:pPr algn="ctr"/>
            <a:r>
              <a:rPr lang="en-US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тур (игра)</a:t>
            </a:r>
            <a:endParaRPr lang="en-US" sz="3600" b="1" i="1" dirty="0" smtClean="0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отборочный тур</a:t>
            </a:r>
          </a:p>
          <a:p>
            <a:pPr algn="ctr"/>
            <a:r>
              <a:rPr lang="en-US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 </a:t>
            </a:r>
            <a:r>
              <a:rPr lang="ru-RU" sz="3600" b="1" i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(игра)</a:t>
            </a:r>
          </a:p>
          <a:p>
            <a:pPr algn="ctr"/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Третий отборочный тур</a:t>
            </a:r>
            <a:endParaRPr lang="en-US" sz="3600" b="1" i="1" dirty="0" smtClean="0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тур </a:t>
            </a:r>
            <a:r>
              <a:rPr lang="ru-RU" sz="3600" b="1" i="1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(игра</a:t>
            </a:r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Финальный тур</a:t>
            </a:r>
          </a:p>
          <a:p>
            <a:pPr algn="ctr"/>
            <a:r>
              <a:rPr lang="ru-RU" sz="3600" b="1" i="1" dirty="0" err="1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Суперигра</a:t>
            </a:r>
            <a:endParaRPr lang="ru-RU" sz="3600" b="1" i="1" dirty="0" smtClean="0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</a:t>
            </a:r>
          </a:p>
          <a:p>
            <a:pPr algn="ctr"/>
            <a:r>
              <a:rPr lang="ru-RU" sz="3600" b="1" i="1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Интернет-ресурсы</a:t>
            </a:r>
            <a:endParaRPr lang="ru-RU" sz="3600" b="1" i="1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>
              <a:ln w="11430">
                <a:solidFill>
                  <a:srgbClr val="FFFFFF"/>
                </a:solidFill>
              </a:ln>
              <a:gradFill>
                <a:gsLst>
                  <a:gs pos="0">
                    <a:srgbClr val="C84340">
                      <a:tint val="90000"/>
                      <a:satMod val="120000"/>
                    </a:srgbClr>
                  </a:gs>
                  <a:gs pos="25000">
                    <a:srgbClr val="C84340">
                      <a:tint val="93000"/>
                      <a:satMod val="120000"/>
                    </a:srgbClr>
                  </a:gs>
                  <a:gs pos="50000">
                    <a:srgbClr val="C84340">
                      <a:shade val="89000"/>
                      <a:satMod val="110000"/>
                    </a:srgbClr>
                  </a:gs>
                  <a:gs pos="75000">
                    <a:srgbClr val="C84340">
                      <a:tint val="93000"/>
                      <a:satMod val="120000"/>
                    </a:srgbClr>
                  </a:gs>
                  <a:gs pos="100000">
                    <a:srgbClr val="C84340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501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8999" y="0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t-RU" sz="9600" b="1" dirty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Суперфинал</a:t>
            </a:r>
            <a:endParaRPr lang="ru-RU" dirty="0">
              <a:solidFill>
                <a:srgbClr val="4D5B6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988840"/>
            <a:ext cx="835196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4000" b="1" dirty="0" smtClean="0"/>
              <a:t>   </a:t>
            </a:r>
            <a:r>
              <a:rPr lang="ru-RU" sz="4000" b="1" dirty="0" smtClean="0">
                <a:solidFill>
                  <a:srgbClr val="FF0000"/>
                </a:solidFill>
              </a:rPr>
              <a:t>Основной способ понимания мира</a:t>
            </a:r>
          </a:p>
          <a:p>
            <a:pPr algn="just"/>
            <a:r>
              <a:rPr lang="ru-RU" sz="4000" b="1" dirty="0" smtClean="0">
                <a:solidFill>
                  <a:srgbClr val="FF0000"/>
                </a:solidFill>
              </a:rPr>
              <a:t> на ранних стадиях общественного</a:t>
            </a:r>
          </a:p>
          <a:p>
            <a:pPr algn="just"/>
            <a:r>
              <a:rPr lang="ru-RU" sz="4000" b="1" dirty="0" smtClean="0">
                <a:solidFill>
                  <a:srgbClr val="FF0000"/>
                </a:solidFill>
              </a:rPr>
              <a:t> развития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8055" y="4691761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14131" y="4691761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50207" y="4691761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86283" y="4691761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22359" y="4691761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158435" y="4691761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994511" y="4691761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30587" y="4691761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666661" y="4691761"/>
            <a:ext cx="648000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поле чуде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56852" y="5132478"/>
            <a:ext cx="435058" cy="43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6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21075" y="0"/>
            <a:ext cx="680346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9600" b="1" dirty="0" smtClean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Суперфинал</a:t>
            </a:r>
            <a:endParaRPr lang="ru-RU" dirty="0">
              <a:solidFill>
                <a:srgbClr val="4D5B6B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9218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9218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218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8967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8716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8465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38214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47963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57712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7461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772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86959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967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08967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95016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28465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38214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47963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57712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867461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772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38214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28465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95016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8967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2967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486959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96710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486959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677210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67461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Ъ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57712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47963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160250" y="5457579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38470" y="5457579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516690" y="5457579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694910" y="5457579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873130" y="5457579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51350" y="5457579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82030" y="5457579"/>
            <a:ext cx="6480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80319" y="5457579"/>
            <a:ext cx="6480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618737" y="5457579"/>
            <a:ext cx="648000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358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64000">
              <a:schemeClr val="bg1"/>
            </a:gs>
            <a:gs pos="10000">
              <a:schemeClr val="bg1"/>
            </a:gs>
            <a:gs pos="94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0" t="-14560"/>
          <a:stretch/>
        </p:blipFill>
        <p:spPr bwMode="auto">
          <a:xfrm>
            <a:off x="604837" y="-603448"/>
            <a:ext cx="7934325" cy="498971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7523" y="3645024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092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89000">
              <a:schemeClr val="accent1">
                <a:tint val="44500"/>
                <a:satMod val="160000"/>
                <a:lumMod val="98000"/>
              </a:schemeClr>
            </a:gs>
            <a:gs pos="16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332656"/>
            <a:ext cx="7939980" cy="72008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Список источников иллюстраций и литературы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15516" y="1628800"/>
            <a:ext cx="8712968" cy="4923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1.</a:t>
            </a:r>
            <a:r>
              <a:rPr lang="en-US" sz="2400" dirty="0" smtClean="0">
                <a:solidFill>
                  <a:srgbClr val="002060"/>
                </a:solidFill>
              </a:rPr>
              <a:t>http://www.simbat.ru/bigimg.php?img=51197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2.</a:t>
            </a:r>
            <a:r>
              <a:rPr lang="en-US" sz="2400" dirty="0" smtClean="0">
                <a:solidFill>
                  <a:srgbClr val="002060"/>
                </a:solidFill>
              </a:rPr>
              <a:t>http://migmore.ru/archives/797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3.</a:t>
            </a:r>
            <a:r>
              <a:rPr lang="en-US" sz="2400" dirty="0" smtClean="0">
                <a:solidFill>
                  <a:srgbClr val="002060"/>
                </a:solidFill>
              </a:rPr>
              <a:t>http://humor-ok.ru/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4.</a:t>
            </a:r>
            <a:r>
              <a:rPr lang="en-US" sz="2400" dirty="0" smtClean="0">
                <a:solidFill>
                  <a:srgbClr val="002060"/>
                </a:solidFill>
              </a:rPr>
              <a:t>http</a:t>
            </a:r>
            <a:r>
              <a:rPr lang="en-US" sz="2400" dirty="0">
                <a:solidFill>
                  <a:srgbClr val="002060"/>
                </a:solidFill>
              </a:rPr>
              <a:t>://</a:t>
            </a:r>
            <a:r>
              <a:rPr lang="en-US" sz="2400" dirty="0" smtClean="0">
                <a:solidFill>
                  <a:srgbClr val="002060"/>
                </a:solidFill>
              </a:rPr>
              <a:t>www.damian.ru/forum2/viewtopic.php?f=21&amp;p=10310&amp;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5.ГИА-2012. обществознание: типовые экзаменационные варианты:10 вариантов</a:t>
            </a:r>
            <a:r>
              <a:rPr lang="en-US" sz="2400" dirty="0" smtClean="0">
                <a:solidFill>
                  <a:srgbClr val="002060"/>
                </a:solidFill>
              </a:rPr>
              <a:t>/</a:t>
            </a:r>
            <a:r>
              <a:rPr lang="ru-RU" sz="2400" dirty="0" smtClean="0">
                <a:solidFill>
                  <a:srgbClr val="002060"/>
                </a:solidFill>
              </a:rPr>
              <a:t>под ред.  А. Ю. </a:t>
            </a:r>
            <a:r>
              <a:rPr lang="ru-RU" sz="2400" dirty="0" err="1" smtClean="0">
                <a:solidFill>
                  <a:srgbClr val="002060"/>
                </a:solidFill>
              </a:rPr>
              <a:t>Лазебниковой</a:t>
            </a:r>
            <a:r>
              <a:rPr lang="ru-RU" sz="2400" dirty="0" smtClean="0">
                <a:solidFill>
                  <a:srgbClr val="002060"/>
                </a:solidFill>
              </a:rPr>
              <a:t>.  -М: Национальное образование,  2011.-112 с.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6. Обществознание в схемах и таблицах./ </a:t>
            </a:r>
            <a:r>
              <a:rPr lang="ru-RU" sz="2400" dirty="0" err="1" smtClean="0">
                <a:solidFill>
                  <a:srgbClr val="002060"/>
                </a:solidFill>
              </a:rPr>
              <a:t>А.В.Махоткин</a:t>
            </a:r>
            <a:r>
              <a:rPr lang="ru-RU" sz="2400" dirty="0" smtClean="0">
                <a:solidFill>
                  <a:srgbClr val="002060"/>
                </a:solidFill>
              </a:rPr>
              <a:t> , </a:t>
            </a:r>
            <a:r>
              <a:rPr lang="ru-RU" sz="2400" dirty="0" err="1" smtClean="0">
                <a:solidFill>
                  <a:srgbClr val="002060"/>
                </a:solidFill>
              </a:rPr>
              <a:t>Н.В.Махоткина</a:t>
            </a:r>
            <a:r>
              <a:rPr lang="ru-RU" sz="2400" dirty="0" smtClean="0">
                <a:solidFill>
                  <a:srgbClr val="002060"/>
                </a:solidFill>
              </a:rPr>
              <a:t>.- М.:Эксмо,2010.-368 с.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91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66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2996952"/>
            <a:ext cx="6760963" cy="45091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889000"/>
          </a:effectLst>
        </p:spPr>
      </p:pic>
      <p:sp>
        <p:nvSpPr>
          <p:cNvPr id="5" name="TextBox 4"/>
          <p:cNvSpPr txBox="1"/>
          <p:nvPr/>
        </p:nvSpPr>
        <p:spPr>
          <a:xfrm>
            <a:off x="737394" y="332656"/>
            <a:ext cx="7769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Первый отборочный тур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7394" y="1268760"/>
            <a:ext cx="8227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Известен принцип: «Спешите делать добро».  Его относят к нормам: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3284984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ru-RU" sz="3600" i="1" dirty="0" smtClean="0">
                <a:solidFill>
                  <a:srgbClr val="FFFFFF"/>
                </a:solidFill>
              </a:rPr>
              <a:t>правовым</a:t>
            </a:r>
          </a:p>
          <a:p>
            <a:pPr marL="342900" indent="-342900">
              <a:buFontTx/>
              <a:buAutoNum type="arabicParenR"/>
            </a:pPr>
            <a:r>
              <a:rPr lang="ru-RU" sz="3600" i="1" dirty="0" smtClean="0">
                <a:solidFill>
                  <a:srgbClr val="FFFFFF"/>
                </a:solidFill>
              </a:rPr>
              <a:t>политическим</a:t>
            </a:r>
          </a:p>
          <a:p>
            <a:pPr marL="342900" indent="-342900">
              <a:buFontTx/>
              <a:buAutoNum type="arabicParenR"/>
            </a:pPr>
            <a:r>
              <a:rPr lang="ru-RU" sz="3600" i="1" dirty="0" smtClean="0">
                <a:solidFill>
                  <a:srgbClr val="FFFFFF"/>
                </a:solidFill>
              </a:rPr>
              <a:t>эстетическим</a:t>
            </a:r>
          </a:p>
          <a:p>
            <a:pPr marL="342900" indent="-342900">
              <a:buFontTx/>
              <a:buAutoNum type="arabicParenR"/>
            </a:pPr>
            <a:r>
              <a:rPr lang="ru-RU" sz="3600" i="1" dirty="0" smtClean="0">
                <a:solidFill>
                  <a:srgbClr val="FFFFFF"/>
                </a:solidFill>
              </a:rPr>
              <a:t>моральным </a:t>
            </a:r>
            <a:endParaRPr lang="ru-RU" sz="3600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18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66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7394" y="332656"/>
            <a:ext cx="7769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Первый отборочный тур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7394" y="1268760"/>
            <a:ext cx="8227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К факторам (ресурсам) производства относится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3258111"/>
            <a:ext cx="41546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ru-RU" sz="4000" i="1" dirty="0" smtClean="0">
                <a:solidFill>
                  <a:srgbClr val="FFFFFF"/>
                </a:solidFill>
              </a:rPr>
              <a:t>труд</a:t>
            </a:r>
          </a:p>
          <a:p>
            <a:pPr marL="342900" indent="-342900">
              <a:buFontTx/>
              <a:buAutoNum type="arabicParenR"/>
            </a:pPr>
            <a:r>
              <a:rPr lang="ru-RU" sz="4000" i="1" dirty="0" smtClean="0">
                <a:solidFill>
                  <a:srgbClr val="FFFFFF"/>
                </a:solidFill>
              </a:rPr>
              <a:t>предложение</a:t>
            </a:r>
          </a:p>
          <a:p>
            <a:pPr marL="342900" indent="-342900">
              <a:buFontTx/>
              <a:buAutoNum type="arabicParenR"/>
            </a:pPr>
            <a:r>
              <a:rPr lang="ru-RU" sz="4000" i="1" dirty="0" smtClean="0">
                <a:solidFill>
                  <a:srgbClr val="FFFFFF"/>
                </a:solidFill>
              </a:rPr>
              <a:t>спрос</a:t>
            </a:r>
          </a:p>
          <a:p>
            <a:pPr marL="342900" indent="-342900">
              <a:buFontTx/>
              <a:buAutoNum type="arabicParenR"/>
            </a:pPr>
            <a:r>
              <a:rPr lang="ru-RU" sz="4000" i="1" dirty="0" smtClean="0">
                <a:solidFill>
                  <a:srgbClr val="FFFFFF"/>
                </a:solidFill>
              </a:rPr>
              <a:t>цена</a:t>
            </a:r>
            <a:endParaRPr lang="ru-RU" sz="4000" i="1" dirty="0">
              <a:solidFill>
                <a:srgbClr val="FFFF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276873"/>
            <a:ext cx="5404470" cy="47632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80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66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7394" y="332656"/>
            <a:ext cx="7769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Первый отборочный тур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7394" y="1268760"/>
            <a:ext cx="8227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Учёные-обществоведы определяют общество как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3" y="2636912"/>
            <a:ext cx="83782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ru-RU" sz="3200" i="1" dirty="0">
                <a:solidFill>
                  <a:srgbClr val="FFFFFF"/>
                </a:solidFill>
              </a:rPr>
              <a:t>е</a:t>
            </a:r>
            <a:r>
              <a:rPr lang="ru-RU" sz="3200" i="1" dirty="0" smtClean="0">
                <a:solidFill>
                  <a:srgbClr val="FFFFFF"/>
                </a:solidFill>
              </a:rPr>
              <a:t>стественную среду обитания человека</a:t>
            </a:r>
          </a:p>
          <a:p>
            <a:pPr marL="342900" indent="-342900">
              <a:buFontTx/>
              <a:buAutoNum type="arabicParenR"/>
            </a:pPr>
            <a:r>
              <a:rPr lang="ru-RU" sz="3200" i="1" dirty="0">
                <a:solidFill>
                  <a:srgbClr val="FFFFFF"/>
                </a:solidFill>
              </a:rPr>
              <a:t>о</a:t>
            </a:r>
            <a:r>
              <a:rPr lang="ru-RU" sz="3200" i="1" dirty="0" smtClean="0">
                <a:solidFill>
                  <a:srgbClr val="FFFFFF"/>
                </a:solidFill>
              </a:rPr>
              <a:t>бособившуюся от природы часть мира</a:t>
            </a:r>
          </a:p>
          <a:p>
            <a:pPr marL="342900" indent="-342900">
              <a:buFontTx/>
              <a:buAutoNum type="arabicParenR"/>
            </a:pPr>
            <a:r>
              <a:rPr lang="ru-RU" sz="3200" i="1" dirty="0">
                <a:solidFill>
                  <a:srgbClr val="FFFFFF"/>
                </a:solidFill>
              </a:rPr>
              <a:t>с</a:t>
            </a:r>
            <a:r>
              <a:rPr lang="ru-RU" sz="3200" i="1" dirty="0" smtClean="0">
                <a:solidFill>
                  <a:srgbClr val="FFFFFF"/>
                </a:solidFill>
              </a:rPr>
              <a:t>овокупность природных и социальных сил</a:t>
            </a:r>
          </a:p>
          <a:p>
            <a:pPr marL="342900" indent="-342900">
              <a:buFontTx/>
              <a:buAutoNum type="arabicParenR"/>
            </a:pPr>
            <a:r>
              <a:rPr lang="ru-RU" sz="3200" i="1" dirty="0">
                <a:solidFill>
                  <a:srgbClr val="FFFFFF"/>
                </a:solidFill>
              </a:rPr>
              <a:t>в</a:t>
            </a:r>
            <a:r>
              <a:rPr lang="ru-RU" sz="3200" i="1" dirty="0" smtClean="0">
                <a:solidFill>
                  <a:srgbClr val="FFFFFF"/>
                </a:solidFill>
              </a:rPr>
              <a:t>есь материальный мир</a:t>
            </a:r>
            <a:endParaRPr lang="ru-RU" sz="3200" i="1" dirty="0">
              <a:solidFill>
                <a:srgbClr val="FFFF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4509120"/>
            <a:ext cx="9143999" cy="25788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084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665" y="1700808"/>
            <a:ext cx="7890670" cy="2304256"/>
          </a:xfrm>
        </p:spPr>
        <p:txBody>
          <a:bodyPr anchor="t">
            <a:noAutofit/>
          </a:bodyPr>
          <a:lstStyle/>
          <a:p>
            <a:pPr algn="just"/>
            <a:r>
              <a:rPr lang="ru-RU" sz="4400" b="1" dirty="0">
                <a:solidFill>
                  <a:srgbClr val="7030A0"/>
                </a:solidFill>
              </a:rPr>
              <a:t> </a:t>
            </a:r>
            <a:r>
              <a:rPr lang="ru-RU" sz="4400" b="1" dirty="0" smtClean="0">
                <a:solidFill>
                  <a:srgbClr val="7030A0"/>
                </a:solidFill>
              </a:rPr>
              <a:t>    </a:t>
            </a:r>
            <a:r>
              <a:rPr lang="ru-RU" sz="3600" b="1" dirty="0" smtClean="0">
                <a:solidFill>
                  <a:srgbClr val="FF0000"/>
                </a:solidFill>
              </a:rPr>
              <a:t>Как называется главный </a:t>
            </a:r>
            <a:r>
              <a:rPr lang="ru-RU" sz="3600" b="1" dirty="0" err="1" smtClean="0">
                <a:solidFill>
                  <a:srgbClr val="FF0000"/>
                </a:solidFill>
              </a:rPr>
              <a:t>финан-совый</a:t>
            </a:r>
            <a:r>
              <a:rPr lang="ru-RU" sz="3600" b="1" dirty="0" smtClean="0">
                <a:solidFill>
                  <a:srgbClr val="FF0000"/>
                </a:solidFill>
              </a:rPr>
              <a:t> план образования и </a:t>
            </a:r>
            <a:r>
              <a:rPr lang="ru-RU" sz="3600" b="1" dirty="0" err="1" smtClean="0">
                <a:solidFill>
                  <a:srgbClr val="FF0000"/>
                </a:solidFill>
              </a:rPr>
              <a:t>расхо-дования</a:t>
            </a:r>
            <a:r>
              <a:rPr lang="ru-RU" sz="3600" b="1" dirty="0" smtClean="0">
                <a:solidFill>
                  <a:srgbClr val="FF0000"/>
                </a:solidFill>
              </a:rPr>
              <a:t> денежных средств </a:t>
            </a:r>
            <a:r>
              <a:rPr lang="ru-RU" sz="3600" b="1" dirty="0" err="1" smtClean="0">
                <a:solidFill>
                  <a:srgbClr val="FF0000"/>
                </a:solidFill>
              </a:rPr>
              <a:t>госу-дарства</a:t>
            </a:r>
            <a:r>
              <a:rPr lang="ru-RU" sz="3600" b="1" dirty="0" smtClean="0">
                <a:solidFill>
                  <a:srgbClr val="FF0000"/>
                </a:solidFill>
              </a:rPr>
              <a:t> на год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772400" cy="1440160"/>
          </a:xfrm>
        </p:spPr>
        <p:txBody>
          <a:bodyPr>
            <a:noAutofit/>
          </a:bodyPr>
          <a:lstStyle/>
          <a:p>
            <a:pPr algn="ctr"/>
            <a:r>
              <a:rPr sz="9600" dirty="0" smtClean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</a:t>
            </a:r>
            <a:r>
              <a:rPr lang="ru-RU" sz="9600" dirty="0" smtClean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тур</a:t>
            </a:r>
            <a:endParaRPr lang="ru-RU" sz="9600" dirty="0">
              <a:ln w="57150">
                <a:solidFill>
                  <a:srgbClr val="FF0000"/>
                </a:solidFill>
              </a:ln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5214950"/>
            <a:ext cx="714380" cy="1000132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143108" y="5214950"/>
            <a:ext cx="5357850" cy="1000132"/>
            <a:chOff x="2143108" y="5214950"/>
            <a:chExt cx="5357850" cy="1000132"/>
          </a:xfrm>
          <a:solidFill>
            <a:srgbClr val="00B0F0"/>
          </a:solidFill>
        </p:grpSpPr>
        <p:sp>
          <p:nvSpPr>
            <p:cNvPr id="4" name="Прямоугольник 3"/>
            <p:cNvSpPr/>
            <p:nvPr/>
          </p:nvSpPr>
          <p:spPr>
            <a:xfrm>
              <a:off x="2143108" y="5214950"/>
              <a:ext cx="714380" cy="100013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071802" y="5214950"/>
              <a:ext cx="714380" cy="100013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000496" y="5214950"/>
              <a:ext cx="714380" cy="100013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857884" y="5214950"/>
              <a:ext cx="714380" cy="100013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786578" y="5214950"/>
              <a:ext cx="714380" cy="1000132"/>
            </a:xfrm>
            <a:prstGeom prst="rect">
              <a:avLst/>
            </a:prstGeom>
            <a:grpFill/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B0F0"/>
                </a:solidFill>
              </a:endParaRPr>
            </a:p>
          </p:txBody>
        </p:sp>
      </p:grpSp>
      <p:pic>
        <p:nvPicPr>
          <p:cNvPr id="17" name="поле чуде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564357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90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31840" y="0"/>
            <a:ext cx="25154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dirty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I </a:t>
            </a:r>
            <a:r>
              <a:rPr lang="ru-RU" sz="9600" b="1" dirty="0">
                <a:ln w="57150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тур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9218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9218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218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8967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8716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8465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38214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47963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57712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7461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6772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86959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96710" y="156966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08967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95016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28465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38214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47963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57712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867461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772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47741" y="3858019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28465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818716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8967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296710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486959" y="2697320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96710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486959" y="3858019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677210" y="3858019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67461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Ъ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57712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47963" y="3861048"/>
            <a:ext cx="648072" cy="91440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284186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474437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664688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854939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045190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211741" y="5621806"/>
            <a:ext cx="64807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29364" y="1560730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35146" y="1583930"/>
            <a:ext cx="6511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25282" y="3887796"/>
            <a:ext cx="971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51083" y="5609874"/>
            <a:ext cx="569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620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3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4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2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3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31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32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40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41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49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50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58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59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6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7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8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8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94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95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03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04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12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13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xit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28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29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3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3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4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4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5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5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64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65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73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74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82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83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91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92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00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01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09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10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18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19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2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2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xit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43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44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50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66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715310"/>
            <a:ext cx="4901530" cy="399964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7394" y="332656"/>
            <a:ext cx="7769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Второй отборочный тур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7394" y="1268760"/>
            <a:ext cx="82270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   Выражением социальной </a:t>
            </a:r>
            <a:r>
              <a:rPr lang="ru-RU" sz="4400" dirty="0" err="1" smtClean="0">
                <a:solidFill>
                  <a:srgbClr val="FFFF00"/>
                </a:solidFill>
              </a:rPr>
              <a:t>стра-тификации</a:t>
            </a:r>
            <a:r>
              <a:rPr lang="ru-RU" sz="4400" dirty="0" smtClean="0">
                <a:solidFill>
                  <a:srgbClr val="FFFF00"/>
                </a:solidFill>
              </a:rPr>
              <a:t> является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975" y="2564904"/>
            <a:ext cx="72172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arenR"/>
            </a:pPr>
            <a:endParaRPr lang="ru-RU" sz="3600" b="1" i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AutoNum type="arabicParenR"/>
            </a:pPr>
            <a:r>
              <a:rPr lang="ru-RU" sz="3600" i="1" dirty="0">
                <a:solidFill>
                  <a:srgbClr val="FFFFFF"/>
                </a:solidFill>
              </a:rPr>
              <a:t>р</a:t>
            </a:r>
            <a:r>
              <a:rPr lang="ru-RU" sz="3600" i="1" dirty="0" smtClean="0">
                <a:solidFill>
                  <a:srgbClr val="FFFFFF"/>
                </a:solidFill>
              </a:rPr>
              <a:t>азнообразие культурных традиций</a:t>
            </a:r>
          </a:p>
          <a:p>
            <a:pPr marL="342900" indent="-342900">
              <a:buFontTx/>
              <a:buAutoNum type="arabicParenR"/>
            </a:pPr>
            <a:r>
              <a:rPr lang="ru-RU" sz="3600" i="1" dirty="0">
                <a:solidFill>
                  <a:srgbClr val="FFFFFF"/>
                </a:solidFill>
              </a:rPr>
              <a:t>с</a:t>
            </a:r>
            <a:r>
              <a:rPr lang="ru-RU" sz="3600" i="1" dirty="0" smtClean="0">
                <a:solidFill>
                  <a:srgbClr val="FFFFFF"/>
                </a:solidFill>
              </a:rPr>
              <a:t>ословное деление общества</a:t>
            </a:r>
          </a:p>
          <a:p>
            <a:pPr marL="342900" indent="-342900">
              <a:buFontTx/>
              <a:buAutoNum type="arabicParenR"/>
            </a:pPr>
            <a:r>
              <a:rPr lang="ru-RU" sz="3600" i="1" dirty="0">
                <a:solidFill>
                  <a:srgbClr val="FFFFFF"/>
                </a:solidFill>
              </a:rPr>
              <a:t>и</a:t>
            </a:r>
            <a:r>
              <a:rPr lang="ru-RU" sz="3600" i="1" dirty="0" smtClean="0">
                <a:solidFill>
                  <a:srgbClr val="FFFFFF"/>
                </a:solidFill>
              </a:rPr>
              <a:t>дейный плюрализм</a:t>
            </a:r>
          </a:p>
          <a:p>
            <a:pPr marL="342900" indent="-342900">
              <a:buFontTx/>
              <a:buAutoNum type="arabicParenR"/>
            </a:pPr>
            <a:r>
              <a:rPr lang="ru-RU" sz="3600" i="1" dirty="0">
                <a:solidFill>
                  <a:srgbClr val="FFFFFF"/>
                </a:solidFill>
              </a:rPr>
              <a:t>м</a:t>
            </a:r>
            <a:r>
              <a:rPr lang="ru-RU" sz="3600" i="1" dirty="0" smtClean="0">
                <a:solidFill>
                  <a:srgbClr val="FFFFFF"/>
                </a:solidFill>
              </a:rPr>
              <a:t>ногоукладность экономики</a:t>
            </a:r>
            <a:endParaRPr lang="ru-RU" sz="36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9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3399"/>
            </a:gs>
            <a:gs pos="25000">
              <a:srgbClr val="FF6633"/>
            </a:gs>
            <a:gs pos="66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492896"/>
            <a:ext cx="5580112" cy="45533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7394" y="332656"/>
            <a:ext cx="7769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Второй отборочный тур</a:t>
            </a:r>
            <a:endParaRPr lang="ru-RU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250" y="1565851"/>
            <a:ext cx="8227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  К этническим группам относится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7394" y="3182538"/>
            <a:ext cx="34062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FFFFFF"/>
                </a:solidFill>
              </a:rPr>
              <a:t>1)Племя</a:t>
            </a:r>
          </a:p>
          <a:p>
            <a:r>
              <a:rPr lang="ru-RU" sz="4000" i="1" dirty="0" smtClean="0">
                <a:solidFill>
                  <a:srgbClr val="FFFFFF"/>
                </a:solidFill>
              </a:rPr>
              <a:t>2)Сословие</a:t>
            </a:r>
          </a:p>
          <a:p>
            <a:r>
              <a:rPr lang="ru-RU" sz="4000" i="1" dirty="0" smtClean="0">
                <a:solidFill>
                  <a:srgbClr val="FFFFFF"/>
                </a:solidFill>
              </a:rPr>
              <a:t>3)Каста</a:t>
            </a:r>
          </a:p>
          <a:p>
            <a:r>
              <a:rPr lang="ru-RU" sz="4000" i="1" dirty="0" smtClean="0">
                <a:solidFill>
                  <a:srgbClr val="FFFFFF"/>
                </a:solidFill>
              </a:rPr>
              <a:t>4)класс</a:t>
            </a:r>
          </a:p>
        </p:txBody>
      </p:sp>
    </p:spTree>
    <p:extLst>
      <p:ext uri="{BB962C8B-B14F-4D97-AF65-F5344CB8AC3E}">
        <p14:creationId xmlns:p14="http://schemas.microsoft.com/office/powerpoint/2010/main" val="216573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599</Words>
  <Application>Microsoft Office PowerPoint</Application>
  <PresentationFormat>Экран (4:3)</PresentationFormat>
  <Paragraphs>309</Paragraphs>
  <Slides>23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Thermal</vt:lpstr>
      <vt:lpstr>1_Thermal</vt:lpstr>
      <vt:lpstr>2_Thermal</vt:lpstr>
      <vt:lpstr>3_Thermal</vt:lpstr>
      <vt:lpstr>4_Thermal</vt:lpstr>
      <vt:lpstr>5_Thermal</vt:lpstr>
      <vt:lpstr>Презентация PowerPoint</vt:lpstr>
      <vt:lpstr>Содержание </vt:lpstr>
      <vt:lpstr>Презентация PowerPoint</vt:lpstr>
      <vt:lpstr>Презентация PowerPoint</vt:lpstr>
      <vt:lpstr>Презентация PowerPoint</vt:lpstr>
      <vt:lpstr>I 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источников иллюстраций и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Айрат</dc:creator>
  <cp:lastModifiedBy>Айрат</cp:lastModifiedBy>
  <cp:revision>62</cp:revision>
  <dcterms:created xsi:type="dcterms:W3CDTF">2012-02-15T05:15:06Z</dcterms:created>
  <dcterms:modified xsi:type="dcterms:W3CDTF">2012-11-10T18:36:43Z</dcterms:modified>
</cp:coreProperties>
</file>