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2" r:id="rId34"/>
    <p:sldId id="293" r:id="rId35"/>
    <p:sldId id="287" r:id="rId36"/>
    <p:sldId id="289" r:id="rId37"/>
    <p:sldId id="290" r:id="rId38"/>
    <p:sldId id="291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3C54105-66DA-49C9-B460-8814EB442F6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A3C09D-C68C-40A5-A2CD-A18A3974C9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54105-66DA-49C9-B460-8814EB442F6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3C09D-C68C-40A5-A2CD-A18A3974C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54105-66DA-49C9-B460-8814EB442F6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3C09D-C68C-40A5-A2CD-A18A3974C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54105-66DA-49C9-B460-8814EB442F6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3C09D-C68C-40A5-A2CD-A18A3974C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3C54105-66DA-49C9-B460-8814EB442F6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A3C09D-C68C-40A5-A2CD-A18A3974C9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54105-66DA-49C9-B460-8814EB442F6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CA3C09D-C68C-40A5-A2CD-A18A3974C9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54105-66DA-49C9-B460-8814EB442F6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CA3C09D-C68C-40A5-A2CD-A18A3974C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54105-66DA-49C9-B460-8814EB442F6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3C09D-C68C-40A5-A2CD-A18A3974C9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C54105-66DA-49C9-B460-8814EB442F6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A3C09D-C68C-40A5-A2CD-A18A3974C9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3C54105-66DA-49C9-B460-8814EB442F6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A3C09D-C68C-40A5-A2CD-A18A3974C9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3C54105-66DA-49C9-B460-8814EB442F6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CA3C09D-C68C-40A5-A2CD-A18A3974C9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3C54105-66DA-49C9-B460-8814EB442F60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CA3C09D-C68C-40A5-A2CD-A18A3974C9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Педсовет МБОУ СОШ № 17</a:t>
            </a:r>
            <a:br>
              <a:rPr lang="ru-RU" dirty="0" smtClean="0"/>
            </a:br>
            <a:r>
              <a:rPr lang="ru-RU" dirty="0" smtClean="0"/>
              <a:t> Г. </a:t>
            </a:r>
            <a:r>
              <a:rPr lang="ru-RU" dirty="0" smtClean="0"/>
              <a:t>Краснодар</a:t>
            </a:r>
            <a:br>
              <a:rPr lang="ru-RU" dirty="0" smtClean="0"/>
            </a:br>
            <a:r>
              <a:rPr lang="ru-RU" dirty="0" err="1" smtClean="0"/>
              <a:t>Аббасова</a:t>
            </a:r>
            <a:r>
              <a:rPr lang="ru-RU" dirty="0" smtClean="0"/>
              <a:t> Е.Ф.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Воспитание нравственных качеств на уроках разных общеобразовательных областей.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Реализация задачи духовно-нравственного воспитания на порядок сложнее и ответственнее, чем передача предметных знаний и возможна при особом состоянии души учителя, определяющемся ясностью его духовного зрения. По словам К.Д.Ушинского, настоящего учителя и учеников роднит «особенная теплота и задушевность отношений», основой которой являются духовные качества личности педагога: вера, любовь, честность, открытость, мудрость, красота души.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86789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учителя на уроках – сформировать у учащихся потребность размышлять над подобными вопросами, донести до сознания детей мысль, что русская литература может стать помощницей в осмыслении многих вопросов духовного порядка. Привить вкус к чтению лучших произведений классической литературы – это значит и уберечь ребенка от многих и многих падений на его жизненном пути.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/>
          <a:lstStyle/>
          <a:p>
            <a:r>
              <a:rPr lang="ru-RU" dirty="0" smtClean="0"/>
              <a:t>Нет в саду цветов негодных, </a:t>
            </a:r>
          </a:p>
          <a:p>
            <a:r>
              <a:rPr lang="ru-RU" dirty="0" smtClean="0"/>
              <a:t>Некрасивых, неприродных, </a:t>
            </a:r>
          </a:p>
          <a:p>
            <a:r>
              <a:rPr lang="ru-RU" dirty="0" smtClean="0"/>
              <a:t>Хуже трав или плодов – </a:t>
            </a:r>
          </a:p>
          <a:p>
            <a:r>
              <a:rPr lang="ru-RU" dirty="0" smtClean="0"/>
              <a:t>Нет в саду таких цветов!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Нет в саду цветов-лентяев. </a:t>
            </a:r>
          </a:p>
          <a:p>
            <a:r>
              <a:rPr lang="ru-RU" dirty="0" smtClean="0"/>
              <a:t>У заботливых хозяев </a:t>
            </a:r>
          </a:p>
          <a:p>
            <a:r>
              <a:rPr lang="ru-RU" dirty="0" smtClean="0"/>
              <a:t>Нет </a:t>
            </a:r>
            <a:r>
              <a:rPr lang="ru-RU" dirty="0" err="1" smtClean="0"/>
              <a:t>неряшек</a:t>
            </a:r>
            <a:r>
              <a:rPr lang="ru-RU" dirty="0" smtClean="0"/>
              <a:t>, лежебок, </a:t>
            </a:r>
          </a:p>
          <a:p>
            <a:r>
              <a:rPr lang="ru-RU" dirty="0" smtClean="0"/>
              <a:t>Грубый не найти цветок.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Нет болтливых и беспечных, </a:t>
            </a:r>
          </a:p>
          <a:p>
            <a:r>
              <a:rPr lang="ru-RU" dirty="0" smtClean="0"/>
              <a:t>Хитрых, жадных, бессердечных, </a:t>
            </a:r>
          </a:p>
          <a:p>
            <a:r>
              <a:rPr lang="ru-RU" dirty="0" smtClean="0"/>
              <a:t>Сорванцов и драчунов – </a:t>
            </a:r>
          </a:p>
          <a:p>
            <a:r>
              <a:rPr lang="ru-RU" dirty="0" smtClean="0"/>
              <a:t>Нет в саду таких цветов!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Жизни сад благоухает, </a:t>
            </a:r>
          </a:p>
          <a:p>
            <a:r>
              <a:rPr lang="ru-RU" dirty="0" smtClean="0"/>
              <a:t>Красотою восхищает, </a:t>
            </a:r>
          </a:p>
          <a:p>
            <a:r>
              <a:rPr lang="ru-RU" dirty="0" smtClean="0"/>
              <a:t>Если в нем живут труды, </a:t>
            </a:r>
          </a:p>
          <a:p>
            <a:r>
              <a:rPr lang="ru-RU" dirty="0" smtClean="0"/>
              <a:t>Если много доброты, </a:t>
            </a:r>
          </a:p>
          <a:p>
            <a:r>
              <a:rPr lang="ru-RU" dirty="0" smtClean="0"/>
              <a:t>Если знание растет </a:t>
            </a:r>
          </a:p>
          <a:p>
            <a:r>
              <a:rPr lang="ru-RU" dirty="0" smtClean="0"/>
              <a:t>И любви чудесный плод.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 незапамятных времен </a:t>
            </a:r>
          </a:p>
          <a:p>
            <a:r>
              <a:rPr lang="ru-RU" dirty="0" smtClean="0"/>
              <a:t>В мире царствует закон: </a:t>
            </a:r>
          </a:p>
          <a:p>
            <a:r>
              <a:rPr lang="ru-RU" dirty="0" smtClean="0"/>
              <a:t>«Что посеешь – то пожнёшь». </a:t>
            </a:r>
          </a:p>
          <a:p>
            <a:r>
              <a:rPr lang="ru-RU" dirty="0" smtClean="0"/>
              <a:t>Ты каким цветком растёшь? </a:t>
            </a:r>
          </a:p>
          <a:p>
            <a:r>
              <a:rPr lang="ru-RU" dirty="0" smtClean="0"/>
              <a:t>(Т.И. </a:t>
            </a:r>
            <a:r>
              <a:rPr lang="ru-RU" dirty="0" err="1" smtClean="0"/>
              <a:t>Чечина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кратком словаре по философии понятие нравственности приравнено к понятию мораль. «Мораль (латинское mores-нравы) - нормы, принципы, правила поведения людей, а так же само человеческое поведение (мотивы поступков, результаты деятельности), чувства, суждения, в которых выражается нормативная регуляция отношений людей друг с другом и общественным целым (коллективом, классом, народом, обществом)».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Нравственность — это «правила, определяющие поведение, духовные и душевные качества, необходимые человеку в обществе, а также выполнение этих правил, проявляющихся в его поведении, поступках».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Нравственность </a:t>
            </a:r>
            <a:r>
              <a:rPr lang="ru-RU" dirty="0" smtClean="0"/>
              <a:t>- это компонент культуры, содержанием которого выступают этические ценности, составляющие основу сознания. Нравственность- это способность человека действовать, думать и чувствовать в соответствии со своим духовным началом, это способы и приемы передачи вовне своего внутреннего духовного мира.</a:t>
            </a:r>
          </a:p>
          <a:p>
            <a:r>
              <a:rPr lang="ru-RU" dirty="0" smtClean="0"/>
              <a:t>Таким образом, духовно - нравственное воспитание - это создание условий для воспитания человека, который старается жить в согласии со своей совестью.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«Воспитание — это постепенное обогащение ребёнка знаниями, умениями, опытом, это развитие ума и формирование отношения к добру и злу, подготовка к борьбе против всего, что идёт вразрез с принятыми в обществе моральными устоями».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>                            </a:t>
            </a:r>
            <a:r>
              <a:rPr lang="ru-RU" sz="4000" dirty="0" smtClean="0">
                <a:latin typeface="Mangal" pitchFamily="2"/>
              </a:rPr>
              <a:t>В.А. Сухомлинский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/>
          <a:lstStyle/>
          <a:p>
            <a:r>
              <a:rPr lang="ru-RU" sz="3600" dirty="0" smtClean="0"/>
              <a:t>Духовность и нравственность - понятия, существующие в неразрывном единстве. При их отсутствии начинается распад личности и культуры. </a:t>
            </a:r>
          </a:p>
          <a:p>
            <a:r>
              <a:rPr lang="ru-RU" sz="3600" dirty="0" smtClean="0"/>
              <a:t>« …Человек без нравственных устоев оказывается существом самым нечестивым и диким, низменным в своих половых и вкусовых инстинктах», - говорил Аристотель.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7247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Главное назначение учителя – быть источником нравственного влияния. Увеличивая степень самостоятельности учащихся, осуществляя индивидуальный подход, учитель развивает творческие способности каждого ученика. Активность создается совместным творческим трудом. </a:t>
            </a:r>
          </a:p>
          <a:p>
            <a:r>
              <a:rPr lang="ru-RU" dirty="0" smtClean="0"/>
              <a:t>Задачей учителя является воспитать ребенка таким, чтобы совершение нравственных поступков стало бы его постоянной чертой характера.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/>
          </a:bodyPr>
          <a:lstStyle/>
          <a:p>
            <a:r>
              <a:rPr lang="ru-RU" b="1" dirty="0" smtClean="0"/>
              <a:t>Мир вступил в новый век. Каким ему быть? Во многом зависит от нас, педагогов, воспитателей и тех основ, которые мы заложим в сознание детей – будущих созидателей новой жизни. От этих основ будет зависеть всё духовное и материальное благосостояние государства и общества. Ведь каков человек и его деятельность, таков и мир, который он создаёт.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7247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Еще К.Д.Ушинский, один из лучших русских педагогов полагал, что учитель, прежде всего, должен быть воспитателем. «В преподавателе знание предмета далеко не составляет главного достоинства, главное достоинство преподавателя в том, чтобы он умел воспитывать своим предметом», - писал он.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/>
          </a:bodyPr>
          <a:lstStyle/>
          <a:p>
            <a:pPr>
              <a:tabLst>
                <a:tab pos="7048500" algn="l"/>
              </a:tabLst>
            </a:pPr>
            <a:r>
              <a:rPr lang="ru-RU" sz="3600" b="1" dirty="0" smtClean="0"/>
              <a:t>Гордиться славою своих предков </a:t>
            </a:r>
          </a:p>
          <a:p>
            <a:pPr>
              <a:tabLst>
                <a:tab pos="7048500" algn="l"/>
              </a:tabLst>
            </a:pPr>
            <a:r>
              <a:rPr lang="ru-RU" sz="3600" b="1" dirty="0" smtClean="0"/>
              <a:t>не только можно, но и должно. </a:t>
            </a:r>
          </a:p>
          <a:p>
            <a:pPr>
              <a:tabLst>
                <a:tab pos="7048500" algn="l"/>
              </a:tabLst>
            </a:pPr>
            <a:r>
              <a:rPr lang="ru-RU" sz="3600" b="1" dirty="0" smtClean="0"/>
              <a:t>Не уважать оной, </a:t>
            </a:r>
          </a:p>
          <a:p>
            <a:pPr>
              <a:tabLst>
                <a:tab pos="7048500" algn="l"/>
              </a:tabLst>
            </a:pPr>
            <a:r>
              <a:rPr lang="ru-RU" sz="3600" b="1" dirty="0" smtClean="0"/>
              <a:t>есть постыдное малодушие. </a:t>
            </a:r>
          </a:p>
          <a:p>
            <a:pPr>
              <a:tabLst>
                <a:tab pos="7048500" algn="l"/>
              </a:tabLst>
            </a:pPr>
            <a:r>
              <a:rPr lang="ru-RU" sz="3600" b="1" dirty="0" smtClean="0"/>
              <a:t>Не знать того, что было до твоего рождения, означает навсегда оставаться младенцем.</a:t>
            </a:r>
          </a:p>
          <a:p>
            <a:pPr>
              <a:tabLst>
                <a:tab pos="7048500" algn="l"/>
              </a:tabLst>
            </a:pPr>
            <a:endParaRPr lang="ru-RU" sz="3600" b="1" dirty="0" smtClean="0">
              <a:latin typeface="Mangal" pitchFamily="2"/>
            </a:endParaRPr>
          </a:p>
          <a:p>
            <a:pPr>
              <a:tabLst>
                <a:tab pos="7048500" algn="l"/>
              </a:tabLst>
            </a:pPr>
            <a:r>
              <a:rPr lang="ru-RU" sz="3600" b="1" dirty="0" smtClean="0">
                <a:latin typeface="Mangal" pitchFamily="2"/>
              </a:rPr>
              <a:t>                                    А.С.Пушкин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На уроках учитель ставит задачи </a:t>
            </a:r>
            <a:r>
              <a:rPr lang="ru-RU" sz="4000" b="1" dirty="0" smtClean="0"/>
              <a:t>воспитывать: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уважительное отношение друг к другу, демонстрируя положительные примеры прошлого и современности, реальные взаимоотношения людей;</a:t>
            </a:r>
          </a:p>
          <a:p>
            <a:pPr lvl="0"/>
            <a:r>
              <a:rPr lang="ru-RU" dirty="0" smtClean="0"/>
              <a:t>чувства ответственности за сохранение нравственных отношений в коллективе, в семье;</a:t>
            </a:r>
          </a:p>
          <a:p>
            <a:pPr lvl="0"/>
            <a:r>
              <a:rPr lang="ru-RU" dirty="0" smtClean="0"/>
              <a:t>уважение к членам семьи, семьянина, любящего своих родителей;</a:t>
            </a:r>
          </a:p>
          <a:p>
            <a:pPr lvl="0"/>
            <a:r>
              <a:rPr lang="ru-RU" dirty="0" smtClean="0"/>
              <a:t>сознательную дисциплину и культуру поведения, ответственность и исполнительность;</a:t>
            </a:r>
          </a:p>
          <a:p>
            <a:pPr lvl="0"/>
            <a:r>
              <a:rPr lang="ru-RU" dirty="0" smtClean="0"/>
              <a:t>понимание Отечества как непреходящей ценности, связи с предыдущими поколениями;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негативное отношение к вредным привычкам;</a:t>
            </a:r>
          </a:p>
          <a:p>
            <a:pPr lvl="0"/>
            <a:r>
              <a:rPr lang="ru-RU" dirty="0" smtClean="0"/>
              <a:t>чувство прекрасного, художественных способностей, эстетических вкусов, идеалов;</a:t>
            </a:r>
          </a:p>
          <a:p>
            <a:pPr lvl="0"/>
            <a:r>
              <a:rPr lang="ru-RU" dirty="0" smtClean="0"/>
              <a:t>чувство патриотизма, сопричастности к героической истории Российского государства </a:t>
            </a:r>
          </a:p>
          <a:p>
            <a:r>
              <a:rPr lang="ru-RU" dirty="0" smtClean="0"/>
              <a:t>понимание взаимосвязей между человеком, обществом, природой.</a:t>
            </a:r>
          </a:p>
          <a:p>
            <a:r>
              <a:rPr lang="ru-RU" dirty="0" smtClean="0"/>
              <a:t>гуманистическое отношение к людям.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Фомировать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духовно-нравственные ориентиры;</a:t>
            </a:r>
          </a:p>
          <a:p>
            <a:pPr lvl="0"/>
            <a:r>
              <a:rPr lang="ru-RU" dirty="0" smtClean="0"/>
              <a:t>гражданское отношение к себе;</a:t>
            </a:r>
          </a:p>
          <a:p>
            <a:pPr lvl="0"/>
            <a:r>
              <a:rPr lang="ru-RU" dirty="0" smtClean="0"/>
              <a:t>потребность самообразования, самовоспитания своих морально-волевых качеств;</a:t>
            </a:r>
          </a:p>
          <a:p>
            <a:pPr lvl="0"/>
            <a:r>
              <a:rPr lang="ru-RU" dirty="0" smtClean="0"/>
              <a:t>гражданское отношение к Отечеству;</a:t>
            </a:r>
          </a:p>
          <a:p>
            <a:pPr lvl="0"/>
            <a:r>
              <a:rPr lang="ru-RU" dirty="0" smtClean="0"/>
              <a:t>верность духовным традициям России;</a:t>
            </a:r>
          </a:p>
          <a:p>
            <a:pPr lvl="0"/>
            <a:r>
              <a:rPr lang="ru-RU" dirty="0" smtClean="0"/>
              <a:t>общественную активность, сознательное отношение к народному достоянию, уважение к национальным традициям;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сознательное отношение к учебе, развитие познавательной активности, готовность школьников к сознательному выбору профессии;</a:t>
            </a:r>
          </a:p>
          <a:p>
            <a:pPr lvl="0"/>
            <a:r>
              <a:rPr lang="ru-RU" dirty="0" smtClean="0"/>
              <a:t>осознания принадлежности к школьному коллективу, стремление к сочетанию личных и общественных интересов, к созданию атмосферы подлинного товарищества и дружбы в коллективе.</a:t>
            </a:r>
          </a:p>
          <a:p>
            <a:pPr lvl="0"/>
            <a:r>
              <a:rPr lang="ru-RU" dirty="0" smtClean="0"/>
              <a:t>эстетическое отношение учащихся к окружающей среде и труду как источнику радости и творчества людей.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Создавать: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ситуации практического применения духовно- нравственных категорий в реальной ситуации; </a:t>
            </a:r>
          </a:p>
          <a:p>
            <a:pPr lvl="0"/>
            <a:r>
              <a:rPr lang="ru-RU" dirty="0" smtClean="0"/>
              <a:t>условия для сохранения физического, психического, духовного и нравственного здоровья учащихся;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Развивать: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значение понятий «истинное» и «ложное», научить отвечать за последствия своих поступков, принимать верные решения;</a:t>
            </a:r>
          </a:p>
          <a:p>
            <a:pPr lvl="0"/>
            <a:r>
              <a:rPr lang="ru-RU" dirty="0" smtClean="0"/>
              <a:t>представления о семейных ценностях;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 также: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пропагандировать здоровый образ жизни;</a:t>
            </a:r>
          </a:p>
          <a:p>
            <a:pPr lvl="0"/>
            <a:r>
              <a:rPr lang="ru-RU" dirty="0" smtClean="0"/>
              <a:t>дать учащимся возможность проявить свои нравственно- духовные ценности на практике;</a:t>
            </a:r>
          </a:p>
          <a:p>
            <a:pPr lvl="0"/>
            <a:r>
              <a:rPr lang="ru-RU" dirty="0" smtClean="0"/>
              <a:t>создать условия для нравственного самовоспитания учащихся;</a:t>
            </a:r>
          </a:p>
          <a:p>
            <a:r>
              <a:rPr lang="ru-RU" dirty="0" smtClean="0"/>
              <a:t>приобщать учащихся к духовной культуре, отечественным традициям.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/>
          <a:lstStyle/>
          <a:p>
            <a:r>
              <a:rPr lang="ru-RU" sz="4000" dirty="0" smtClean="0"/>
              <a:t>В своей работе каждый учитель должен руководствоваться словами В.А.Сухомлинского: </a:t>
            </a:r>
          </a:p>
          <a:p>
            <a:r>
              <a:rPr lang="ru-RU" sz="4000" dirty="0" smtClean="0"/>
              <a:t>«Если вы хотите, чтобы ваши питомцы стремились к добру, – воспитывайте тонкость, эмоциональную чуткость юного сердца». </a:t>
            </a:r>
          </a:p>
          <a:p>
            <a:r>
              <a:rPr lang="ru-RU" sz="4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Воспитать человека интеллектуально, </a:t>
            </a:r>
            <a:br>
              <a:rPr lang="ru-RU" sz="4400" b="1" dirty="0" smtClean="0">
                <a:latin typeface="Monotype Corsiva" pitchFamily="66" charset="0"/>
              </a:rPr>
            </a:br>
            <a:r>
              <a:rPr lang="ru-RU" sz="4400" b="1" dirty="0" smtClean="0">
                <a:latin typeface="Monotype Corsiva" pitchFamily="66" charset="0"/>
              </a:rPr>
              <a:t>не воспитав его нравственно,</a:t>
            </a:r>
            <a:br>
              <a:rPr lang="ru-RU" sz="4400" b="1" dirty="0" smtClean="0">
                <a:latin typeface="Monotype Corsiva" pitchFamily="66" charset="0"/>
              </a:rPr>
            </a:br>
            <a:r>
              <a:rPr lang="ru-RU" sz="4400" b="1" dirty="0" smtClean="0">
                <a:latin typeface="Monotype Corsiva" pitchFamily="66" charset="0"/>
              </a:rPr>
              <a:t>значит вырастить угрозу для общества.</a:t>
            </a:r>
            <a:r>
              <a:rPr lang="ru-RU" sz="4400" b="1" i="1" dirty="0" smtClean="0">
                <a:latin typeface="Monotype Corsiva" pitchFamily="66" charset="0"/>
              </a:rPr>
              <a:t/>
            </a:r>
            <a:br>
              <a:rPr lang="ru-RU" sz="4400" b="1" i="1" dirty="0" smtClean="0">
                <a:latin typeface="Monotype Corsiva" pitchFamily="66" charset="0"/>
              </a:rPr>
            </a:br>
            <a:r>
              <a:rPr lang="ru-RU" sz="4400" b="1" i="1" dirty="0" smtClean="0">
                <a:latin typeface="Monotype Corsiva" pitchFamily="66" charset="0"/>
              </a:rPr>
              <a:t>                            </a:t>
            </a:r>
            <a:r>
              <a:rPr lang="ru-RU" sz="4400" b="1" i="1" dirty="0" smtClean="0">
                <a:latin typeface="Mangal" pitchFamily="2"/>
              </a:rPr>
              <a:t>Теодор Рузвельт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Нравственные качества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Базисные:</a:t>
            </a:r>
            <a:r>
              <a:rPr lang="ru-RU" dirty="0" smtClean="0"/>
              <a:t> долг, ответственность, честь, достоинство, обязательность, правдивость, милосердие, искренность, миролюбие, кротость, смирение</a:t>
            </a:r>
          </a:p>
          <a:p>
            <a:pPr>
              <a:defRPr/>
            </a:pPr>
            <a:r>
              <a:rPr lang="ru-RU" b="1" dirty="0" smtClean="0"/>
              <a:t>Периферийные (вторичные):</a:t>
            </a:r>
            <a:r>
              <a:rPr lang="ru-RU" dirty="0" smtClean="0"/>
              <a:t> целомудрие, честность, бескорыстие, хлебосольство и т.д.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724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того чтобы достичь главной цели обучения и воспитания – формирования морально</a:t>
            </a:r>
            <a:r>
              <a:rPr lang="ru-RU" i="1" dirty="0" smtClean="0"/>
              <a:t> </a:t>
            </a:r>
            <a:r>
              <a:rPr lang="ru-RU" dirty="0" smtClean="0"/>
              <a:t>активной личности, способной творчески мыслить, руководствоваться знаниями в процессе выбора своего поведения в различных жизненных ситуациях, необходимо использовать методы активного обучения, которые позволяют ребенку под руководством взрослых достигать новых результатов в своем развитии, приводят к формированию личности, позволяют знаниям превращаться в убеждения. Ученик, решающий нравственную проблему на уроке и принимающий решение, умеет выражать свои взгляды, убеждения, делать выводы, благодаря чему приобретают навыки принимать и в жизни правильные собственные решения.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Воспитание нравственных качеств на уроках: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начальной школе</a:t>
            </a:r>
          </a:p>
          <a:p>
            <a:r>
              <a:rPr lang="ru-RU" dirty="0" smtClean="0"/>
              <a:t>На уроках гуманитарного цикла</a:t>
            </a:r>
          </a:p>
          <a:p>
            <a:r>
              <a:rPr lang="ru-RU" dirty="0" smtClean="0"/>
              <a:t>На уроках естественного цикла</a:t>
            </a:r>
          </a:p>
          <a:p>
            <a:r>
              <a:rPr lang="ru-RU" dirty="0" smtClean="0"/>
              <a:t>На уроках математики</a:t>
            </a:r>
          </a:p>
          <a:p>
            <a:r>
              <a:rPr lang="ru-RU" dirty="0" smtClean="0"/>
              <a:t>На уроках эстетического цикла</a:t>
            </a:r>
          </a:p>
          <a:p>
            <a:r>
              <a:rPr lang="ru-RU" dirty="0" smtClean="0"/>
              <a:t>На уроках физической культуры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62500" lnSpcReduction="20000"/>
          </a:bodyPr>
          <a:lstStyle/>
          <a:p>
            <a:r>
              <a:rPr lang="ru-RU" sz="4600" b="1" dirty="0" smtClean="0"/>
              <a:t>Нам не дано предугадать, </a:t>
            </a:r>
            <a:br>
              <a:rPr lang="ru-RU" sz="4600" b="1" dirty="0" smtClean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 smtClean="0"/>
              <a:t>Как наше слово отзовётся. </a:t>
            </a:r>
            <a:br>
              <a:rPr lang="ru-RU" sz="4500" b="1" dirty="0" smtClean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 smtClean="0"/>
              <a:t>Посеять в душах благодать </a:t>
            </a:r>
            <a:br>
              <a:rPr lang="ru-RU" sz="4500" b="1" dirty="0" smtClean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 smtClean="0"/>
              <a:t>Увы, не всякий раз даётся. </a:t>
            </a:r>
            <a:br>
              <a:rPr lang="ru-RU" sz="4500" b="1" dirty="0" smtClean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 smtClean="0"/>
              <a:t>Но мы обязаны мечтать </a:t>
            </a:r>
            <a:br>
              <a:rPr lang="ru-RU" sz="4500" b="1" dirty="0" smtClean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 smtClean="0"/>
              <a:t>О дивном времени, о веке, </a:t>
            </a:r>
            <a:br>
              <a:rPr lang="ru-RU" sz="4500" b="1" dirty="0" smtClean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 smtClean="0"/>
              <a:t>Когда цветком прекрасным стать </a:t>
            </a:r>
            <a:br>
              <a:rPr lang="ru-RU" sz="4500" b="1" dirty="0" smtClean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 smtClean="0"/>
              <a:t>Сумеет личность человека. </a:t>
            </a:r>
            <a:br>
              <a:rPr lang="ru-RU" sz="4500" b="1" dirty="0" smtClean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endParaRPr lang="ru-RU" sz="4500" dirty="0" smtClean="0"/>
          </a:p>
          <a:p>
            <a:r>
              <a:rPr lang="ru-RU" sz="45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И мы обязаны творить,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Презрев все тяготы мирские,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Чтоб истин светлых заложить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Зачатки в души молодые.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Чтоб верный путь им указать,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Помочь в толпе не раствориться.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Нам не дано предугадать,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Но мы обязаны стремиться!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педагогического совета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1. Воспитание у наших учеников самостоятельности, инициативы, активности – требование сегодняшнего дня. Вследствие этого возникает необходимость постоянно совершенствовать структуру учебного процесса, его методы, вносить элементы новизны в способы и ход выполнения учебных задач. Основная функция педагога – не столько быть источником знаний, сколько организовывать процесс познания, создать такую атмосферу в классе, в которой невозможно не выучиться.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необходимо:  воспринимать ребёнка как ценность, как носителя особого внутреннего мира; </a:t>
            </a:r>
          </a:p>
          <a:p>
            <a:r>
              <a:rPr lang="ru-RU" b="1" dirty="0" smtClean="0"/>
              <a:t>- признавать неприкосновенность и исключительность личности;</a:t>
            </a:r>
          </a:p>
          <a:p>
            <a:r>
              <a:rPr lang="ru-RU" b="1" dirty="0" smtClean="0"/>
              <a:t> находить успехи и уметь их показать и всему классу, и ученику в том числе.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None/>
            </a:pPr>
            <a:r>
              <a:rPr lang="ru-RU" dirty="0" smtClean="0"/>
              <a:t>2.  Одобрить систему работы педагогического коллектива по изучению личности учащихся.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ru-RU" dirty="0" smtClean="0"/>
              <a:t>3.  Классным руководителям сформировать пакет документов по проблеме духовно – нравственного воспитания (педагогические карты классов, дневники наблюдений «группы риска», банк данных родительских ресурсов, методические материалы для проведения классных часов, родительских собраний)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86789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None/>
            </a:pPr>
            <a:r>
              <a:rPr lang="ru-RU" dirty="0" smtClean="0"/>
              <a:t>4.  Каждому учителю определить свои эффективные методы и приёмы духовно – нравственного воспитания средствами своего предмета. Обобщить опыт работы на методических объединениях, педсоветах.</a:t>
            </a:r>
          </a:p>
          <a:p>
            <a:pPr marL="533400" indent="-533400">
              <a:lnSpc>
                <a:spcPct val="80000"/>
              </a:lnSpc>
              <a:buAutoNum type="arabicPeriod" startAt="5"/>
            </a:pPr>
            <a:r>
              <a:rPr lang="ru-RU" dirty="0" smtClean="0"/>
              <a:t>Классным </a:t>
            </a:r>
            <a:r>
              <a:rPr lang="ru-RU" dirty="0" smtClean="0"/>
              <a:t>руководителям продолжить разработку воспитательных систем классов и рассматривать их на методическом объединении классных руководителей</a:t>
            </a:r>
            <a:r>
              <a:rPr lang="ru-RU" dirty="0" smtClean="0"/>
              <a:t>.</a:t>
            </a:r>
          </a:p>
          <a:p>
            <a:pPr marL="533400" indent="-533400">
              <a:lnSpc>
                <a:spcPct val="80000"/>
              </a:lnSpc>
              <a:buAutoNum type="arabicPeriod" startAt="5"/>
            </a:pPr>
            <a:r>
              <a:rPr lang="ru-RU" dirty="0" smtClean="0"/>
              <a:t>В следующем году подвести итоги мониторинга воспитанности учащихся по классам.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Возможно ли Другого изменить?</a:t>
            </a:r>
          </a:p>
          <a:p>
            <a:r>
              <a:rPr lang="ru-RU" dirty="0" smtClean="0"/>
              <a:t> Открыть, сломать и вновь свинтить,</a:t>
            </a:r>
          </a:p>
          <a:p>
            <a:r>
              <a:rPr lang="ru-RU" dirty="0" smtClean="0"/>
              <a:t> Судьбу без колебаний предсказать,</a:t>
            </a:r>
          </a:p>
          <a:p>
            <a:r>
              <a:rPr lang="ru-RU" dirty="0" smtClean="0"/>
              <a:t> Потом туда дорогу смело указать</a:t>
            </a:r>
          </a:p>
          <a:p>
            <a:r>
              <a:rPr lang="ru-RU" dirty="0" smtClean="0"/>
              <a:t> И не давать с дороги сбиться,</a:t>
            </a:r>
          </a:p>
          <a:p>
            <a:r>
              <a:rPr lang="ru-RU" dirty="0" smtClean="0"/>
              <a:t> Толкать и осуждать, мешая ошибиться?</a:t>
            </a:r>
          </a:p>
          <a:p>
            <a:r>
              <a:rPr lang="ru-RU" dirty="0" smtClean="0"/>
              <a:t> А кто нам дал такое право?</a:t>
            </a:r>
          </a:p>
          <a:p>
            <a:r>
              <a:rPr lang="ru-RU" dirty="0" smtClean="0"/>
              <a:t> Того и я не знаю, ох, не знаю, право…</a:t>
            </a:r>
          </a:p>
          <a:p>
            <a:r>
              <a:rPr lang="ru-RU" dirty="0" smtClean="0"/>
              <a:t> Есть шаг: любить, исследуя, не ждать мольбы:</a:t>
            </a:r>
          </a:p>
          <a:p>
            <a:r>
              <a:rPr lang="ru-RU" dirty="0" smtClean="0"/>
              <a:t> Лишь в чуде внутренней борьбы</a:t>
            </a:r>
          </a:p>
          <a:p>
            <a:r>
              <a:rPr lang="ru-RU" dirty="0" smtClean="0"/>
              <a:t> Ютится взлёт людской судьбы…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Современное развитие отечественного образования отражает общие тенденции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ситуации в стране. Одним из принципов государственной политики в области образования является "гуманистический характер образования, приоритет общечеловеческих ценностей, жизни и здоровья человека, свободного развития личности, сочетающей профессиональную компетентность с гражданской ответственностью, воспитание гражданственности и любви к Родине".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>
            <a:normAutofit/>
          </a:bodyPr>
          <a:lstStyle/>
          <a:p>
            <a:r>
              <a:rPr lang="ru-RU" dirty="0" smtClean="0"/>
              <a:t>Перед общеобразовательной школой ставится задача подготовки гармонично развитой личности, способной самостоятельно оценивать происходящее и строить свою деятельность в соответствии с интересами окружающих его людей. Решение этой задачи связано с формированием устойчивых духовно-нравственных свойств личности школьника.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Духовность и нравственность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dirty="0" smtClean="0"/>
              <a:t>Это базовые характеристики личности, связанные с мотивационной сферой внешне (нравственность) и внутренне (духовность).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 smtClean="0"/>
              <a:t>Нравственность  </a:t>
            </a:r>
            <a:r>
              <a:rPr lang="ru-RU" dirty="0" smtClean="0"/>
              <a:t>-  способы действия, нормы поведения, поступки людей.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 smtClean="0"/>
              <a:t>Духовность</a:t>
            </a:r>
            <a:r>
              <a:rPr lang="ru-RU" dirty="0" smtClean="0"/>
              <a:t> – самое высокое к чему стремится человек, направленность его души.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/>
              <a:t>Самое высокое может быть очень низки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«</a:t>
            </a:r>
            <a:r>
              <a:rPr lang="ru-RU" sz="4800" b="1" dirty="0" smtClean="0">
                <a:latin typeface="Monotype Corsiva" pitchFamily="66" charset="0"/>
              </a:rPr>
              <a:t>Из всех наук, которые должен знать человек, главнейшая есть наука о том, как жить, делая как можно меньше зла и как можно больше добра»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dirty="0" smtClean="0">
                <a:latin typeface="Monotype Corsiva" pitchFamily="66" charset="0"/>
              </a:rPr>
              <a:t>                                            </a:t>
            </a:r>
            <a:r>
              <a:rPr lang="ru-RU" sz="4800" dirty="0" smtClean="0">
                <a:latin typeface="Mangal" pitchFamily="2"/>
              </a:rPr>
              <a:t>Л.Н.Толстой.</a:t>
            </a:r>
            <a:r>
              <a:rPr lang="ru-RU" sz="4800" dirty="0" smtClean="0"/>
              <a:t>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8678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Под “духовно-нравственным воспитанием” понимается процесс содействия духовно-нравственному становлению человека, формированию у него: </a:t>
            </a:r>
          </a:p>
          <a:p>
            <a:r>
              <a:rPr lang="ru-RU" dirty="0" smtClean="0"/>
              <a:t>• нравственных чувств (совести, долга, веры, ответственности, гражданственности, патриотизма), </a:t>
            </a:r>
          </a:p>
          <a:p>
            <a:r>
              <a:rPr lang="ru-RU" dirty="0" smtClean="0"/>
              <a:t>• нравственного облика (терпения, милосердия, кротости, незлобивости), </a:t>
            </a:r>
          </a:p>
          <a:p>
            <a:r>
              <a:rPr lang="ru-RU" dirty="0" smtClean="0"/>
              <a:t>• нравственной позиции (способности к различению добра и зла, проявлению самоотверженной любви, готовности к преодолению жизненных испытаний), </a:t>
            </a:r>
          </a:p>
          <a:p>
            <a:r>
              <a:rPr lang="ru-RU" dirty="0" smtClean="0"/>
              <a:t>• нравственного поведения (готовности служения людям и Отечеству, проявления духовной рассудительности, послушания, доброй воли).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92</TotalTime>
  <Words>1673</Words>
  <Application>Microsoft Office PowerPoint</Application>
  <PresentationFormat>Экран (4:3)</PresentationFormat>
  <Paragraphs>133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Литейная</vt:lpstr>
      <vt:lpstr>Педсовет МБОУ СОШ № 17  Г. Краснодар Аббасова Е.Ф.</vt:lpstr>
      <vt:lpstr>Слайд 2</vt:lpstr>
      <vt:lpstr>Слайд 3</vt:lpstr>
      <vt:lpstr>Слайд 4</vt:lpstr>
      <vt:lpstr>Слайд 5</vt:lpstr>
      <vt:lpstr>Слайд 6</vt:lpstr>
      <vt:lpstr>Духовность и нравственность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 На уроках учитель ставит задачи воспитывать:</vt:lpstr>
      <vt:lpstr>Слайд 23</vt:lpstr>
      <vt:lpstr>Фомировать:</vt:lpstr>
      <vt:lpstr>Слайд 25</vt:lpstr>
      <vt:lpstr>Создавать:</vt:lpstr>
      <vt:lpstr>Развивать:</vt:lpstr>
      <vt:lpstr>А также:</vt:lpstr>
      <vt:lpstr>Слайд 29</vt:lpstr>
      <vt:lpstr>Нравственные качества личности</vt:lpstr>
      <vt:lpstr>Слайд 31</vt:lpstr>
      <vt:lpstr>Воспитание нравственных качеств на уроках:</vt:lpstr>
      <vt:lpstr>Слайд 33</vt:lpstr>
      <vt:lpstr>Слайд 34</vt:lpstr>
      <vt:lpstr>Решение педагогического совета</vt:lpstr>
      <vt:lpstr>Слайд 36</vt:lpstr>
      <vt:lpstr>Слайд 37</vt:lpstr>
      <vt:lpstr>Слайд 38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МБОУ СОШ № 17  Г. Краснодар</dc:title>
  <dc:creator>Лена</dc:creator>
  <cp:lastModifiedBy>Лена</cp:lastModifiedBy>
  <cp:revision>10</cp:revision>
  <dcterms:created xsi:type="dcterms:W3CDTF">2012-04-04T14:32:47Z</dcterms:created>
  <dcterms:modified xsi:type="dcterms:W3CDTF">2012-05-04T18:53:56Z</dcterms:modified>
</cp:coreProperties>
</file>