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C642F0-5D3B-4807-95B7-4FCE0DC7BA96}" type="datetimeFigureOut">
              <a:rPr lang="ru-RU" smtClean="0"/>
              <a:t>08.10.2012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C642F0-5D3B-4807-95B7-4FCE0DC7BA96}" type="datetimeFigureOut">
              <a:rPr lang="ru-RU" smtClean="0"/>
              <a:t>08.10.2012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C642F0-5D3B-4807-95B7-4FCE0DC7BA96}" type="datetimeFigureOut">
              <a:rPr lang="ru-RU" smtClean="0"/>
              <a:t>08.10.2012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C642F0-5D3B-4807-95B7-4FCE0DC7BA96}" type="datetimeFigureOut">
              <a:rPr lang="ru-RU" smtClean="0"/>
              <a:t>08.10.2012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C642F0-5D3B-4807-95B7-4FCE0DC7BA96}" type="datetimeFigureOut">
              <a:rPr lang="ru-RU" smtClean="0"/>
              <a:t>08.10.2012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C642F0-5D3B-4807-95B7-4FCE0DC7BA96}" type="datetimeFigureOut">
              <a:rPr lang="ru-RU" smtClean="0"/>
              <a:t>08.10.2012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C642F0-5D3B-4807-95B7-4FCE0DC7BA96}" type="datetimeFigureOut">
              <a:rPr lang="ru-RU" smtClean="0"/>
              <a:t>08.10.2012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C642F0-5D3B-4807-95B7-4FCE0DC7BA96}" type="datetimeFigureOut">
              <a:rPr lang="ru-RU" smtClean="0"/>
              <a:t>08.10.2012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C642F0-5D3B-4807-95B7-4FCE0DC7BA96}" type="datetimeFigureOut">
              <a:rPr lang="ru-RU" smtClean="0"/>
              <a:t>08.10.2012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C642F0-5D3B-4807-95B7-4FCE0DC7BA96}" type="datetimeFigureOut">
              <a:rPr lang="ru-RU" smtClean="0"/>
              <a:t>08.10.2012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C642F0-5D3B-4807-95B7-4FCE0DC7BA96}" type="datetimeFigureOut">
              <a:rPr lang="ru-RU" smtClean="0"/>
              <a:t>08.10.2012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ECC8F6-B4A3-4679-A45B-EC38BBC7F2C2}" type="slidenum">
              <a:rPr lang="ru-RU" smtClean="0"/>
              <a:t>‹#›</a:t>
            </a:fld>
            <a:endParaRPr lang="ru-RU"/>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642F0-5D3B-4807-95B7-4FCE0DC7BA96}" type="datetimeFigureOut">
              <a:rPr lang="ru-RU" smtClean="0"/>
              <a:t>08.10.2012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CC8F6-B4A3-4679-A45B-EC38BBC7F2C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Индия от древности до современности</a:t>
            </a:r>
            <a:endParaRPr lang="ru-RU" b="1" dirty="0"/>
          </a:p>
        </p:txBody>
      </p:sp>
      <p:sp>
        <p:nvSpPr>
          <p:cNvPr id="3" name="Подзаголовок 2"/>
          <p:cNvSpPr>
            <a:spLocks noGrp="1"/>
          </p:cNvSpPr>
          <p:nvPr>
            <p:ph type="subTitle" idx="1"/>
          </p:nvPr>
        </p:nvSpPr>
        <p:spPr/>
        <p:txBody>
          <a:bodyPr/>
          <a:lstStyle/>
          <a:p>
            <a:r>
              <a:rPr lang="ru-RU" b="1" dirty="0" smtClean="0">
                <a:solidFill>
                  <a:srgbClr val="FF0000"/>
                </a:solidFill>
              </a:rPr>
              <a:t>СОШ №30</a:t>
            </a:r>
          </a:p>
          <a:p>
            <a:r>
              <a:rPr lang="ru-RU" b="1" dirty="0" smtClean="0">
                <a:solidFill>
                  <a:srgbClr val="FF0000"/>
                </a:solidFill>
              </a:rPr>
              <a:t>8А класс</a:t>
            </a:r>
          </a:p>
          <a:p>
            <a:r>
              <a:rPr lang="ru-RU" b="1" dirty="0" smtClean="0">
                <a:solidFill>
                  <a:srgbClr val="FF0000"/>
                </a:solidFill>
              </a:rPr>
              <a:t>Мария Кондратюк</a:t>
            </a:r>
            <a:endParaRPr lang="ru-RU" b="1"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Театр древней Индии</a:t>
            </a:r>
            <a:endParaRPr lang="ru-RU" b="1" dirty="0"/>
          </a:p>
        </p:txBody>
      </p:sp>
      <p:sp>
        <p:nvSpPr>
          <p:cNvPr id="3" name="Содержимое 2"/>
          <p:cNvSpPr>
            <a:spLocks noGrp="1"/>
          </p:cNvSpPr>
          <p:nvPr>
            <p:ph idx="1"/>
          </p:nvPr>
        </p:nvSpPr>
        <p:spPr>
          <a:xfrm>
            <a:off x="457200" y="4005064"/>
            <a:ext cx="8229600" cy="2520280"/>
          </a:xfrm>
        </p:spPr>
        <p:txBody>
          <a:bodyPr>
            <a:normAutofit/>
          </a:bodyPr>
          <a:lstStyle/>
          <a:p>
            <a:r>
              <a:rPr lang="ru-RU" sz="2000" b="1" dirty="0" smtClean="0"/>
              <a:t>Театр возник в Индии в древности, достиг наивысшего своего расцвета к концу древней эпохи, в период </a:t>
            </a:r>
            <a:r>
              <a:rPr lang="ru-RU" sz="2000" b="1" dirty="0" err="1" smtClean="0"/>
              <a:t>Гуптов</a:t>
            </a:r>
            <a:r>
              <a:rPr lang="ru-RU" sz="2000" b="1" dirty="0" smtClean="0"/>
              <a:t> (IV-V вв.), и, просуществовав после этого два с половиной - три столетия, стал быстро сходить на нет. Существовало два вида театра в древней Индии - литературный (придворный) и народный, репертуар которого был основан на сказаниях индийской мифологии и эпоса, хорошо знакомых аудитории.</a:t>
            </a:r>
            <a:endParaRPr lang="ru-RU" sz="2000" b="1" dirty="0"/>
          </a:p>
        </p:txBody>
      </p:sp>
      <p:pic>
        <p:nvPicPr>
          <p:cNvPr id="4" name="Рисунок 3" descr="театр-2.jpg"/>
          <p:cNvPicPr>
            <a:picLocks noChangeAspect="1"/>
          </p:cNvPicPr>
          <p:nvPr/>
        </p:nvPicPr>
        <p:blipFill>
          <a:blip r:embed="rId2" cstate="print"/>
          <a:stretch>
            <a:fillRect/>
          </a:stretch>
        </p:blipFill>
        <p:spPr>
          <a:xfrm>
            <a:off x="1187624" y="1484784"/>
            <a:ext cx="6381750" cy="2428875"/>
          </a:xfrm>
          <a:prstGeom prst="rect">
            <a:avLst/>
          </a:prstGeom>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Театр древней Индии</a:t>
            </a:r>
            <a:endParaRPr lang="ru-RU" dirty="0"/>
          </a:p>
        </p:txBody>
      </p:sp>
      <p:sp>
        <p:nvSpPr>
          <p:cNvPr id="3" name="Содержимое 2"/>
          <p:cNvSpPr>
            <a:spLocks noGrp="1"/>
          </p:cNvSpPr>
          <p:nvPr>
            <p:ph idx="1"/>
          </p:nvPr>
        </p:nvSpPr>
        <p:spPr>
          <a:xfrm>
            <a:off x="2627784" y="1340768"/>
            <a:ext cx="6516216" cy="5112568"/>
          </a:xfrm>
        </p:spPr>
        <p:txBody>
          <a:bodyPr>
            <a:noAutofit/>
          </a:bodyPr>
          <a:lstStyle/>
          <a:p>
            <a:r>
              <a:rPr lang="ru-RU" sz="2000" b="1" dirty="0" smtClean="0"/>
              <a:t>Древняя мистерия представляла собой танцевально-пантомимическое действо. Использовался священный текст Вед. На начальном этапе мистерии разыгрывались профессиональными исполнителями ритуальных танцев.</a:t>
            </a:r>
          </a:p>
          <a:p>
            <a:r>
              <a:rPr lang="ru-RU" sz="2000" b="1" dirty="0" smtClean="0"/>
              <a:t>Позднее танцор должен был уступить место актеру. В мистерию стали проникать </a:t>
            </a:r>
            <a:r>
              <a:rPr lang="ru-RU" sz="2000" b="1" dirty="0" err="1" smtClean="0"/>
              <a:t>наты</a:t>
            </a:r>
            <a:r>
              <a:rPr lang="ru-RU" sz="2000" b="1" dirty="0" smtClean="0"/>
              <a:t>, имевшие большое преимущество по манере исполнения перед прежними исполнителями. Они восприняли традицию исполнения мистериального представления, и эта традиция присутствует в искусстве театрального актера.</a:t>
            </a:r>
          </a:p>
          <a:p>
            <a:r>
              <a:rPr lang="ru-RU" sz="2000" b="1" dirty="0" smtClean="0"/>
              <a:t>Актеры в древней Индии занимали низкое социальное положение - в законоведческих трактатах они приравниваются к шудрам, а их профессия объявляется недостойной представителей высших сословий.</a:t>
            </a:r>
            <a:endParaRPr lang="ru-RU" sz="2000" b="1" dirty="0"/>
          </a:p>
        </p:txBody>
      </p:sp>
      <p:pic>
        <p:nvPicPr>
          <p:cNvPr id="5" name="Рисунок 4" descr="театр.jpg"/>
          <p:cNvPicPr>
            <a:picLocks noChangeAspect="1"/>
          </p:cNvPicPr>
          <p:nvPr/>
        </p:nvPicPr>
        <p:blipFill>
          <a:blip r:embed="rId2" cstate="print"/>
          <a:stretch>
            <a:fillRect/>
          </a:stretch>
        </p:blipFill>
        <p:spPr>
          <a:xfrm>
            <a:off x="323528" y="1412776"/>
            <a:ext cx="2510608" cy="1669554"/>
          </a:xfrm>
          <a:prstGeom prst="rect">
            <a:avLst/>
          </a:prstGeom>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b="1" dirty="0" smtClean="0"/>
              <a:t>Живопись древней Индии</a:t>
            </a:r>
            <a:endParaRPr lang="ru-RU" b="1" dirty="0"/>
          </a:p>
        </p:txBody>
      </p:sp>
      <p:sp>
        <p:nvSpPr>
          <p:cNvPr id="3" name="Содержимое 2"/>
          <p:cNvSpPr>
            <a:spLocks noGrp="1"/>
          </p:cNvSpPr>
          <p:nvPr>
            <p:ph idx="1"/>
          </p:nvPr>
        </p:nvSpPr>
        <p:spPr>
          <a:xfrm>
            <a:off x="5580112" y="1052736"/>
            <a:ext cx="3178696" cy="3312368"/>
          </a:xfrm>
        </p:spPr>
        <p:txBody>
          <a:bodyPr>
            <a:normAutofit/>
          </a:bodyPr>
          <a:lstStyle/>
          <a:p>
            <a:r>
              <a:rPr lang="ru-RU" sz="2000" b="1" dirty="0" smtClean="0"/>
              <a:t>То, что осталось от древней индийской живописи, несмотря на плохую сохранность, позволяет судить о ее качестве. В основном это настенные росписи внутри некоторых пещерных храмов</a:t>
            </a:r>
            <a:endParaRPr lang="ru-RU" sz="2000" b="1" dirty="0"/>
          </a:p>
        </p:txBody>
      </p:sp>
      <p:pic>
        <p:nvPicPr>
          <p:cNvPr id="4" name="Рисунок 3" descr="живопись.jpg"/>
          <p:cNvPicPr>
            <a:picLocks noChangeAspect="1"/>
          </p:cNvPicPr>
          <p:nvPr/>
        </p:nvPicPr>
        <p:blipFill>
          <a:blip r:embed="rId2" cstate="print"/>
          <a:stretch>
            <a:fillRect/>
          </a:stretch>
        </p:blipFill>
        <p:spPr>
          <a:xfrm>
            <a:off x="611560" y="1052736"/>
            <a:ext cx="4334882" cy="3096344"/>
          </a:xfrm>
          <a:prstGeom prst="rect">
            <a:avLst/>
          </a:prstGeom>
        </p:spPr>
      </p:pic>
      <p:sp>
        <p:nvSpPr>
          <p:cNvPr id="6" name="Содержимое 2"/>
          <p:cNvSpPr txBox="1">
            <a:spLocks/>
          </p:cNvSpPr>
          <p:nvPr/>
        </p:nvSpPr>
        <p:spPr>
          <a:xfrm>
            <a:off x="611560" y="4149080"/>
            <a:ext cx="8064896" cy="2448272"/>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Многие храмы украшались живописью, сами статуи были ярко раскрашены, и зачастую их еще можно увидеть в индуистских храмах. Несколько гротов, расположенных в разных местах, имеют еще довольно грубые фрески, примитивного стиля и довольно посредственного художественного качества; многие индологи полагают, что это доисторическая живопись. Тем не менее в некоторых искусственных гротах культового назначения встречаются образцы гораздо более совершенного стиля, которые можно отнести к величайшим шедеврам, завещанным нам цивилизацией древности.</a:t>
            </a: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Архитектура древней Индии</a:t>
            </a:r>
            <a:endParaRPr lang="ru-RU" b="1" dirty="0"/>
          </a:p>
        </p:txBody>
      </p:sp>
      <p:sp>
        <p:nvSpPr>
          <p:cNvPr id="3" name="Содержимое 2"/>
          <p:cNvSpPr>
            <a:spLocks noGrp="1"/>
          </p:cNvSpPr>
          <p:nvPr>
            <p:ph idx="1"/>
          </p:nvPr>
        </p:nvSpPr>
        <p:spPr>
          <a:xfrm>
            <a:off x="4788024" y="1600201"/>
            <a:ext cx="3898776" cy="3052935"/>
          </a:xfrm>
        </p:spPr>
        <p:txBody>
          <a:bodyPr>
            <a:noAutofit/>
          </a:bodyPr>
          <a:lstStyle/>
          <a:p>
            <a:r>
              <a:rPr lang="ru-RU" sz="2000" b="1" dirty="0" smtClean="0"/>
              <a:t>Индийская архитектура необычайно гармонично связана с природой. Древнейшие индийские храмы строились прямо в пещерах. В более позднее время место для культовых сооружений тщательно выбиралось. </a:t>
            </a:r>
            <a:endParaRPr lang="ru-RU" sz="2000" b="1" dirty="0"/>
          </a:p>
        </p:txBody>
      </p:sp>
      <p:sp>
        <p:nvSpPr>
          <p:cNvPr id="4" name="Содержимое 2"/>
          <p:cNvSpPr txBox="1">
            <a:spLocks/>
          </p:cNvSpPr>
          <p:nvPr/>
        </p:nvSpPr>
        <p:spPr>
          <a:xfrm>
            <a:off x="395536" y="4725144"/>
            <a:ext cx="8352928" cy="17424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Зодчие Индии возводили не только храмы-ступы и дворцы, но и хорошо спланированные города. Например, в долине Инда были обнаружены руины города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Мохенджо-Даро</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построенного в III тыс. до н.э. Открытие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Мохенджо-Даро</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показало, что здесь когда-то процветала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хараппская</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цивилизация.</a:t>
            </a:r>
          </a:p>
        </p:txBody>
      </p:sp>
      <p:pic>
        <p:nvPicPr>
          <p:cNvPr id="5" name="Рисунок 4" descr="арх.jpg"/>
          <p:cNvPicPr>
            <a:picLocks noChangeAspect="1"/>
          </p:cNvPicPr>
          <p:nvPr/>
        </p:nvPicPr>
        <p:blipFill>
          <a:blip r:embed="rId2" cstate="print"/>
          <a:stretch>
            <a:fillRect/>
          </a:stretch>
        </p:blipFill>
        <p:spPr>
          <a:xfrm>
            <a:off x="467544" y="1628800"/>
            <a:ext cx="4572000" cy="3048000"/>
          </a:xfrm>
          <a:prstGeom prst="rect">
            <a:avLst/>
          </a:prstGeom>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Архитектура древней Индии</a:t>
            </a:r>
            <a:endParaRPr lang="ru-RU" b="1" dirty="0"/>
          </a:p>
        </p:txBody>
      </p:sp>
      <p:sp>
        <p:nvSpPr>
          <p:cNvPr id="3" name="Содержимое 2"/>
          <p:cNvSpPr>
            <a:spLocks noGrp="1"/>
          </p:cNvSpPr>
          <p:nvPr>
            <p:ph idx="1"/>
          </p:nvPr>
        </p:nvSpPr>
        <p:spPr>
          <a:xfrm>
            <a:off x="4427984" y="1196753"/>
            <a:ext cx="4716016" cy="2808312"/>
          </a:xfrm>
        </p:spPr>
        <p:txBody>
          <a:bodyPr>
            <a:noAutofit/>
          </a:bodyPr>
          <a:lstStyle/>
          <a:p>
            <a:r>
              <a:rPr lang="ru-RU" sz="2000" b="1" dirty="0" smtClean="0"/>
              <a:t>Юный </a:t>
            </a:r>
            <a:r>
              <a:rPr lang="ru-RU" sz="2000" b="1" dirty="0" err="1" smtClean="0"/>
              <a:t>Шах-Джахан</a:t>
            </a:r>
            <a:r>
              <a:rPr lang="ru-RU" sz="2000" b="1" dirty="0" smtClean="0"/>
              <a:t> встретил на базаре прекрасную бедную девушку с бусами из дерева в руках, и она так на него посмотрела, что не видел он больше окружавшей грязи и нищеты и твердо решил взять в жены красавицу, чтобы не разлучаться с ней никогда.</a:t>
            </a:r>
          </a:p>
          <a:p>
            <a:endParaRPr lang="ru-RU" sz="2000" b="1" dirty="0"/>
          </a:p>
        </p:txBody>
      </p:sp>
      <p:pic>
        <p:nvPicPr>
          <p:cNvPr id="4" name="Рисунок 3" descr="арх-2.jpg"/>
          <p:cNvPicPr>
            <a:picLocks noChangeAspect="1"/>
          </p:cNvPicPr>
          <p:nvPr/>
        </p:nvPicPr>
        <p:blipFill>
          <a:blip r:embed="rId2" cstate="print"/>
          <a:stretch>
            <a:fillRect/>
          </a:stretch>
        </p:blipFill>
        <p:spPr>
          <a:xfrm>
            <a:off x="467544" y="1268760"/>
            <a:ext cx="3648075" cy="2743200"/>
          </a:xfrm>
          <a:prstGeom prst="rect">
            <a:avLst/>
          </a:prstGeom>
        </p:spPr>
      </p:pic>
      <p:sp>
        <p:nvSpPr>
          <p:cNvPr id="5" name="Содержимое 2"/>
          <p:cNvSpPr txBox="1">
            <a:spLocks/>
          </p:cNvSpPr>
          <p:nvPr/>
        </p:nvSpPr>
        <p:spPr>
          <a:xfrm>
            <a:off x="251520" y="4049688"/>
            <a:ext cx="8712968" cy="280831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Свадебная церемония могла состояться лишь при благоприятном расположении звезд, поэтому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Шах-Джахану</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и его невесте пришлось дожидаться целых пять лет, в течение которых они ни разу не виделись.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      У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Шах-Джахана</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был большой гарем, как и полагалось такому высокому правителю, но супруги так нежно любили друг друга, что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Шах-Джахан</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не обращал внимания на наложниц.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Мумтаз</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Махал сопровождала его даже в далеких военных походах, стойко перенося все тяготы вместе с мужем.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a:bodyPr>
          <a:lstStyle/>
          <a:p>
            <a:r>
              <a:rPr lang="ru-RU" b="1" dirty="0" smtClean="0"/>
              <a:t>Архитектура древней Индии</a:t>
            </a:r>
            <a:endParaRPr lang="ru-RU" b="1" dirty="0"/>
          </a:p>
        </p:txBody>
      </p:sp>
      <p:sp>
        <p:nvSpPr>
          <p:cNvPr id="4" name="Содержимое 2"/>
          <p:cNvSpPr>
            <a:spLocks noGrp="1"/>
          </p:cNvSpPr>
          <p:nvPr>
            <p:ph idx="1"/>
          </p:nvPr>
        </p:nvSpPr>
        <p:spPr>
          <a:xfrm>
            <a:off x="4283968" y="836712"/>
            <a:ext cx="4860032" cy="3240360"/>
          </a:xfrm>
        </p:spPr>
        <p:txBody>
          <a:bodyPr>
            <a:noAutofit/>
          </a:bodyPr>
          <a:lstStyle/>
          <a:p>
            <a:r>
              <a:rPr lang="ru-RU" sz="2000" b="1" dirty="0" smtClean="0"/>
              <a:t>У </a:t>
            </a:r>
            <a:r>
              <a:rPr lang="ru-RU" sz="2000" b="1" dirty="0" err="1" smtClean="0"/>
              <a:t>Мумтаз</a:t>
            </a:r>
            <a:r>
              <a:rPr lang="ru-RU" sz="2000" b="1" dirty="0" smtClean="0"/>
              <a:t> один за другим рождались дети, но после рождения четырнадцатого ребенка она заболевает лихорадкой и умирает. Это случилось в лагере, разбитом под </a:t>
            </a:r>
            <a:r>
              <a:rPr lang="ru-RU" sz="2000" b="1" dirty="0" err="1" smtClean="0"/>
              <a:t>Бурханпуром</a:t>
            </a:r>
            <a:r>
              <a:rPr lang="ru-RU" sz="2000" b="1" dirty="0" smtClean="0"/>
              <a:t>, в шатре </a:t>
            </a:r>
            <a:r>
              <a:rPr lang="ru-RU" sz="2000" b="1" dirty="0" err="1" smtClean="0"/>
              <a:t>Шах-Джахана</a:t>
            </a:r>
            <a:r>
              <a:rPr lang="ru-RU" sz="2000" b="1" dirty="0" smtClean="0"/>
              <a:t>, который возвращался из победоносного похода в Декан. Перед смертью </a:t>
            </a:r>
            <a:r>
              <a:rPr lang="ru-RU" sz="2000" b="1" dirty="0" err="1" smtClean="0"/>
              <a:t>Мумтаз-Махал</a:t>
            </a:r>
            <a:r>
              <a:rPr lang="ru-RU" sz="2000" b="1" dirty="0" smtClean="0"/>
              <a:t> просила </a:t>
            </a:r>
            <a:r>
              <a:rPr lang="ru-RU" sz="2000" b="1" dirty="0" err="1" smtClean="0"/>
              <a:t>Шах-Джахана</a:t>
            </a:r>
            <a:r>
              <a:rPr lang="ru-RU" sz="2000" b="1" dirty="0" smtClean="0"/>
              <a:t> исполнить две ее просьбы:</a:t>
            </a:r>
            <a:endParaRPr lang="ru-RU" sz="2000" b="1" dirty="0"/>
          </a:p>
        </p:txBody>
      </p:sp>
      <p:pic>
        <p:nvPicPr>
          <p:cNvPr id="5" name="Рисунок 4" descr="арх-3.jpg"/>
          <p:cNvPicPr>
            <a:picLocks noChangeAspect="1"/>
          </p:cNvPicPr>
          <p:nvPr/>
        </p:nvPicPr>
        <p:blipFill>
          <a:blip r:embed="rId2" cstate="print"/>
          <a:stretch>
            <a:fillRect/>
          </a:stretch>
        </p:blipFill>
        <p:spPr>
          <a:xfrm>
            <a:off x="251520" y="908720"/>
            <a:ext cx="4140601" cy="3107630"/>
          </a:xfrm>
          <a:prstGeom prst="rect">
            <a:avLst/>
          </a:prstGeom>
        </p:spPr>
      </p:pic>
      <p:sp>
        <p:nvSpPr>
          <p:cNvPr id="6" name="Содержимое 2"/>
          <p:cNvSpPr txBox="1">
            <a:spLocks/>
          </p:cNvSpPr>
          <p:nvPr/>
        </p:nvSpPr>
        <p:spPr>
          <a:xfrm>
            <a:off x="0" y="4077072"/>
            <a:ext cx="9144000" cy="27809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не жениться снова и построить для нее мавзолей, которому не было бы равных на свете. И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Шах-Джахан</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торжественно поклялся исполнить ее желание.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      Говорят, что смерть любимой жены так потрясла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Шах-Джахана</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что он поседел за одну ночь.</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      В память о своей возлюбленной он строит прекрасный Тадж-Махал.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      Сегодня Тадж-Махал своей красотой вызывает у нас восхищение, а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Мумтаз</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до сих пор живет в памяти людей.</a:t>
            </a: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Религия современной Индии</a:t>
            </a:r>
            <a:endParaRPr lang="ru-RU" b="1" dirty="0"/>
          </a:p>
        </p:txBody>
      </p:sp>
      <p:sp>
        <p:nvSpPr>
          <p:cNvPr id="3" name="Содержимое 2"/>
          <p:cNvSpPr>
            <a:spLocks noGrp="1"/>
          </p:cNvSpPr>
          <p:nvPr>
            <p:ph idx="1"/>
          </p:nvPr>
        </p:nvSpPr>
        <p:spPr>
          <a:xfrm>
            <a:off x="3563888" y="1484784"/>
            <a:ext cx="5050904" cy="4525963"/>
          </a:xfrm>
        </p:spPr>
        <p:txBody>
          <a:bodyPr>
            <a:normAutofit/>
          </a:bodyPr>
          <a:lstStyle/>
          <a:p>
            <a:r>
              <a:rPr lang="ru-RU" sz="2000" b="1" dirty="0" smtClean="0"/>
              <a:t>Индуизм исповедует подавляющее большинство (более 80%) многонационального населения современной Индии. Общая численность сторонников индуизма приближается к 1 млрд. Своими корнями индуизм уходит во II-I тысячелетия до н. э. </a:t>
            </a:r>
          </a:p>
          <a:p>
            <a:r>
              <a:rPr lang="ru-RU" sz="2000" b="1" dirty="0" smtClean="0"/>
              <a:t>Джайнизм возник в VI-V в. до н.э. на востоке современной Индии (штат </a:t>
            </a:r>
            <a:r>
              <a:rPr lang="ru-RU" sz="2000" b="1" dirty="0" err="1" smtClean="0"/>
              <a:t>Бихар</a:t>
            </a:r>
            <a:r>
              <a:rPr lang="ru-RU" sz="2000" b="1" dirty="0" smtClean="0"/>
              <a:t>). Считается, что наибольшее влияние на формирование джайнизма оказал </a:t>
            </a:r>
            <a:r>
              <a:rPr lang="ru-RU" sz="2000" b="1" dirty="0" err="1" smtClean="0"/>
              <a:t>Махавира</a:t>
            </a:r>
            <a:r>
              <a:rPr lang="ru-RU" sz="2000" b="1" dirty="0" smtClean="0"/>
              <a:t> Джина (</a:t>
            </a:r>
            <a:r>
              <a:rPr lang="ru-RU" sz="2000" b="1" dirty="0" err="1" smtClean="0"/>
              <a:t>ок</a:t>
            </a:r>
            <a:r>
              <a:rPr lang="ru-RU" sz="2000" b="1" dirty="0" smtClean="0"/>
              <a:t>. 599-527 гг. до н.э.).</a:t>
            </a:r>
            <a:endParaRPr lang="ru-RU" sz="2000" b="1" dirty="0"/>
          </a:p>
        </p:txBody>
      </p:sp>
      <p:pic>
        <p:nvPicPr>
          <p:cNvPr id="4" name="Рисунок 3" descr="бомж.jpg"/>
          <p:cNvPicPr>
            <a:picLocks noChangeAspect="1"/>
          </p:cNvPicPr>
          <p:nvPr/>
        </p:nvPicPr>
        <p:blipFill>
          <a:blip r:embed="rId2" cstate="print"/>
          <a:stretch>
            <a:fillRect/>
          </a:stretch>
        </p:blipFill>
        <p:spPr>
          <a:xfrm>
            <a:off x="611560" y="1484784"/>
            <a:ext cx="2848603" cy="4269854"/>
          </a:xfrm>
          <a:prstGeom prst="rect">
            <a:avLst/>
          </a:prstGeom>
        </p:spPr>
      </p:pic>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Религия современной Индии</a:t>
            </a:r>
            <a:endParaRPr lang="ru-RU" dirty="0"/>
          </a:p>
        </p:txBody>
      </p:sp>
      <p:sp>
        <p:nvSpPr>
          <p:cNvPr id="3" name="Содержимое 2"/>
          <p:cNvSpPr>
            <a:spLocks noGrp="1"/>
          </p:cNvSpPr>
          <p:nvPr>
            <p:ph idx="1"/>
          </p:nvPr>
        </p:nvSpPr>
        <p:spPr>
          <a:xfrm>
            <a:off x="0" y="4725144"/>
            <a:ext cx="9144000" cy="2664296"/>
          </a:xfrm>
        </p:spPr>
        <p:txBody>
          <a:bodyPr>
            <a:normAutofit/>
          </a:bodyPr>
          <a:lstStyle/>
          <a:p>
            <a:r>
              <a:rPr lang="ru-RU" sz="2000" b="1" dirty="0" smtClean="0"/>
              <a:t>Индуизм не имеет какого-либо одного основателя или «главного текста», каким является Коран для мусульман или Библия для христиан. Эта религия в Индии зародилась настолько давно, что из ныне действующих религий мира она является, пожалуй, одной из самых древних. Веды, Упанишады, </a:t>
            </a:r>
            <a:r>
              <a:rPr lang="ru-RU" sz="2000" b="1" dirty="0" err="1" smtClean="0"/>
              <a:t>Пураны</a:t>
            </a:r>
            <a:r>
              <a:rPr lang="ru-RU" sz="2000" b="1" dirty="0" smtClean="0"/>
              <a:t> – это священные тексты индуизма, которые распространились далеко за пределы Индии и в которых до сих пор приверженцы индуизма черпают мудрость и строят по ним свою жизнь.</a:t>
            </a:r>
            <a:endParaRPr lang="ru-RU" sz="2000" b="1" dirty="0"/>
          </a:p>
        </p:txBody>
      </p:sp>
      <p:pic>
        <p:nvPicPr>
          <p:cNvPr id="4" name="Рисунок 3" descr="купи-купи.jpg"/>
          <p:cNvPicPr>
            <a:picLocks noChangeAspect="1"/>
          </p:cNvPicPr>
          <p:nvPr/>
        </p:nvPicPr>
        <p:blipFill>
          <a:blip r:embed="rId2" cstate="print"/>
          <a:stretch>
            <a:fillRect/>
          </a:stretch>
        </p:blipFill>
        <p:spPr>
          <a:xfrm>
            <a:off x="395536" y="1124744"/>
            <a:ext cx="5174729" cy="3430438"/>
          </a:xfrm>
          <a:prstGeom prst="rect">
            <a:avLst/>
          </a:prstGeom>
        </p:spPr>
      </p:pic>
      <p:sp>
        <p:nvSpPr>
          <p:cNvPr id="7" name="Содержимое 2"/>
          <p:cNvSpPr txBox="1">
            <a:spLocks/>
          </p:cNvSpPr>
          <p:nvPr/>
        </p:nvSpPr>
        <p:spPr>
          <a:xfrm>
            <a:off x="5364088" y="1124744"/>
            <a:ext cx="3779912" cy="33843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Религия возникшая в древней Индии играет большую роль в жизни людей, она определяет их образ жизни и ход мыслей. Одной из древнейших и, пожалуй, ведущих, является религия Индии индуизм, который исповедует практически все население этой огромной страны – около 80%. </a:t>
            </a: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smtClean="0"/>
              <a:t>Литература современной Индии</a:t>
            </a:r>
            <a:endParaRPr lang="ru-RU" b="1" dirty="0"/>
          </a:p>
        </p:txBody>
      </p:sp>
      <p:sp>
        <p:nvSpPr>
          <p:cNvPr id="3" name="Содержимое 2"/>
          <p:cNvSpPr>
            <a:spLocks noGrp="1"/>
          </p:cNvSpPr>
          <p:nvPr>
            <p:ph idx="1"/>
          </p:nvPr>
        </p:nvSpPr>
        <p:spPr>
          <a:xfrm>
            <a:off x="3347864" y="836712"/>
            <a:ext cx="5940152" cy="2880320"/>
          </a:xfrm>
        </p:spPr>
        <p:txBody>
          <a:bodyPr>
            <a:noAutofit/>
          </a:bodyPr>
          <a:lstStyle/>
          <a:p>
            <a:r>
              <a:rPr lang="ru-RU" sz="2000" b="1" dirty="0" smtClean="0"/>
              <a:t>Современная литература Индии написана на северных индийских языках, поскольку они развивались от пракрита (средневековые диалекты санскрита), и датируются начиная с приблизительно 1200 года нашей эры. Темы и направления индийской литературы с этого периода основаны на индусских религиозных текстах, хотя тексты часто разбавлялись светскими сюжетами</a:t>
            </a:r>
            <a:endParaRPr lang="ru-RU" sz="2000" b="1" dirty="0"/>
          </a:p>
        </p:txBody>
      </p:sp>
      <p:pic>
        <p:nvPicPr>
          <p:cNvPr id="4" name="Рисунок 3" descr="литерамтура.jpg"/>
          <p:cNvPicPr>
            <a:picLocks noChangeAspect="1"/>
          </p:cNvPicPr>
          <p:nvPr/>
        </p:nvPicPr>
        <p:blipFill>
          <a:blip r:embed="rId2" cstate="print"/>
          <a:stretch>
            <a:fillRect/>
          </a:stretch>
        </p:blipFill>
        <p:spPr>
          <a:xfrm>
            <a:off x="323528" y="836712"/>
            <a:ext cx="3290991" cy="2592288"/>
          </a:xfrm>
          <a:prstGeom prst="rect">
            <a:avLst/>
          </a:prstGeom>
        </p:spPr>
      </p:pic>
      <p:sp>
        <p:nvSpPr>
          <p:cNvPr id="5" name="Содержимое 2"/>
          <p:cNvSpPr txBox="1">
            <a:spLocks/>
          </p:cNvSpPr>
          <p:nvPr/>
        </p:nvSpPr>
        <p:spPr>
          <a:xfrm>
            <a:off x="0" y="3717032"/>
            <a:ext cx="9144000" cy="3140969"/>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0" u="none" strike="noStrike" kern="1200" cap="none" spc="0" normalizeH="0" baseline="0" noProof="0" dirty="0" smtClean="0">
                <a:ln>
                  <a:noFill/>
                </a:ln>
                <a:solidFill>
                  <a:schemeClr val="tx1"/>
                </a:solidFill>
                <a:effectLst/>
                <a:uLnTx/>
                <a:uFillTx/>
                <a:latin typeface="+mn-lt"/>
                <a:ea typeface="+mn-ea"/>
                <a:cs typeface="+mn-cs"/>
              </a:rPr>
              <a:t>Литературные работы последних столетий стали более разнообразными и в них больше внимания отведено общечеловеческим </a:t>
            </a:r>
            <a:r>
              <a:rPr kumimoji="0" lang="ru-RU" sz="3200" b="1" i="0" u="none" strike="noStrike" kern="1200" cap="none" spc="0" normalizeH="0" baseline="0" noProof="0" dirty="0" err="1" smtClean="0">
                <a:ln>
                  <a:noFill/>
                </a:ln>
                <a:solidFill>
                  <a:schemeClr val="tx1"/>
                </a:solidFill>
                <a:effectLst/>
                <a:uLnTx/>
                <a:uFillTx/>
                <a:latin typeface="+mn-lt"/>
                <a:ea typeface="+mn-ea"/>
                <a:cs typeface="+mn-cs"/>
              </a:rPr>
              <a:t>ценностя</a:t>
            </a:r>
            <a:r>
              <a:rPr kumimoji="0" lang="ru-RU" sz="3200" b="1" i="0" u="none" strike="noStrike" kern="1200" cap="none" spc="0" normalizeH="0" baseline="0" noProof="0" dirty="0" smtClean="0">
                <a:ln>
                  <a:noFill/>
                </a:ln>
                <a:solidFill>
                  <a:schemeClr val="tx1"/>
                </a:solidFill>
                <a:effectLst/>
                <a:uLnTx/>
                <a:uFillTx/>
                <a:latin typeface="+mn-lt"/>
                <a:ea typeface="+mn-ea"/>
                <a:cs typeface="+mn-cs"/>
              </a:rPr>
              <a:t> и проблемам. Это объясняется тем, что на литературу того периода большее влияние оказали сначала персидский язык и литература народов урду, а затем - британская литература, особенно 19-ого столетия. В 1913, поэт </a:t>
            </a:r>
            <a:r>
              <a:rPr kumimoji="0" lang="ru-RU" sz="3200" b="1" i="0" u="none" strike="noStrike" kern="1200" cap="none" spc="0" normalizeH="0" baseline="0" noProof="0" dirty="0" err="1" smtClean="0">
                <a:ln>
                  <a:noFill/>
                </a:ln>
                <a:solidFill>
                  <a:schemeClr val="tx1"/>
                </a:solidFill>
                <a:effectLst/>
                <a:uLnTx/>
                <a:uFillTx/>
                <a:latin typeface="+mn-lt"/>
                <a:ea typeface="+mn-ea"/>
                <a:cs typeface="+mn-cs"/>
              </a:rPr>
              <a:t>Рабиндринат</a:t>
            </a:r>
            <a:r>
              <a:rPr kumimoji="0" lang="ru-RU" sz="3200" b="1" i="0" u="none" strike="noStrike" kern="1200" cap="none" spc="0" normalizeH="0" baseline="0" noProof="0" dirty="0" smtClean="0">
                <a:ln>
                  <a:noFill/>
                </a:ln>
                <a:solidFill>
                  <a:schemeClr val="tx1"/>
                </a:solidFill>
                <a:effectLst/>
                <a:uLnTx/>
                <a:uFillTx/>
                <a:latin typeface="+mn-lt"/>
                <a:ea typeface="+mn-ea"/>
                <a:cs typeface="+mn-cs"/>
              </a:rPr>
              <a:t> Тагор стал первым индусом, который получил Нобелевскую премию по литературе. Некоторые современные индийские авторы пишут на английском языке. </a:t>
            </a:r>
            <a:r>
              <a:rPr kumimoji="0" lang="ru-RU" sz="3200" b="1" i="0" u="none" strike="noStrike" kern="1200" cap="none" spc="0" normalizeH="0" baseline="0" noProof="0" dirty="0" err="1" smtClean="0">
                <a:ln>
                  <a:noFill/>
                </a:ln>
                <a:solidFill>
                  <a:schemeClr val="tx1"/>
                </a:solidFill>
                <a:effectLst/>
                <a:uLnTx/>
                <a:uFillTx/>
                <a:latin typeface="+mn-lt"/>
                <a:ea typeface="+mn-ea"/>
                <a:cs typeface="+mn-cs"/>
              </a:rPr>
              <a:t>Salman</a:t>
            </a:r>
            <a:r>
              <a:rPr kumimoji="0" lang="ru-RU" sz="32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3200" b="1" i="0" u="none" strike="noStrike" kern="1200" cap="none" spc="0" normalizeH="0" baseline="0" noProof="0" dirty="0" err="1" smtClean="0">
                <a:ln>
                  <a:noFill/>
                </a:ln>
                <a:solidFill>
                  <a:schemeClr val="tx1"/>
                </a:solidFill>
                <a:effectLst/>
                <a:uLnTx/>
                <a:uFillTx/>
                <a:latin typeface="+mn-lt"/>
                <a:ea typeface="+mn-ea"/>
                <a:cs typeface="+mn-cs"/>
              </a:rPr>
              <a:t>Rushdie</a:t>
            </a:r>
            <a:r>
              <a:rPr kumimoji="0" lang="ru-RU" sz="3200" b="1" i="0" u="none" strike="noStrike" kern="1200" cap="none" spc="0" normalizeH="0" baseline="0" noProof="0" dirty="0" smtClean="0">
                <a:ln>
                  <a:noFill/>
                </a:ln>
                <a:solidFill>
                  <a:schemeClr val="tx1"/>
                </a:solidFill>
                <a:effectLst/>
                <a:uLnTx/>
                <a:uFillTx/>
                <a:latin typeface="+mn-lt"/>
                <a:ea typeface="+mn-ea"/>
                <a:cs typeface="+mn-cs"/>
              </a:rPr>
              <a:t> - индийский автор, который сейчас живет в Великобритании и является одним из наиболее известных прекрасных поэтов и романистов.</a:t>
            </a:r>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Современный театр Индии</a:t>
            </a:r>
            <a:endParaRPr lang="ru-RU" b="1" dirty="0"/>
          </a:p>
        </p:txBody>
      </p:sp>
      <p:sp>
        <p:nvSpPr>
          <p:cNvPr id="3" name="Содержимое 2"/>
          <p:cNvSpPr>
            <a:spLocks noGrp="1"/>
          </p:cNvSpPr>
          <p:nvPr>
            <p:ph idx="1"/>
          </p:nvPr>
        </p:nvSpPr>
        <p:spPr>
          <a:xfrm>
            <a:off x="3635896" y="1340768"/>
            <a:ext cx="5328592" cy="4785395"/>
          </a:xfrm>
        </p:spPr>
        <p:txBody>
          <a:bodyPr>
            <a:noAutofit/>
          </a:bodyPr>
          <a:lstStyle/>
          <a:p>
            <a:r>
              <a:rPr lang="ru-RU" sz="2000" b="1" dirty="0" smtClean="0"/>
              <a:t>Современный театр Индии, как и его собратья во всем мире, преображается и охватывает широкую гамму текстов, от словесных до музыкальных, как показал прошедший недавно фестиваль театра </a:t>
            </a:r>
            <a:r>
              <a:rPr lang="ru-RU" sz="2000" b="1" dirty="0" err="1" smtClean="0"/>
              <a:t>Махиндра</a:t>
            </a:r>
            <a:r>
              <a:rPr lang="ru-RU" sz="2000" b="1" dirty="0" smtClean="0"/>
              <a:t>, на котором боролись за внимание 10 пьес, выбранных из 200 заявок со всей Индии.</a:t>
            </a:r>
          </a:p>
          <a:p>
            <a:r>
              <a:rPr lang="ru-RU" sz="2000" b="1" dirty="0" smtClean="0"/>
              <a:t> В театре всегда заключалось особое волшебство для зрителей. Как форма живого искусства, он создает прямую связь со зрителем, и в отличие от таких искусств, как музыка, танец, пантомима, живопись и скульптура, может быть многосложным, вбирая в себя множество оригинальных жанров. </a:t>
            </a:r>
            <a:endParaRPr lang="ru-RU" sz="2000" b="1" dirty="0"/>
          </a:p>
        </p:txBody>
      </p:sp>
      <p:pic>
        <p:nvPicPr>
          <p:cNvPr id="4" name="Рисунок 3" descr="театр-3.jpg"/>
          <p:cNvPicPr>
            <a:picLocks noChangeAspect="1"/>
          </p:cNvPicPr>
          <p:nvPr/>
        </p:nvPicPr>
        <p:blipFill>
          <a:blip r:embed="rId2" cstate="print"/>
          <a:stretch>
            <a:fillRect/>
          </a:stretch>
        </p:blipFill>
        <p:spPr>
          <a:xfrm>
            <a:off x="395536" y="1412776"/>
            <a:ext cx="3175000" cy="4762500"/>
          </a:xfrm>
          <a:prstGeom prst="rect">
            <a:avLst/>
          </a:prstGeom>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Религия древней Индии</a:t>
            </a:r>
            <a:endParaRPr lang="ru-RU" b="1" dirty="0"/>
          </a:p>
        </p:txBody>
      </p:sp>
      <p:pic>
        <p:nvPicPr>
          <p:cNvPr id="4" name="Содержимое 3" descr="Ганеша.jpg"/>
          <p:cNvPicPr>
            <a:picLocks noGrp="1" noChangeAspect="1"/>
          </p:cNvPicPr>
          <p:nvPr>
            <p:ph idx="1"/>
          </p:nvPr>
        </p:nvPicPr>
        <p:blipFill>
          <a:blip r:embed="rId2" cstate="print"/>
          <a:stretch>
            <a:fillRect/>
          </a:stretch>
        </p:blipFill>
        <p:spPr>
          <a:xfrm>
            <a:off x="467544" y="1484784"/>
            <a:ext cx="3095759" cy="4525963"/>
          </a:xfrm>
        </p:spPr>
      </p:pic>
      <p:sp>
        <p:nvSpPr>
          <p:cNvPr id="8" name="Содержимое 3"/>
          <p:cNvSpPr txBox="1">
            <a:spLocks/>
          </p:cNvSpPr>
          <p:nvPr/>
        </p:nvSpPr>
        <p:spPr>
          <a:xfrm>
            <a:off x="3779912" y="1628800"/>
            <a:ext cx="4845224" cy="4401205"/>
          </a:xfrm>
          <a:prstGeom prst="rect">
            <a:avLst/>
          </a:prstGeom>
          <a:noFill/>
          <a:ln>
            <a:noFill/>
          </a:ln>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Важная особенность всех индийских религий - </a:t>
            </a:r>
            <a:r>
              <a:rPr kumimoji="0" lang="ru-RU" sz="2000" b="1" i="0" u="none" strike="noStrike" kern="1200" cap="none" spc="0" normalizeH="0" baseline="0" noProof="0" dirty="0" err="1" smtClean="0">
                <a:ln>
                  <a:noFill/>
                </a:ln>
                <a:solidFill>
                  <a:schemeClr val="tx1"/>
                </a:solidFill>
                <a:effectLst/>
                <a:uLnTx/>
                <a:uFillTx/>
                <a:latin typeface="+mn-lt"/>
                <a:ea typeface="+mn-ea"/>
                <a:cs typeface="+mn-cs"/>
              </a:rPr>
              <a:t>интровертивность</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т. е. явственная обращенность вовнутрь, акцент на индивидуальный поиск, на стремление и возможности личности найти собственный путь к цели, спасение и освобождение для себя. Пусть каждый человек,- лишь песчинка, затерявшаяся среди многих миров. Однако эта песчинка, ее внутреннее "я", ее духовная субстанция (очищенная от вульгарной телесной оболочки) столь же вечна, как и весь мир.</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Современная живопись Индии</a:t>
            </a:r>
            <a:endParaRPr lang="ru-RU" b="1" dirty="0"/>
          </a:p>
        </p:txBody>
      </p:sp>
      <p:sp>
        <p:nvSpPr>
          <p:cNvPr id="3" name="Содержимое 2"/>
          <p:cNvSpPr>
            <a:spLocks noGrp="1"/>
          </p:cNvSpPr>
          <p:nvPr>
            <p:ph idx="1"/>
          </p:nvPr>
        </p:nvSpPr>
        <p:spPr>
          <a:xfrm>
            <a:off x="0" y="5157192"/>
            <a:ext cx="9144000" cy="1545035"/>
          </a:xfrm>
        </p:spPr>
        <p:txBody>
          <a:bodyPr>
            <a:normAutofit fontScale="92500" lnSpcReduction="20000"/>
          </a:bodyPr>
          <a:lstStyle/>
          <a:p>
            <a:r>
              <a:rPr lang="ru-RU" sz="2000" b="1" dirty="0" smtClean="0"/>
              <a:t>Долгое время мировому сообществу художников даже не было известно, что в Индии успешно развивается современное искусство. Индийские мастера постарались создать синтез традиционных образов и современной художественной техники.</a:t>
            </a:r>
          </a:p>
          <a:p>
            <a:r>
              <a:rPr lang="ru-RU" sz="2000" b="1" dirty="0" smtClean="0"/>
              <a:t>Основываясь на этом Индия, как и другие страны, стала активно делать вклад в восточную модернистскую культуру.</a:t>
            </a:r>
            <a:endParaRPr lang="ru-RU" sz="2000" b="1" dirty="0"/>
          </a:p>
        </p:txBody>
      </p:sp>
      <p:pic>
        <p:nvPicPr>
          <p:cNvPr id="4" name="Рисунок 3" descr="слоны.jpg"/>
          <p:cNvPicPr>
            <a:picLocks noChangeAspect="1"/>
          </p:cNvPicPr>
          <p:nvPr/>
        </p:nvPicPr>
        <p:blipFill>
          <a:blip r:embed="rId2" cstate="print"/>
          <a:stretch>
            <a:fillRect/>
          </a:stretch>
        </p:blipFill>
        <p:spPr>
          <a:xfrm>
            <a:off x="1475656" y="1196752"/>
            <a:ext cx="5904656" cy="3939696"/>
          </a:xfrm>
          <a:prstGeom prst="rect">
            <a:avLst/>
          </a:prstGeom>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Современная архитектура Индии</a:t>
            </a:r>
            <a:endParaRPr lang="ru-RU" b="1" dirty="0"/>
          </a:p>
        </p:txBody>
      </p:sp>
      <p:sp>
        <p:nvSpPr>
          <p:cNvPr id="3" name="Содержимое 2"/>
          <p:cNvSpPr>
            <a:spLocks noGrp="1"/>
          </p:cNvSpPr>
          <p:nvPr>
            <p:ph idx="1"/>
          </p:nvPr>
        </p:nvSpPr>
        <p:spPr>
          <a:xfrm>
            <a:off x="0" y="4221088"/>
            <a:ext cx="9144000" cy="2262982"/>
          </a:xfrm>
        </p:spPr>
        <p:txBody>
          <a:bodyPr>
            <a:noAutofit/>
          </a:bodyPr>
          <a:lstStyle/>
          <a:p>
            <a:pPr>
              <a:buNone/>
            </a:pPr>
            <a:r>
              <a:rPr lang="ru-RU" sz="2000" b="1" dirty="0" smtClean="0"/>
              <a:t>      и как только Индия приобрела независимость, произошел стремительный, однако не совсем удачный возврат к национальным традициям в архитектуре. Но были также архитекторы, восхищающиеся творениями </a:t>
            </a:r>
            <a:r>
              <a:rPr lang="ru-RU" sz="2000" b="1" dirty="0" err="1" smtClean="0"/>
              <a:t>Ле</a:t>
            </a:r>
            <a:r>
              <a:rPr lang="ru-RU" sz="2000" b="1" dirty="0" smtClean="0"/>
              <a:t> Корбюзье и других европейских мастеров,  были те, которые провозглашали о поиске новых направлений и форм, дабы выразить динамичность развития только что освободившегося народа. Так в послевоенной Индии появилось три различных подхода к строительству, актуальны они и по сей день.</a:t>
            </a:r>
            <a:endParaRPr lang="ru-RU" sz="2000" b="1" dirty="0"/>
          </a:p>
        </p:txBody>
      </p:sp>
      <p:pic>
        <p:nvPicPr>
          <p:cNvPr id="4" name="Рисунок 3" descr="lotus_temple2.jpg"/>
          <p:cNvPicPr>
            <a:picLocks noChangeAspect="1"/>
          </p:cNvPicPr>
          <p:nvPr/>
        </p:nvPicPr>
        <p:blipFill>
          <a:blip r:embed="rId2" cstate="print"/>
          <a:stretch>
            <a:fillRect/>
          </a:stretch>
        </p:blipFill>
        <p:spPr>
          <a:xfrm>
            <a:off x="323528" y="1052737"/>
            <a:ext cx="5040560" cy="2898322"/>
          </a:xfrm>
          <a:prstGeom prst="rect">
            <a:avLst/>
          </a:prstGeom>
        </p:spPr>
      </p:pic>
      <p:sp>
        <p:nvSpPr>
          <p:cNvPr id="5" name="Содержимое 2"/>
          <p:cNvSpPr txBox="1">
            <a:spLocks/>
          </p:cNvSpPr>
          <p:nvPr/>
        </p:nvSpPr>
        <p:spPr>
          <a:xfrm>
            <a:off x="5436096" y="908720"/>
            <a:ext cx="3707904" cy="324036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В индийских городах сосуществуют традиционные двухэтажные дома и новая архитектура совершенно немыслимых форм.</a:t>
            </a:r>
            <a:r>
              <a:rPr lang="ru-RU" sz="2000" b="1" dirty="0" smtClean="0"/>
              <a:t> Во время колонизации Англией стране навязывался европейский стиль и готические формы, </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74442"/>
          </a:xfrm>
        </p:spPr>
        <p:txBody>
          <a:bodyPr>
            <a:normAutofit/>
          </a:bodyPr>
          <a:lstStyle/>
          <a:p>
            <a:r>
              <a:rPr lang="ru-RU" sz="8800" b="1" dirty="0" smtClean="0"/>
              <a:t>Вопросы?</a:t>
            </a:r>
            <a:endParaRPr lang="ru-RU" sz="8800" b="1" dirty="0"/>
          </a:p>
        </p:txBody>
      </p:sp>
      <p:sp>
        <p:nvSpPr>
          <p:cNvPr id="3" name="Содержимое 2"/>
          <p:cNvSpPr>
            <a:spLocks noGrp="1"/>
          </p:cNvSpPr>
          <p:nvPr>
            <p:ph idx="1"/>
          </p:nvPr>
        </p:nvSpPr>
        <p:spPr>
          <a:xfrm>
            <a:off x="457200" y="4581128"/>
            <a:ext cx="8229600" cy="1545035"/>
          </a:xfrm>
        </p:spPr>
        <p:txBody>
          <a:bodyPr/>
          <a:lstStyle/>
          <a:p>
            <a:r>
              <a:rPr lang="ru-RU" dirty="0" smtClean="0"/>
              <a:t>Спасибо за внимание!!! </a:t>
            </a:r>
            <a:r>
              <a:rPr lang="ru-RU" dirty="0" smtClean="0">
                <a:sym typeface="Wingdings" pitchFamily="2" charset="2"/>
              </a:rPr>
              <a:t></a:t>
            </a:r>
            <a:endParaRPr lang="ru-RU" dirty="0"/>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Религия древней Индии</a:t>
            </a:r>
            <a:endParaRPr lang="ru-RU" b="1" dirty="0"/>
          </a:p>
        </p:txBody>
      </p:sp>
      <p:sp>
        <p:nvSpPr>
          <p:cNvPr id="4" name="Содержимое 3"/>
          <p:cNvSpPr txBox="1">
            <a:spLocks noGrp="1"/>
          </p:cNvSpPr>
          <p:nvPr>
            <p:ph idx="1"/>
          </p:nvPr>
        </p:nvSpPr>
        <p:spPr>
          <a:xfrm>
            <a:off x="2339752" y="1628800"/>
            <a:ext cx="6285384" cy="3785652"/>
          </a:xfrm>
          <a:prstGeom prst="rect">
            <a:avLst/>
          </a:prstGeom>
          <a:noFill/>
          <a:ln>
            <a:noFill/>
          </a:ln>
        </p:spPr>
        <p:txBody>
          <a:bodyPr wrap="square" rtlCol="0">
            <a:spAutoFit/>
          </a:bodyPr>
          <a:lstStyle/>
          <a:p>
            <a:r>
              <a:rPr lang="ru-RU" sz="2000" b="1" dirty="0" smtClean="0"/>
              <a:t>И не только вечна, но и способна к трансформации: потенциально она имеет шансы стать рядом с наиболее могущественными силами мироздания, богами и </a:t>
            </a:r>
            <a:r>
              <a:rPr lang="ru-RU" sz="2000" b="1" dirty="0" err="1" smtClean="0"/>
              <a:t>буддами</a:t>
            </a:r>
            <a:r>
              <a:rPr lang="ru-RU" sz="2000" b="1" dirty="0" smtClean="0"/>
              <a:t>. Отсюда акцент на том, что каждый - кузнец своего счастья. Результатом подобного мышления следует считать гигантский расцвет религиозной активности индивидов, ищущих блаженство, спасение или истину самыми различными способами и ухищрениями, вплоть до порой невероятных и представляющихся извращениями методов изнурительной аскезы (</a:t>
            </a:r>
            <a:r>
              <a:rPr lang="ru-RU" sz="2000" b="1" dirty="0" err="1" smtClean="0"/>
              <a:t>тапас</a:t>
            </a:r>
            <a:r>
              <a:rPr lang="ru-RU" sz="2000" b="1" dirty="0" smtClean="0"/>
              <a:t>).</a:t>
            </a:r>
            <a:endParaRPr lang="ru-RU" sz="2000" b="1" dirty="0"/>
          </a:p>
        </p:txBody>
      </p:sp>
      <p:pic>
        <p:nvPicPr>
          <p:cNvPr id="5" name="Рисунок 4" descr="Buddha.jpg"/>
          <p:cNvPicPr>
            <a:picLocks noChangeAspect="1"/>
          </p:cNvPicPr>
          <p:nvPr/>
        </p:nvPicPr>
        <p:blipFill>
          <a:blip r:embed="rId2" cstate="print"/>
          <a:stretch>
            <a:fillRect/>
          </a:stretch>
        </p:blipFill>
        <p:spPr>
          <a:xfrm>
            <a:off x="251519" y="1772816"/>
            <a:ext cx="2344447" cy="3528392"/>
          </a:xfrm>
          <a:prstGeom prst="rect">
            <a:avLst/>
          </a:prstGeom>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Литература древней Индии</a:t>
            </a:r>
            <a:endParaRPr lang="ru-RU" b="1" dirty="0"/>
          </a:p>
        </p:txBody>
      </p:sp>
      <p:sp>
        <p:nvSpPr>
          <p:cNvPr id="3" name="Содержимое 2"/>
          <p:cNvSpPr>
            <a:spLocks noGrp="1"/>
          </p:cNvSpPr>
          <p:nvPr>
            <p:ph idx="1"/>
          </p:nvPr>
        </p:nvSpPr>
        <p:spPr>
          <a:xfrm>
            <a:off x="6876256" y="1600200"/>
            <a:ext cx="2088232" cy="4525963"/>
          </a:xfrm>
        </p:spPr>
        <p:txBody>
          <a:bodyPr>
            <a:noAutofit/>
          </a:bodyPr>
          <a:lstStyle/>
          <a:p>
            <a:r>
              <a:rPr lang="ru-RU" sz="2000" b="1" dirty="0" smtClean="0"/>
              <a:t>Центральное место в древнеиндийской культуре принадлежит памятникам религиозной литературы. </a:t>
            </a:r>
            <a:endParaRPr lang="ru-RU" sz="2000" b="1" dirty="0"/>
          </a:p>
        </p:txBody>
      </p:sp>
      <p:pic>
        <p:nvPicPr>
          <p:cNvPr id="4" name="Рисунок 3" descr="махабарахта.jpg"/>
          <p:cNvPicPr>
            <a:picLocks noChangeAspect="1"/>
          </p:cNvPicPr>
          <p:nvPr/>
        </p:nvPicPr>
        <p:blipFill>
          <a:blip r:embed="rId2" cstate="print"/>
          <a:stretch>
            <a:fillRect/>
          </a:stretch>
        </p:blipFill>
        <p:spPr>
          <a:xfrm>
            <a:off x="179512" y="1340768"/>
            <a:ext cx="6826440" cy="5112568"/>
          </a:xfrm>
          <a:prstGeom prst="rect">
            <a:avLst/>
          </a:prstGeom>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Литература древней Индии</a:t>
            </a:r>
            <a:endParaRPr lang="ru-RU" b="1" dirty="0"/>
          </a:p>
        </p:txBody>
      </p:sp>
      <p:sp>
        <p:nvSpPr>
          <p:cNvPr id="4" name="Содержимое 2"/>
          <p:cNvSpPr>
            <a:spLocks noGrp="1"/>
          </p:cNvSpPr>
          <p:nvPr>
            <p:ph idx="1"/>
          </p:nvPr>
        </p:nvSpPr>
        <p:spPr>
          <a:xfrm>
            <a:off x="2843808" y="1600200"/>
            <a:ext cx="6120680" cy="4525963"/>
          </a:xfrm>
        </p:spPr>
        <p:txBody>
          <a:bodyPr>
            <a:noAutofit/>
          </a:bodyPr>
          <a:lstStyle/>
          <a:p>
            <a:r>
              <a:rPr lang="ru-RU" sz="2000" b="1" dirty="0" smtClean="0"/>
              <a:t>Древнейшие из них — веды — не только были поздно записаны, но и впоследствии передавались преимущественно от учителя к ученику в устной форме. При этом за многие столетия язык стал настолько отличаться от разговорного, что нередко заучивались наизусть обширные книги практически без всякого понимания их смысла. Сложившаяся среди брахманов сложная система запоминания и точного воспроизведения, литературных текстов оказала значительное влияние на весь характер образования и науки в Древней Индии.</a:t>
            </a:r>
          </a:p>
          <a:p>
            <a:endParaRPr lang="ru-RU" sz="2000" b="1" dirty="0" smtClean="0"/>
          </a:p>
          <a:p>
            <a:r>
              <a:rPr lang="ru-RU" sz="2000" b="1" dirty="0" smtClean="0"/>
              <a:t>Большая часть ведийских гимнов была связана с ритуалом жертвоприношений. Жрецы пели, например, обращаясь к богу.</a:t>
            </a:r>
            <a:endParaRPr lang="ru-RU" sz="2000" b="1" dirty="0"/>
          </a:p>
        </p:txBody>
      </p:sp>
      <p:pic>
        <p:nvPicPr>
          <p:cNvPr id="5" name="Рисунок 4" descr="bhavachakra.jpg"/>
          <p:cNvPicPr>
            <a:picLocks noChangeAspect="1"/>
          </p:cNvPicPr>
          <p:nvPr/>
        </p:nvPicPr>
        <p:blipFill>
          <a:blip r:embed="rId2" cstate="print"/>
          <a:stretch>
            <a:fillRect/>
          </a:stretch>
        </p:blipFill>
        <p:spPr>
          <a:xfrm>
            <a:off x="323528" y="1412775"/>
            <a:ext cx="2808312" cy="3829517"/>
          </a:xfrm>
          <a:prstGeom prst="rect">
            <a:avLst/>
          </a:prstGeom>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Медицина древней Индии</a:t>
            </a:r>
            <a:endParaRPr lang="ru-RU" b="1" dirty="0"/>
          </a:p>
        </p:txBody>
      </p:sp>
      <p:sp>
        <p:nvSpPr>
          <p:cNvPr id="3" name="Содержимое 2"/>
          <p:cNvSpPr>
            <a:spLocks noGrp="1"/>
          </p:cNvSpPr>
          <p:nvPr>
            <p:ph idx="1"/>
          </p:nvPr>
        </p:nvSpPr>
        <p:spPr>
          <a:xfrm>
            <a:off x="395536" y="4869160"/>
            <a:ext cx="8291264" cy="1800200"/>
          </a:xfrm>
        </p:spPr>
        <p:txBody>
          <a:bodyPr>
            <a:noAutofit/>
          </a:bodyPr>
          <a:lstStyle/>
          <a:p>
            <a:r>
              <a:rPr lang="ru-RU" sz="2000" b="1" dirty="0" smtClean="0"/>
              <a:t>Согласно мифам древних индийцев, основателем медицины были боги Шива и </a:t>
            </a:r>
            <a:r>
              <a:rPr lang="ru-RU" sz="2000" b="1" dirty="0" err="1" smtClean="0"/>
              <a:t>Дханвантари</a:t>
            </a:r>
            <a:r>
              <a:rPr lang="ru-RU" sz="2000" b="1" dirty="0" smtClean="0"/>
              <a:t>; бушующее море между прочими драгоценностями выбросило на берег ученого врача. Медицинские познания собраны в священных гимнах, или ведах, именно в </a:t>
            </a:r>
            <a:r>
              <a:rPr lang="ru-RU" sz="2000" b="1" dirty="0" err="1" smtClean="0"/>
              <a:t>Яджур-веде</a:t>
            </a:r>
            <a:r>
              <a:rPr lang="ru-RU" sz="2000" b="1" dirty="0" smtClean="0"/>
              <a:t>, которая составлена не раньше IX века до н. э. </a:t>
            </a:r>
            <a:endParaRPr lang="ru-RU" sz="2000" b="1" dirty="0"/>
          </a:p>
        </p:txBody>
      </p:sp>
      <p:pic>
        <p:nvPicPr>
          <p:cNvPr id="4" name="Рисунок 3" descr="медицина-1.jpg"/>
          <p:cNvPicPr>
            <a:picLocks noChangeAspect="1"/>
          </p:cNvPicPr>
          <p:nvPr/>
        </p:nvPicPr>
        <p:blipFill>
          <a:blip r:embed="rId2" cstate="print"/>
          <a:stretch>
            <a:fillRect/>
          </a:stretch>
        </p:blipFill>
        <p:spPr>
          <a:xfrm>
            <a:off x="1403648" y="1196752"/>
            <a:ext cx="5904656" cy="3484905"/>
          </a:xfrm>
          <a:prstGeom prst="rect">
            <a:avLst/>
          </a:prstGeom>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Медицина древней Индии</a:t>
            </a:r>
            <a:endParaRPr lang="ru-RU" dirty="0"/>
          </a:p>
        </p:txBody>
      </p:sp>
      <p:sp>
        <p:nvSpPr>
          <p:cNvPr id="4" name="Содержимое 2"/>
          <p:cNvSpPr>
            <a:spLocks noGrp="1"/>
          </p:cNvSpPr>
          <p:nvPr>
            <p:ph idx="1"/>
          </p:nvPr>
        </p:nvSpPr>
        <p:spPr>
          <a:xfrm>
            <a:off x="5796136" y="1484784"/>
            <a:ext cx="2890664" cy="5112568"/>
          </a:xfrm>
        </p:spPr>
        <p:txBody>
          <a:bodyPr>
            <a:noAutofit/>
          </a:bodyPr>
          <a:lstStyle/>
          <a:p>
            <a:r>
              <a:rPr lang="ru-RU" sz="2000" b="1" dirty="0" smtClean="0"/>
              <a:t>Позже, в период браминов, появились объяснения вед, сделанные различными писателями; из последних особенно замечательны </a:t>
            </a:r>
            <a:r>
              <a:rPr lang="ru-RU" sz="2000" b="1" dirty="0" err="1" smtClean="0"/>
              <a:t>Чарака</a:t>
            </a:r>
            <a:r>
              <a:rPr lang="ru-RU" sz="2000" b="1" dirty="0" smtClean="0"/>
              <a:t> и </a:t>
            </a:r>
            <a:r>
              <a:rPr lang="ru-RU" sz="2000" b="1" dirty="0" err="1" smtClean="0"/>
              <a:t>Сушрута</a:t>
            </a:r>
            <a:r>
              <a:rPr lang="ru-RU" sz="2000" b="1" dirty="0" smtClean="0"/>
              <a:t>. У них мы встречаем здравый взгляд на болезни и логические выводы относительно лечения</a:t>
            </a:r>
            <a:endParaRPr lang="ru-RU" sz="2000" b="1" dirty="0"/>
          </a:p>
        </p:txBody>
      </p:sp>
      <p:pic>
        <p:nvPicPr>
          <p:cNvPr id="5" name="Рисунок 4" descr="медицина-2.jpg"/>
          <p:cNvPicPr>
            <a:picLocks noChangeAspect="1"/>
          </p:cNvPicPr>
          <p:nvPr/>
        </p:nvPicPr>
        <p:blipFill>
          <a:blip r:embed="rId2" cstate="print"/>
          <a:stretch>
            <a:fillRect/>
          </a:stretch>
        </p:blipFill>
        <p:spPr>
          <a:xfrm>
            <a:off x="323528" y="1772816"/>
            <a:ext cx="5449253" cy="4032448"/>
          </a:xfrm>
          <a:prstGeom prst="rect">
            <a:avLst/>
          </a:prstGeom>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Кулинария древней Индии</a:t>
            </a:r>
            <a:endParaRPr lang="ru-RU" b="1" dirty="0"/>
          </a:p>
        </p:txBody>
      </p:sp>
      <p:sp>
        <p:nvSpPr>
          <p:cNvPr id="3" name="Содержимое 2"/>
          <p:cNvSpPr>
            <a:spLocks noGrp="1"/>
          </p:cNvSpPr>
          <p:nvPr>
            <p:ph idx="1"/>
          </p:nvPr>
        </p:nvSpPr>
        <p:spPr>
          <a:xfrm>
            <a:off x="539552" y="4869160"/>
            <a:ext cx="8147248" cy="1656184"/>
          </a:xfrm>
        </p:spPr>
        <p:txBody>
          <a:bodyPr>
            <a:normAutofit/>
          </a:bodyPr>
          <a:lstStyle/>
          <a:p>
            <a:r>
              <a:rPr lang="ru-RU" sz="2000" b="1" dirty="0" smtClean="0"/>
              <a:t>Китайский путешественник </a:t>
            </a:r>
            <a:r>
              <a:rPr lang="ru-RU" sz="2000" b="1" dirty="0" err="1" smtClean="0"/>
              <a:t>Фа-сянь</a:t>
            </a:r>
            <a:r>
              <a:rPr lang="ru-RU" sz="2000" b="1" dirty="0" smtClean="0"/>
              <a:t>, в начале V в. посетивший Индию, отметил, что ни один уважаемый человек здесь не ест мяса и его употребление ограничивается низшими кастами. Вероятно, он преувеличивал, но, конечно, к этому времени многие индийцы из высших слоев стали вегетарианцами.</a:t>
            </a:r>
            <a:endParaRPr lang="ru-RU" sz="2000" b="1" dirty="0"/>
          </a:p>
        </p:txBody>
      </p:sp>
      <p:pic>
        <p:nvPicPr>
          <p:cNvPr id="4" name="Рисунок 3" descr="пожрать.jpg"/>
          <p:cNvPicPr>
            <a:picLocks noChangeAspect="1"/>
          </p:cNvPicPr>
          <p:nvPr/>
        </p:nvPicPr>
        <p:blipFill>
          <a:blip r:embed="rId2" cstate="print"/>
          <a:stretch>
            <a:fillRect/>
          </a:stretch>
        </p:blipFill>
        <p:spPr>
          <a:xfrm>
            <a:off x="1907704" y="1196752"/>
            <a:ext cx="4824536" cy="3622634"/>
          </a:xfrm>
          <a:prstGeom prst="rect">
            <a:avLst/>
          </a:prstGeom>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Кулинария древней Индии</a:t>
            </a:r>
            <a:endParaRPr lang="ru-RU" b="1" dirty="0"/>
          </a:p>
        </p:txBody>
      </p:sp>
      <p:sp>
        <p:nvSpPr>
          <p:cNvPr id="3" name="Содержимое 2"/>
          <p:cNvSpPr>
            <a:spLocks noGrp="1"/>
          </p:cNvSpPr>
          <p:nvPr>
            <p:ph idx="1"/>
          </p:nvPr>
        </p:nvSpPr>
        <p:spPr>
          <a:xfrm>
            <a:off x="457200" y="4077072"/>
            <a:ext cx="8229600" cy="2304256"/>
          </a:xfrm>
        </p:spPr>
        <p:txBody>
          <a:bodyPr>
            <a:normAutofit/>
          </a:bodyPr>
          <a:lstStyle/>
          <a:p>
            <a:r>
              <a:rPr lang="ru-RU" sz="2000" b="1" dirty="0" smtClean="0"/>
              <a:t>Рост вегетарианства был явно связан с доктриной ненасилия, возникшей задолго до </a:t>
            </a:r>
            <a:r>
              <a:rPr lang="ru-RU" sz="2000" b="1" dirty="0" err="1" smtClean="0"/>
              <a:t>Фа-сяня</a:t>
            </a:r>
            <a:r>
              <a:rPr lang="ru-RU" sz="2000" b="1" dirty="0" smtClean="0"/>
              <a:t>. Известная еще в период упанишад, она была детально разработана буддизмом и джайнизмом. В значительной степени благодаря этим религиям постепенно в Индии перестали практиковать большие ведийские жертвоприношения, при которых закалывали большое количество животных и их мясо съедали.</a:t>
            </a:r>
            <a:endParaRPr lang="ru-RU" sz="2000" b="1" dirty="0"/>
          </a:p>
        </p:txBody>
      </p:sp>
      <p:pic>
        <p:nvPicPr>
          <p:cNvPr id="4" name="Рисунок 3" descr="пожрать -2.jpg"/>
          <p:cNvPicPr>
            <a:picLocks noChangeAspect="1"/>
          </p:cNvPicPr>
          <p:nvPr/>
        </p:nvPicPr>
        <p:blipFill>
          <a:blip r:embed="rId2" cstate="print"/>
          <a:stretch>
            <a:fillRect/>
          </a:stretch>
        </p:blipFill>
        <p:spPr>
          <a:xfrm>
            <a:off x="2267744" y="1340768"/>
            <a:ext cx="3815705" cy="2459662"/>
          </a:xfrm>
          <a:prstGeom prst="rect">
            <a:avLst/>
          </a:prstGeom>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1703</Words>
  <Application>Microsoft Office PowerPoint</Application>
  <PresentationFormat>Экран (4:3)</PresentationFormat>
  <Paragraphs>64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Индия от древности до современности</vt:lpstr>
      <vt:lpstr>Религия древней Индии</vt:lpstr>
      <vt:lpstr>Религия древней Индии</vt:lpstr>
      <vt:lpstr>Литература древней Индии</vt:lpstr>
      <vt:lpstr>Литература древней Индии</vt:lpstr>
      <vt:lpstr>Медицина древней Индии</vt:lpstr>
      <vt:lpstr>Медицина древней Индии</vt:lpstr>
      <vt:lpstr>Кулинария древней Индии</vt:lpstr>
      <vt:lpstr>Кулинария древней Индии</vt:lpstr>
      <vt:lpstr>Театр древней Индии</vt:lpstr>
      <vt:lpstr>Театр древней Индии</vt:lpstr>
      <vt:lpstr>Живопись древней Индии</vt:lpstr>
      <vt:lpstr>Архитектура древней Индии</vt:lpstr>
      <vt:lpstr>Архитектура древней Индии</vt:lpstr>
      <vt:lpstr>Архитектура древней Индии</vt:lpstr>
      <vt:lpstr>Религия современной Индии</vt:lpstr>
      <vt:lpstr>Религия современной Индии</vt:lpstr>
      <vt:lpstr>Литература современной Индии</vt:lpstr>
      <vt:lpstr>Современный театр Индии</vt:lpstr>
      <vt:lpstr>Современная живопись Индии</vt:lpstr>
      <vt:lpstr>Современная архитектура Индии</vt:lpstr>
      <vt:lpstr>Вопросы?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Индия от древности до современности</dc:title>
  <dc:creator>Kondratyuk</dc:creator>
  <cp:lastModifiedBy>Kondratyuk</cp:lastModifiedBy>
  <cp:revision>21</cp:revision>
  <dcterms:created xsi:type="dcterms:W3CDTF">2012-10-08T18:22:16Z</dcterms:created>
  <dcterms:modified xsi:type="dcterms:W3CDTF">2012-10-08T20:02:19Z</dcterms:modified>
</cp:coreProperties>
</file>