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28" r:id="rId4"/>
    <p:sldId id="275" r:id="rId5"/>
    <p:sldId id="261" r:id="rId6"/>
    <p:sldId id="265" r:id="rId7"/>
    <p:sldId id="268" r:id="rId8"/>
    <p:sldId id="270" r:id="rId9"/>
    <p:sldId id="273" r:id="rId10"/>
    <p:sldId id="312" r:id="rId11"/>
    <p:sldId id="281" r:id="rId12"/>
    <p:sldId id="282" r:id="rId13"/>
    <p:sldId id="283" r:id="rId14"/>
    <p:sldId id="284" r:id="rId15"/>
    <p:sldId id="315" r:id="rId16"/>
    <p:sldId id="285" r:id="rId17"/>
    <p:sldId id="286" r:id="rId18"/>
    <p:sldId id="287" r:id="rId19"/>
    <p:sldId id="288" r:id="rId20"/>
    <p:sldId id="290" r:id="rId21"/>
    <p:sldId id="291" r:id="rId22"/>
    <p:sldId id="294" r:id="rId23"/>
    <p:sldId id="318" r:id="rId24"/>
    <p:sldId id="321" r:id="rId25"/>
    <p:sldId id="293" r:id="rId26"/>
    <p:sldId id="296" r:id="rId27"/>
    <p:sldId id="299" r:id="rId28"/>
    <p:sldId id="322" r:id="rId29"/>
    <p:sldId id="324" r:id="rId30"/>
    <p:sldId id="31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FFFF"/>
    <a:srgbClr val="FFCCFF"/>
    <a:srgbClr val="FFFFCC"/>
    <a:srgbClr val="8FEFA1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1" autoAdjust="0"/>
    <p:restoredTop sz="94660"/>
  </p:normalViewPr>
  <p:slideViewPr>
    <p:cSldViewPr>
      <p:cViewPr>
        <p:scale>
          <a:sx n="37" d="100"/>
          <a:sy n="37" d="100"/>
        </p:scale>
        <p:origin x="-156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44BF2-CE21-482F-ACBC-A7D236D4933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1A283-7ADF-49E4-86B9-878649EBF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1A283-7ADF-49E4-86B9-878649EBF51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DA3C-93EA-4B79-BD4C-C1CDA6A1C7F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D332-1A3A-42A4-AE98-05C90798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DA3C-93EA-4B79-BD4C-C1CDA6A1C7F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D332-1A3A-42A4-AE98-05C90798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DA3C-93EA-4B79-BD4C-C1CDA6A1C7F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D332-1A3A-42A4-AE98-05C90798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6F85E-4377-4A8F-982E-76C7EF00E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DA3C-93EA-4B79-BD4C-C1CDA6A1C7F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D332-1A3A-42A4-AE98-05C90798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DA3C-93EA-4B79-BD4C-C1CDA6A1C7F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D332-1A3A-42A4-AE98-05C90798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DA3C-93EA-4B79-BD4C-C1CDA6A1C7F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D332-1A3A-42A4-AE98-05C90798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DA3C-93EA-4B79-BD4C-C1CDA6A1C7F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D332-1A3A-42A4-AE98-05C90798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DA3C-93EA-4B79-BD4C-C1CDA6A1C7F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D332-1A3A-42A4-AE98-05C90798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DA3C-93EA-4B79-BD4C-C1CDA6A1C7F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D332-1A3A-42A4-AE98-05C90798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DA3C-93EA-4B79-BD4C-C1CDA6A1C7F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D332-1A3A-42A4-AE98-05C90798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DA3C-93EA-4B79-BD4C-C1CDA6A1C7F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D332-1A3A-42A4-AE98-05C90798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DA3C-93EA-4B79-BD4C-C1CDA6A1C7F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0D332-1A3A-42A4-AE98-05C90798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0"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&#1052;&#1086;&#1080;%20&#1076;&#1086;&#1082;&#1091;&#1084;&#1077;&#1085;&#1090;&#1099;\&#1041;&#1048;&#1041;&#1051;&#1048;&#1054;&#1058;&#1045;&#1050;&#1040;%20&#1054;&#1058;%20&#1040;%20&#1044;&#1054;%20&#1071;\&#1041;&#1048;&#1041;&#1051;&#1048;&#1054;&#1058;&#1045;&#1050;&#1040;\&#1057;&#1051;&#1054;&#1042;&#1040;&#1056;&#1048;\&#1057;&#1051;&#1054;&#1042;&#1040;&#1056;&#1048;.%20&#1057;&#1055;&#1056;&#1040;&#1042;&#1054;&#1063;&#1053;&#1048;&#1050;&#1048;\&#1048;&#1089;&#1082;&#1091;&#1089;&#1089;&#1090;&#1074;&#1086;.%20&#1057;&#1083;&#1086;&#1074;&#1072;&#1088;&#1080;\icons\m_001.htm" TargetMode="External"/><Relationship Id="rId2" Type="http://schemas.openxmlformats.org/officeDocument/2006/relationships/hyperlink" Target="file:///C:\&#1052;&#1086;&#1080;%20&#1076;&#1086;&#1082;&#1091;&#1084;&#1077;&#1085;&#1090;&#1099;\&#1041;&#1048;&#1041;&#1051;&#1048;&#1054;&#1058;&#1045;&#1050;&#1040;%20&#1054;&#1058;%20&#1040;%20&#1044;&#1054;%20&#1071;\&#1041;&#1048;&#1041;&#1051;&#1048;&#1054;&#1058;&#1045;&#1050;&#1040;\&#1057;&#1051;&#1054;&#1042;&#1040;&#1056;&#1048;\&#1057;&#1051;&#1054;&#1042;&#1040;&#1056;&#1048;.%20&#1057;&#1055;&#1056;&#1040;&#1042;&#1054;&#1063;&#1053;&#1048;&#1050;&#1048;\&#1048;&#1089;&#1082;&#1091;&#1089;&#1089;&#1090;&#1074;&#1086;.%20&#1057;&#1083;&#1086;&#1074;&#1072;&#1088;&#1080;\icons\m_009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hyperlink" Target="file:///C:\&#1052;&#1086;&#1080;%20&#1076;&#1086;&#1082;&#1091;&#1084;&#1077;&#1085;&#1090;&#1099;\&#1041;&#1048;&#1041;&#1051;&#1048;&#1054;&#1058;&#1045;&#1050;&#1040;%20&#1054;&#1058;%20&#1040;%20&#1044;&#1054;%20&#1071;\&#1041;&#1048;&#1041;&#1051;&#1048;&#1054;&#1058;&#1045;&#1050;&#1040;\&#1057;&#1051;&#1054;&#1042;&#1040;&#1056;&#1048;\&#1057;&#1051;&#1054;&#1042;&#1040;&#1056;&#1048;.%20&#1057;&#1055;&#1056;&#1040;&#1042;&#1054;&#1063;&#1053;&#1048;&#1050;&#1048;\&#1048;&#1089;&#1082;&#1091;&#1089;&#1089;&#1090;&#1074;&#1086;.%20&#1057;&#1083;&#1086;&#1074;&#1072;&#1088;&#1080;\icons\m_003.htm" TargetMode="External"/><Relationship Id="rId4" Type="http://schemas.openxmlformats.org/officeDocument/2006/relationships/hyperlink" Target="file:///C:\&#1052;&#1086;&#1080;%20&#1076;&#1086;&#1082;&#1091;&#1084;&#1077;&#1085;&#1090;&#1099;\&#1041;&#1048;&#1041;&#1051;&#1048;&#1054;&#1058;&#1045;&#1050;&#1040;%20&#1054;&#1058;%20&#1040;%20&#1044;&#1054;%20&#1071;\&#1041;&#1048;&#1041;&#1051;&#1048;&#1054;&#1058;&#1045;&#1050;&#1040;\&#1057;&#1051;&#1054;&#1042;&#1040;&#1056;&#1048;\&#1057;&#1051;&#1054;&#1042;&#1040;&#1056;&#1048;.%20&#1057;&#1055;&#1056;&#1040;&#1042;&#1054;&#1063;&#1053;&#1048;&#1050;&#1048;\&#1048;&#1089;&#1082;&#1091;&#1089;&#1089;&#1090;&#1074;&#1086;.%20&#1057;&#1083;&#1086;&#1074;&#1072;&#1088;&#1080;\icons\m_0171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CC"/>
            </a:gs>
            <a:gs pos="50000">
              <a:srgbClr val="FFFFCC"/>
            </a:gs>
            <a:gs pos="100000">
              <a:srgbClr val="FF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 and Settings\user\Рабочий стол\Храмы\Мои рисунки\imgB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85728"/>
            <a:ext cx="3429024" cy="3357586"/>
          </a:xfrm>
          <a:prstGeom prst="rect">
            <a:avLst/>
          </a:prstGeom>
          <a:noFill/>
        </p:spPr>
      </p:pic>
      <p:pic>
        <p:nvPicPr>
          <p:cNvPr id="1027" name="Picture 3" descr="D:\Documents and Settings\user\Рабочий стол\Храмы\Мои рисунки\28209600_bogorodici_v_putinka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57166"/>
            <a:ext cx="3498960" cy="3286148"/>
          </a:xfrm>
          <a:prstGeom prst="rect">
            <a:avLst/>
          </a:prstGeom>
          <a:noFill/>
        </p:spPr>
      </p:pic>
      <p:pic>
        <p:nvPicPr>
          <p:cNvPr id="1028" name="Picture 4" descr="F:\Храмы\Правосл. храмы\Храмы Владимира\Успенский Успенский собор. Владимир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3929066"/>
            <a:ext cx="3357586" cy="2571768"/>
          </a:xfrm>
          <a:prstGeom prst="rect">
            <a:avLst/>
          </a:prstGeom>
          <a:noFill/>
        </p:spPr>
      </p:pic>
      <p:pic>
        <p:nvPicPr>
          <p:cNvPr id="1030" name="Picture 6" descr="F:\Церкви\Правосл. храмы\Храмы в стиле барокко\Церковь Покрова в Филях.16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3929066"/>
            <a:ext cx="3071834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   Икона «Великая Панагия»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                 несёт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       богословскую идею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        </a:t>
            </a:r>
            <a:r>
              <a:rPr lang="ru-RU" sz="5400" b="1" i="1" dirty="0" err="1" smtClean="0">
                <a:solidFill>
                  <a:srgbClr val="FF0000"/>
                </a:solidFill>
              </a:rPr>
              <a:t>Боговоплощения</a:t>
            </a:r>
            <a:r>
              <a:rPr lang="ru-RU" sz="5400" b="1" i="1" dirty="0" smtClean="0">
                <a:solidFill>
                  <a:srgbClr val="FF0000"/>
                </a:solidFill>
              </a:rPr>
              <a:t>. 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6115050" y="357188"/>
            <a:ext cx="3079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70C0"/>
                </a:solidFill>
                <a:latin typeface="Calibri" pitchFamily="34" charset="0"/>
              </a:rPr>
              <a:t>«Знамение» </a:t>
            </a:r>
            <a:endParaRPr lang="ru-RU" sz="40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3555" name="Рисунок 5" descr="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837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6215063" y="1500188"/>
            <a:ext cx="29289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Это поясное изображение Богоматери «Панагия». Наименование "Знамение" известно только на русской почве. </a:t>
            </a:r>
            <a:endParaRPr lang="ru-RU" sz="2400" b="1" i="1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63" y="5214938"/>
            <a:ext cx="29289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XIII век </a:t>
            </a:r>
          </a:p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Происходит из Зверина монастыря в Новгороде</a:t>
            </a: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929313" y="5214938"/>
            <a:ext cx="30003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Влахернская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икона </a:t>
            </a:r>
          </a:p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Божией Матери</a:t>
            </a:r>
          </a:p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12 век,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Синай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5603" name="Рисунок 4" descr="12-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0" y="0"/>
            <a:ext cx="4737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1419225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kern="1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4000" b="1" kern="120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Одигитрия</a:t>
            </a:r>
            <a:r>
              <a:rPr lang="ru-RU" sz="4000" b="1" kern="1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» - «</a:t>
            </a:r>
            <a:r>
              <a:rPr lang="ru-RU" sz="4000" b="1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000" b="1" kern="120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утеводительница</a:t>
            </a:r>
            <a:r>
              <a:rPr lang="ru-RU" sz="4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40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8" y="3286125"/>
            <a:ext cx="2443162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25" y="1714500"/>
            <a:ext cx="2309813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" y="1714500"/>
            <a:ext cx="24923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928813" y="214313"/>
            <a:ext cx="54244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"Путеводительница" </a:t>
            </a:r>
            <a:endParaRPr lang="ru-RU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0" y="3929063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ОДИГИТРИЯ - один из самых распространенных типов изображения Богоматери с младенцем. Младенец сидит на руках Богоматери, правой рукой он благословляет, а левой - держит свиток, реже - книгу, что соответствует иконографическому типу Христа Пантократора (Вседержителя). </a:t>
            </a:r>
            <a:endParaRPr lang="ru-RU" sz="2400" b="1">
              <a:latin typeface="Calibri" pitchFamily="34" charset="0"/>
            </a:endParaRPr>
          </a:p>
        </p:txBody>
      </p:sp>
      <p:pic>
        <p:nvPicPr>
          <p:cNvPr id="27652" name="Рисунок 5" descr="Киккская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63" y="928688"/>
            <a:ext cx="20701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 descr="Смоленская икона Божией Матери. Дионисий. 148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63" y="928688"/>
            <a:ext cx="2355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7" descr="20 Odighitria. Monaca Iuliania (Sokolova). XX s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928688"/>
            <a:ext cx="23876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Матерь Божия ориентирует нас духовно, направляя нас к Христу, ибо Он есть Путь, Истина и Жизнь.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« В нём была жизнь, и жизнь была свет людям.»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                        («Евангелие от Иоанна», гл.1, стих4</a:t>
            </a:r>
            <a:r>
              <a:rPr lang="ru-RU" sz="3000" b="1" i="1" dirty="0" smtClean="0">
                <a:solidFill>
                  <a:srgbClr val="FF0000"/>
                </a:solidFill>
              </a:rPr>
              <a:t>.</a:t>
            </a:r>
            <a:r>
              <a:rPr lang="ru-RU" sz="3000" dirty="0" smtClean="0">
                <a:solidFill>
                  <a:srgbClr val="FF0000"/>
                </a:solidFill>
              </a:rPr>
              <a:t>) </a:t>
            </a:r>
            <a:endParaRPr lang="ru-RU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FFCCFF"/>
            </a:gs>
            <a:gs pos="39000">
              <a:srgbClr val="FFFFCC"/>
            </a:gs>
            <a:gs pos="100000">
              <a:schemeClr val="tx2">
                <a:lumMod val="40000"/>
                <a:lumOff val="60000"/>
                <a:alpha val="6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5143500" y="357188"/>
            <a:ext cx="40005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К наиболее известным вариантам Одигитрии относятся: "Смоленская", "Иверская" (Вратарница), "Тихвинская", "Грузинская", "Иерусалимская", "Троеручица", "Страстная", "Ченстоховская", "Кипрская", "Абалацкая", "Споручница грешных" и многие другие.</a:t>
            </a:r>
          </a:p>
        </p:txBody>
      </p:sp>
      <p:pic>
        <p:nvPicPr>
          <p:cNvPr id="28675" name="Рисунок 7" descr="1564 г.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0"/>
            <a:ext cx="467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143500" y="5929313"/>
            <a:ext cx="29289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Смоленская</a:t>
            </a: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 descr="01799_hire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0"/>
            <a:ext cx="4572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500" y="6215063"/>
            <a:ext cx="39290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Иверская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66FFFF"/>
            </a:gs>
            <a:gs pos="39000">
              <a:srgbClr val="FFFFCC"/>
            </a:gs>
            <a:gs pos="100000">
              <a:schemeClr val="tx2">
                <a:lumMod val="40000"/>
                <a:lumOff val="60000"/>
                <a:alpha val="6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5" descr="of Tihvin 19c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219075"/>
            <a:ext cx="57150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500" y="6215063"/>
            <a:ext cx="2286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Тихвинская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Афон 14 век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0"/>
            <a:ext cx="5570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643688" y="5286375"/>
            <a:ext cx="18573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Троеручица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Documents and Settings\Школа No 5\Рабочий стол\церковь\SN85226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0"/>
            <a:ext cx="80648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5" name="Picture 7" descr="D:\Documents and Settings\user\Рабочий стол\Церкви\Мои рисунки\0027001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7" y="1785926"/>
            <a:ext cx="3266665" cy="359333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267744" y="1844824"/>
            <a:ext cx="6419056" cy="428133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3429000" y="1143000"/>
            <a:ext cx="2786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ВАСИОТИССА - именование одного из иконографических изводов Богоматери Одигитрии: Богородица изображена стоящей </a:t>
            </a:r>
          </a:p>
          <a:p>
            <a:pPr algn="ctr"/>
            <a:r>
              <a:rPr lang="ru-RU" sz="2400" b="1">
                <a:latin typeface="Calibri" pitchFamily="34" charset="0"/>
              </a:rPr>
              <a:t>с Младенцем </a:t>
            </a:r>
          </a:p>
          <a:p>
            <a:pPr algn="ctr"/>
            <a:r>
              <a:rPr lang="ru-RU" sz="2400" b="1">
                <a:latin typeface="Calibri" pitchFamily="34" charset="0"/>
              </a:rPr>
              <a:t>на правой руке.</a:t>
            </a:r>
          </a:p>
        </p:txBody>
      </p:sp>
      <p:pic>
        <p:nvPicPr>
          <p:cNvPr id="33795" name="Рисунок 5" descr="Максимовская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25" y="0"/>
            <a:ext cx="2747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7" descr="ibgmhigh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0"/>
            <a:ext cx="3386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3716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kern="1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4800" b="1" kern="120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Елеуса</a:t>
            </a:r>
            <a:r>
              <a:rPr lang="ru-RU" sz="48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» - «</a:t>
            </a:r>
            <a:r>
              <a:rPr lang="ru-RU" sz="4800" b="1" kern="1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Умиление</a:t>
            </a:r>
            <a:r>
              <a:rPr lang="ru-RU" sz="48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48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0" y="1357313"/>
            <a:ext cx="2535238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214438"/>
            <a:ext cx="2357438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2928938"/>
            <a:ext cx="2676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CC0000"/>
                </a:solidFill>
              </a:rPr>
              <a:t> «Умиление»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993300"/>
                </a:solidFill>
              </a:rPr>
              <a:t>    Этот образ Богоматери с Младенцем носил в Византии название "</a:t>
            </a:r>
            <a:r>
              <a:rPr lang="ru-RU" sz="2000" b="1" dirty="0" err="1" smtClean="0">
                <a:solidFill>
                  <a:srgbClr val="993300"/>
                </a:solidFill>
              </a:rPr>
              <a:t>Елеуса</a:t>
            </a:r>
            <a:r>
              <a:rPr lang="ru-RU" sz="2000" b="1" dirty="0" smtClean="0">
                <a:solidFill>
                  <a:srgbClr val="993300"/>
                </a:solidFill>
              </a:rPr>
              <a:t>" (милующая), что точно передает содержание этого типа икон. На них Богоматерь с умилением смотрит на Сына, и Младенец с нежностью прижимается к Матери. Спаситель может быть и на правой, и на левой стороне. </a:t>
            </a:r>
          </a:p>
        </p:txBody>
      </p:sp>
      <p:pic>
        <p:nvPicPr>
          <p:cNvPr id="6148" name="Picture 10" descr="Владимирская Умил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1052513"/>
            <a:ext cx="4325937" cy="5591175"/>
          </a:xfrm>
        </p:spPr>
      </p:pic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    В иконах типа «Умиление» выражена следующая богословская  идея: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   здесь Богородица явлена нам не только как Мать, ласкающая Сына, но и как символ души, находящейся в близком общении с Богом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:\Мои документы\БИБЛИОТЕКА ОТ А ДО Я\БИБЛИОТЕКА\СЛОВАРИ\СЛОВАРИ. СПРАВОЧНИКИ\img\ic.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85963" y="-457200"/>
            <a:ext cx="1825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1" name="AutoShape 3" descr="C:\Мои документы\БИБЛИОТЕКА ОТ А ДО Я\БИБЛИОТЕКА\СЛОВАРИ\СЛОВАРИ. СПРАВОЧНИКИ\img\ic.gif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438438" y="92075"/>
            <a:ext cx="1825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2" name="AutoShape 4" descr="C:\Мои документы\БИБЛИОТЕКА ОТ А ДО Я\БИБЛИОТЕКА\СЛОВАРИ\СЛОВАРИ. СПРАВОЧНИКИ\img\ic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7259300" y="92075"/>
            <a:ext cx="1825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3" name="AutoShape 5" descr="C:\Мои документы\БИБЛИОТЕКА ОТ А ДО Я\БИБЛИОТЕКА\СЛОВАРИ\СЛОВАРИ. СПРАВОЧНИКИ\img\ic.gif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8426113" y="92075"/>
            <a:ext cx="1825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4" name="Прямоугольник 9"/>
          <p:cNvSpPr>
            <a:spLocks noChangeArrowheads="1"/>
          </p:cNvSpPr>
          <p:nvPr/>
        </p:nvSpPr>
        <p:spPr bwMode="auto">
          <a:xfrm>
            <a:off x="0" y="857250"/>
            <a:ext cx="342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B0F0"/>
                </a:solidFill>
                <a:latin typeface="Calibri" pitchFamily="34" charset="0"/>
              </a:rPr>
              <a:t>«УТОЛИ МОЯ ПЕЧАЛИ» </a:t>
            </a:r>
            <a:r>
              <a:rPr lang="ru-RU" sz="2400" b="1">
                <a:latin typeface="Calibri" pitchFamily="34" charset="0"/>
              </a:rPr>
              <a:t>- икона Богородицы, относящаяся к иконографическому типу Умиление. </a:t>
            </a:r>
          </a:p>
        </p:txBody>
      </p:sp>
      <p:pic>
        <p:nvPicPr>
          <p:cNvPr id="43015" name="Рисунок 11" descr="18-18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0"/>
            <a:ext cx="535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000250" y="5857875"/>
            <a:ext cx="12144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1800 г.</a:t>
            </a: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Школа No 5\Рабочий стол\Зарубежная\Архитектура\Правосл. храмы\Храмы Владимира\Успенский Успенский собор. Владими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857364"/>
            <a:ext cx="4286248" cy="5000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85728"/>
            <a:ext cx="3757610" cy="17145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Богоматерь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Владимирская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Documents and Settings\Школа No 5\Мои документы\05_04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64343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0" y="500062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Этот условный тип изображения Богородицы иллюстрирует тот или иной эпитет, которым Богоматерь величается в Акафисте и других гимнографических произведениях. Основный смысл икон этого типа - прославление Матери Божьей.</a:t>
            </a: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«Акафистные» иконы </a:t>
            </a:r>
          </a:p>
          <a:p>
            <a:pPr algn="ctr"/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Пресвятой Богородицы</a:t>
            </a:r>
          </a:p>
        </p:txBody>
      </p:sp>
      <p:pic>
        <p:nvPicPr>
          <p:cNvPr id="46084" name="Рисунок 4" descr="Благоуханный цвет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357313"/>
            <a:ext cx="2551113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642938" y="4643438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Благоуханный цвет</a:t>
            </a:r>
          </a:p>
        </p:txBody>
      </p:sp>
      <p:pic>
        <p:nvPicPr>
          <p:cNvPr id="46086" name="Рисунок 6" descr="Аз есьм с вами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13" y="1357313"/>
            <a:ext cx="24638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Box 7"/>
          <p:cNvSpPr txBox="1">
            <a:spLocks noChangeArrowheads="1"/>
          </p:cNvSpPr>
          <p:nvPr/>
        </p:nvSpPr>
        <p:spPr bwMode="auto">
          <a:xfrm>
            <a:off x="3214688" y="4500563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Аз есмь с вами</a:t>
            </a:r>
          </a:p>
        </p:txBody>
      </p:sp>
      <p:pic>
        <p:nvPicPr>
          <p:cNvPr id="46088" name="Рисунок 8" descr="В родах Помощница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38" y="1357313"/>
            <a:ext cx="30686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TextBox 9"/>
          <p:cNvSpPr txBox="1">
            <a:spLocks noChangeArrowheads="1"/>
          </p:cNvSpPr>
          <p:nvPr/>
        </p:nvSpPr>
        <p:spPr bwMode="auto">
          <a:xfrm>
            <a:off x="6072188" y="4572000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В родах Помощница</a:t>
            </a: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2" descr="14 Богоматерь из Десуса 14 ве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0"/>
            <a:ext cx="4822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429250" y="6000750"/>
            <a:ext cx="32305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Богоматерь из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Десуса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, 14 век</a:t>
            </a:r>
          </a:p>
        </p:txBody>
      </p:sp>
      <p:sp>
        <p:nvSpPr>
          <p:cNvPr id="69636" name="Прямоугольник 4"/>
          <p:cNvSpPr>
            <a:spLocks noChangeArrowheads="1"/>
          </p:cNvSpPr>
          <p:nvPr/>
        </p:nvSpPr>
        <p:spPr bwMode="auto">
          <a:xfrm>
            <a:off x="5357813" y="571500"/>
            <a:ext cx="37861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ДЕИСУСНАЯ (греч. - моление, прошение) – икона Богоматери располагаемая  в иконостасе справа от изображения Христа-Вседержителя. Представляется в традиционном жесте молитвенного заступничества.</a:t>
            </a: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0" y="714375"/>
            <a:ext cx="3143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Иконографическая схема </a:t>
            </a:r>
            <a:r>
              <a:rPr lang="ru-RU" sz="2400" b="1">
                <a:solidFill>
                  <a:srgbClr val="00B050"/>
                </a:solidFill>
                <a:latin typeface="Calibri" pitchFamily="34" charset="0"/>
              </a:rPr>
              <a:t>"Неопалимой Купины" </a:t>
            </a:r>
            <a:r>
              <a:rPr lang="ru-RU" sz="2400" b="1">
                <a:latin typeface="Calibri" pitchFamily="34" charset="0"/>
              </a:rPr>
              <a:t>состоит из изображения Богоматери Одигитрии, окруженной символическими фигурами славы и сил небесных.</a:t>
            </a:r>
          </a:p>
        </p:txBody>
      </p:sp>
      <p:pic>
        <p:nvPicPr>
          <p:cNvPr id="49155" name="Рисунок 3" descr="19 век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01975" y="0"/>
            <a:ext cx="5741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88" y="5929313"/>
            <a:ext cx="8128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19 век</a:t>
            </a: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5429250" y="642938"/>
            <a:ext cx="37147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Иконографическая схема иконы </a:t>
            </a:r>
            <a:r>
              <a:rPr lang="ru-RU" sz="2400" b="1">
                <a:solidFill>
                  <a:srgbClr val="00B050"/>
                </a:solidFill>
                <a:latin typeface="Calibri" pitchFamily="34" charset="0"/>
              </a:rPr>
              <a:t>"Живоносный Источник"</a:t>
            </a:r>
            <a:r>
              <a:rPr lang="ru-RU" sz="2400" b="1">
                <a:latin typeface="Calibri" pitchFamily="34" charset="0"/>
              </a:rPr>
              <a:t> включает в себя изображение Богородицы с Младенцем, восседающим на троне, который имеет вид некоего подобия купели внутри водоема, а вокруг предстоят ангелы и люди, пришедшие напиться от этого источника.</a:t>
            </a:r>
          </a:p>
        </p:txBody>
      </p:sp>
      <p:pic>
        <p:nvPicPr>
          <p:cNvPr id="50179" name="Рисунок 2" descr="неизв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0"/>
            <a:ext cx="4997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Спаситель и Богородица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Школа No 5\Рабочий стол\4c3d5e920f2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85794"/>
            <a:ext cx="7786741" cy="5643602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    « Живите по совести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       и просите помощи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      у Царицы Небесной,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       и всё будет хорошо.»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            </a:t>
            </a:r>
          </a:p>
          <a:p>
            <a:pPr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               (</a:t>
            </a:r>
            <a:r>
              <a:rPr lang="ru-RU" sz="2800" dirty="0" smtClean="0">
                <a:solidFill>
                  <a:srgbClr val="7030A0"/>
                </a:solidFill>
              </a:rPr>
              <a:t>Преподобный </a:t>
            </a:r>
            <a:r>
              <a:rPr lang="ru-RU" sz="2800" dirty="0" err="1" smtClean="0">
                <a:solidFill>
                  <a:srgbClr val="7030A0"/>
                </a:solidFill>
              </a:rPr>
              <a:t>Иоаким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Оптинский</a:t>
            </a:r>
            <a:r>
              <a:rPr lang="ru-RU" sz="2800" dirty="0" smtClean="0">
                <a:solidFill>
                  <a:srgbClr val="7030A0"/>
                </a:solidFill>
              </a:rPr>
              <a:t>.)  </a:t>
            </a: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Выделяют  три основных  </a:t>
            </a:r>
            <a:r>
              <a:rPr lang="ru-RU" sz="2800" b="1" dirty="0">
                <a:latin typeface="Calibri" pitchFamily="34" charset="0"/>
              </a:rPr>
              <a:t>иконографических </a:t>
            </a:r>
            <a:r>
              <a:rPr lang="ru-RU" sz="2800" b="1" dirty="0" smtClean="0">
                <a:latin typeface="Calibri" pitchFamily="34" charset="0"/>
              </a:rPr>
              <a:t>типа икон с изображением Пресвятой Девы: </a:t>
            </a:r>
            <a:r>
              <a:rPr lang="ru-RU" sz="2800" b="1" dirty="0" err="1" smtClean="0">
                <a:latin typeface="Calibri" pitchFamily="34" charset="0"/>
              </a:rPr>
              <a:t>Оранта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>
                <a:latin typeface="Calibri" pitchFamily="34" charset="0"/>
              </a:rPr>
              <a:t>(</a:t>
            </a:r>
            <a:r>
              <a:rPr lang="ru-RU" sz="2800" b="1" dirty="0" smtClean="0">
                <a:latin typeface="Calibri" pitchFamily="34" charset="0"/>
              </a:rPr>
              <a:t>Охраняющая), </a:t>
            </a:r>
            <a:r>
              <a:rPr lang="ru-RU" sz="2800" b="1" dirty="0" err="1" smtClean="0">
                <a:latin typeface="Calibri" pitchFamily="34" charset="0"/>
              </a:rPr>
              <a:t>Одигитрия</a:t>
            </a:r>
            <a:r>
              <a:rPr lang="ru-RU" sz="2800" b="1" dirty="0" smtClean="0">
                <a:latin typeface="Calibri" pitchFamily="34" charset="0"/>
              </a:rPr>
              <a:t> (</a:t>
            </a:r>
            <a:r>
              <a:rPr lang="ru-RU" sz="2800" b="1" dirty="0" err="1" smtClean="0">
                <a:latin typeface="Calibri" pitchFamily="34" charset="0"/>
              </a:rPr>
              <a:t>Путеводительница</a:t>
            </a:r>
            <a:r>
              <a:rPr lang="ru-RU" sz="2800" b="1" dirty="0" smtClean="0">
                <a:latin typeface="Calibri" pitchFamily="34" charset="0"/>
              </a:rPr>
              <a:t>) </a:t>
            </a:r>
            <a:r>
              <a:rPr lang="ru-RU" sz="2800" b="1" dirty="0">
                <a:latin typeface="Calibri" pitchFamily="34" charset="0"/>
              </a:rPr>
              <a:t>и </a:t>
            </a:r>
            <a:r>
              <a:rPr lang="ru-RU" sz="2800" b="1" dirty="0" err="1" smtClean="0">
                <a:latin typeface="Calibri" pitchFamily="34" charset="0"/>
              </a:rPr>
              <a:t>Елеуса</a:t>
            </a:r>
            <a:r>
              <a:rPr lang="ru-RU" sz="2800" b="1" dirty="0" smtClean="0">
                <a:latin typeface="Calibri" pitchFamily="34" charset="0"/>
              </a:rPr>
              <a:t>(Умиление).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12291" name="Рисунок 3" descr="mary Kazan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75" y="1571625"/>
            <a:ext cx="28590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8" descr="Конец XV в.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88" y="1571625"/>
            <a:ext cx="270351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9"/>
          <p:cNvSpPr>
            <a:spLocks noChangeArrowheads="1"/>
          </p:cNvSpPr>
          <p:nvPr/>
        </p:nvSpPr>
        <p:spPr bwMode="auto">
          <a:xfrm>
            <a:off x="571500" y="5929313"/>
            <a:ext cx="2030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00B050"/>
                </a:solidFill>
                <a:latin typeface="Calibri" pitchFamily="34" charset="0"/>
              </a:rPr>
              <a:t>Оранта</a:t>
            </a:r>
            <a:endParaRPr lang="ru-RU" sz="4000" i="1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2294" name="Рисунок 10" descr="Палех 1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1428750"/>
            <a:ext cx="19462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Прямоугольник 11"/>
          <p:cNvSpPr>
            <a:spLocks noChangeArrowheads="1"/>
          </p:cNvSpPr>
          <p:nvPr/>
        </p:nvSpPr>
        <p:spPr bwMode="auto">
          <a:xfrm>
            <a:off x="2928938" y="5357813"/>
            <a:ext cx="276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00B050"/>
                </a:solidFill>
                <a:latin typeface="Calibri" pitchFamily="34" charset="0"/>
              </a:rPr>
              <a:t>Одигитрия</a:t>
            </a:r>
            <a:endParaRPr lang="ru-RU" sz="4000" i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296" name="Прямоугольник 12"/>
          <p:cNvSpPr>
            <a:spLocks noChangeArrowheads="1"/>
          </p:cNvSpPr>
          <p:nvPr/>
        </p:nvSpPr>
        <p:spPr bwMode="auto">
          <a:xfrm>
            <a:off x="6572250" y="5357813"/>
            <a:ext cx="1671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00B050"/>
                </a:solidFill>
                <a:latin typeface="Calibri" pitchFamily="34" charset="0"/>
              </a:rPr>
              <a:t>Елеуса</a:t>
            </a:r>
            <a:endParaRPr lang="ru-RU" sz="4000" i="1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Documents and Settings\user\Рабочий стол\Храмы\Правосл. храмы\Храмы Новгорода\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8660" y="-1214470"/>
            <a:ext cx="9572660" cy="137160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cuments and Settings\user\Рабочий стол\Храмы\Мои рисунки\24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57166"/>
            <a:ext cx="2571768" cy="4286280"/>
          </a:xfrm>
          <a:prstGeom prst="rect">
            <a:avLst/>
          </a:prstGeom>
          <a:noFill/>
        </p:spPr>
      </p:pic>
      <p:pic>
        <p:nvPicPr>
          <p:cNvPr id="3075" name="Picture 3" descr="D:\Documents and Settings\user\Рабочий стол\Храмы\Мои рисунки\attach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357166"/>
            <a:ext cx="2843205" cy="4214842"/>
          </a:xfrm>
          <a:prstGeom prst="rect">
            <a:avLst/>
          </a:prstGeom>
          <a:noFill/>
        </p:spPr>
      </p:pic>
      <p:pic>
        <p:nvPicPr>
          <p:cNvPr id="10" name="Picture 6" descr="Богоматерь&#10;Неупиваемая чаша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3214686"/>
            <a:ext cx="2428892" cy="3286149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Храмы\Правосл. храмы\Храмы Киева\София.Киев. Современ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57298"/>
            <a:ext cx="9429784" cy="5500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2474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«</a:t>
            </a:r>
            <a:r>
              <a:rPr lang="ru-RU" sz="4800" b="1" i="1" dirty="0" err="1" smtClean="0">
                <a:solidFill>
                  <a:srgbClr val="7030A0"/>
                </a:solidFill>
              </a:rPr>
              <a:t>Оранта</a:t>
            </a:r>
            <a:r>
              <a:rPr lang="ru-RU" sz="4800" b="1" i="1" dirty="0" smtClean="0">
                <a:solidFill>
                  <a:srgbClr val="7030A0"/>
                </a:solidFill>
              </a:rPr>
              <a:t>» – « Молящаяся»</a:t>
            </a:r>
            <a:br>
              <a:rPr lang="ru-RU" sz="4800" b="1" i="1" dirty="0" smtClean="0">
                <a:solidFill>
                  <a:srgbClr val="7030A0"/>
                </a:solidFill>
              </a:rPr>
            </a:br>
            <a:r>
              <a:rPr lang="ru-RU" sz="4800" b="1" i="1" dirty="0" smtClean="0">
                <a:solidFill>
                  <a:srgbClr val="7030A0"/>
                </a:solidFill>
              </a:rPr>
              <a:t>«Нерушимая Стена»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Русская\Иконы. Богородица\05_1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1357298"/>
            <a:ext cx="4214842" cy="5500702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7149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4000" b="1" dirty="0" err="1" smtClean="0">
                <a:solidFill>
                  <a:srgbClr val="FF0000"/>
                </a:solidFill>
              </a:rPr>
              <a:t>Оранта</a:t>
            </a:r>
            <a:r>
              <a:rPr lang="ru-RU" sz="4000" b="1" dirty="0" smtClean="0">
                <a:solidFill>
                  <a:srgbClr val="FF0000"/>
                </a:solidFill>
              </a:rPr>
              <a:t> Киевская –      </a:t>
            </a:r>
          </a:p>
          <a:p>
            <a:pPr>
              <a:buNone/>
            </a:pP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       « Нерушимая     Стена»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       несёт  богословскую идею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           заступничества</a:t>
            </a:r>
          </a:p>
          <a:p>
            <a:pPr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r>
              <a:rPr lang="ru-RU" sz="6600" b="1" i="1" dirty="0" smtClean="0">
                <a:solidFill>
                  <a:srgbClr val="FF0000"/>
                </a:solidFill>
              </a:rPr>
              <a:t>                   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3428992" cy="27257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«Великая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Панагия» - «</a:t>
            </a:r>
            <a:r>
              <a:rPr lang="ru-RU" dirty="0" err="1" smtClean="0">
                <a:solidFill>
                  <a:srgbClr val="FF0000"/>
                </a:solidFill>
              </a:rPr>
              <a:t>Всесвятая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Школа No 5\Мои документы\05_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0"/>
            <a:ext cx="4500594" cy="7286652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sz="5400" b="1" i="1" dirty="0" smtClean="0">
                <a:solidFill>
                  <a:srgbClr val="FF0000"/>
                </a:solidFill>
              </a:rPr>
              <a:t>Богородице </a:t>
            </a:r>
            <a:r>
              <a:rPr lang="ru-RU" sz="5400" b="1" i="1" dirty="0" err="1" smtClean="0">
                <a:solidFill>
                  <a:srgbClr val="FF0000"/>
                </a:solidFill>
              </a:rPr>
              <a:t>Дево</a:t>
            </a:r>
            <a:r>
              <a:rPr lang="ru-RU" sz="5400" b="1" i="1" dirty="0" smtClean="0">
                <a:solidFill>
                  <a:srgbClr val="FF0000"/>
                </a:solidFill>
              </a:rPr>
              <a:t>, радуйся,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  Благодатная </a:t>
            </a:r>
            <a:r>
              <a:rPr lang="ru-RU" sz="5400" b="1" i="1" dirty="0" err="1" smtClean="0">
                <a:solidFill>
                  <a:srgbClr val="FF0000"/>
                </a:solidFill>
              </a:rPr>
              <a:t>Марие</a:t>
            </a:r>
            <a:r>
              <a:rPr lang="ru-RU" sz="5400" b="1" i="1" dirty="0" smtClean="0">
                <a:solidFill>
                  <a:srgbClr val="FF0000"/>
                </a:solidFill>
              </a:rPr>
              <a:t>,   Господь с Тобою;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  благословенна Ты в женах,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  и благословен плод чрева   Твоего,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   яко Спаса родила </a:t>
            </a:r>
            <a:r>
              <a:rPr lang="ru-RU" sz="5400" b="1" i="1" dirty="0" err="1" smtClean="0">
                <a:solidFill>
                  <a:srgbClr val="FF0000"/>
                </a:solidFill>
              </a:rPr>
              <a:t>еси</a:t>
            </a:r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   душ наших.   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600</Words>
  <Application>Microsoft Office PowerPoint</Application>
  <PresentationFormat>Экран (4:3)</PresentationFormat>
  <Paragraphs>76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Спаситель и Богородица</vt:lpstr>
      <vt:lpstr>Слайд 4</vt:lpstr>
      <vt:lpstr>Слайд 5</vt:lpstr>
      <vt:lpstr>«Оранта» – « Молящаяся» «Нерушимая Стена»</vt:lpstr>
      <vt:lpstr>Слайд 7</vt:lpstr>
      <vt:lpstr>«Великая  Панагия» - «Всесвятая»</vt:lpstr>
      <vt:lpstr> </vt:lpstr>
      <vt:lpstr>Слайд 10</vt:lpstr>
      <vt:lpstr>Слайд 11</vt:lpstr>
      <vt:lpstr>Слайд 12</vt:lpstr>
      <vt:lpstr>«Одигитрия» - «Путеводительница»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«Елеуса» - «Умиление»</vt:lpstr>
      <vt:lpstr> «Умиление»</vt:lpstr>
      <vt:lpstr>Слайд 23</vt:lpstr>
      <vt:lpstr>Слайд 24</vt:lpstr>
      <vt:lpstr>Богоматерь Владимирская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Связной</cp:lastModifiedBy>
  <cp:revision>103</cp:revision>
  <dcterms:created xsi:type="dcterms:W3CDTF">2010-09-09T06:21:10Z</dcterms:created>
  <dcterms:modified xsi:type="dcterms:W3CDTF">2012-04-20T13:40:44Z</dcterms:modified>
</cp:coreProperties>
</file>