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6" r:id="rId7"/>
    <p:sldId id="264" r:id="rId8"/>
    <p:sldId id="262" r:id="rId9"/>
    <p:sldId id="261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mallbay.narod.ru/images4/van_eyck7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smallbay.narod.ru/images4/van_eyck91.jpg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mallbay.narod.ru/images/bosch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mallbay.narod.ru/images/bosch96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1878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Под термином Северное Возрождение принято понимать художественную культуру европейских стран, расположенных к северу от Италии, главным образом Нидерландов, Германии, Франции и Англии.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3401" y="762000"/>
            <a:ext cx="8077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Северное возрождение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00570"/>
            <a:ext cx="8229600" cy="1939916"/>
          </a:xfrm>
        </p:spPr>
        <p:txBody>
          <a:bodyPr>
            <a:normAutofit/>
          </a:bodyPr>
          <a:lstStyle/>
          <a:p>
            <a:r>
              <a:rPr sz="200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Несчастья, которые связываются с различными полотнами, бывают совершенно разными. Например, многие владельцы "Поклонения волхвов" Питера Брейгеля-старшего избавились от картины, считая, что именно с ней связано бесплодие в семье. Интересно, что кузина художника, с которой он рисовал это полотно, также страдала бесплодием.</a:t>
            </a:r>
            <a:endParaRPr lang="ru-RU" sz="20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G:\Images\0f649d32dd6e6c8483871e48d6f_prev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429552" cy="3375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14348" y="64291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Питер </a:t>
            </a:r>
            <a:r>
              <a:rPr lang="ru-RU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Брейгель-старший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«Поклонения волхвов»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C:\Users\User\Desktop\МХК\БРЕЙГЕЛЬ ПИТЕР СТАРШИЙ Кале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14313"/>
            <a:ext cx="6143625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3" y="214312"/>
            <a:ext cx="171450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Калеки, 1568г.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Лувр, Париж.</a:t>
            </a:r>
            <a:endParaRPr lang="ru-RU" dirty="0"/>
          </a:p>
        </p:txBody>
      </p:sp>
      <p:pic>
        <p:nvPicPr>
          <p:cNvPr id="33795" name="Picture 3" descr="C:\Users\User\Desktop\МХК\Страна лентяев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1785938"/>
            <a:ext cx="65817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2875" y="5572125"/>
            <a:ext cx="2000250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«Страна лентяев». 1567г., Мюнхен.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24400" y="838201"/>
            <a:ext cx="3733800" cy="4267199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Ван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Эйк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Ян (около 1390–1441), нидерландский живописец. Один из зачинателей искусства Раннего Возрождения в Нидерландах,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ван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Эйк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в 1422–1424 работал над украшением графского замка в Гааге, в 1425 стал придворным художником бургундского герцога Филиппа Доброго, в 1427 посетил Испанию, в 1428–1429 – Португалию. Около 1430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ван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Эйк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поселился в Брюгге. Крупнейшее произведение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ван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Эйка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– знаменитый “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Гентский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алтарь”, начатый, согласно позднейшей надписи на внешних створках, старшим братом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ван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Эйка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Хубертом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(работал в 1420-х годах в Генте, умер около 1426) и законченный Яном в 1432.  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3657600"/>
            <a:ext cx="4876800" cy="119970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Ольга\Мои документы\Мои рисунки\Сев возрождение\van_eyck1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810000" cy="2971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1" y="457200"/>
            <a:ext cx="4114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Ян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ван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Эйк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304800"/>
            <a:ext cx="3733800" cy="8382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hlinkClick r:id="rId2" action="ppaction://hlinkfile" tooltip="Ян ван Эйк Портрет супругов Арнольфини"/>
              </a:rPr>
              <a:t>"Портрет супругов </a:t>
            </a:r>
            <a:r>
              <a:rPr lang="ru-RU" sz="1600" dirty="0" err="1" smtClean="0">
                <a:hlinkClick r:id="rId2" action="ppaction://hlinkfile" tooltip="Ян ван Эйк Портрет супругов Арнольфини"/>
              </a:rPr>
              <a:t>Арнольфини</a:t>
            </a:r>
            <a:r>
              <a:rPr lang="ru-RU" sz="1600" dirty="0" smtClean="0">
                <a:hlinkClick r:id="rId2" action="ppaction://hlinkfile" tooltip="Ян ван Эйк Портрет супругов Арнольфини"/>
              </a:rPr>
              <a:t>"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1434, Национальная галерея,</a:t>
            </a:r>
            <a:br>
              <a:rPr lang="ru-RU" sz="1600" dirty="0" smtClean="0"/>
            </a:br>
            <a:r>
              <a:rPr lang="ru-RU" sz="1600" dirty="0" smtClean="0"/>
              <a:t>Лондон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04800" y="2895600"/>
            <a:ext cx="4192588" cy="35814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Ван </a:t>
            </a:r>
            <a:r>
              <a:rPr lang="ru-RU" dirty="0" err="1" smtClean="0"/>
              <a:t>Эйк</a:t>
            </a:r>
            <a:r>
              <a:rPr lang="ru-RU" dirty="0" smtClean="0"/>
              <a:t> – один из первых в Европе мастеров портрета . выделившегося в его творчестве в самостоятельный жанр. </a:t>
            </a:r>
            <a:r>
              <a:rPr lang="ru-RU" dirty="0" err="1" smtClean="0"/>
              <a:t>Погрудные</a:t>
            </a:r>
            <a:r>
              <a:rPr lang="ru-RU" dirty="0" smtClean="0"/>
              <a:t>, обычно изображающие модель в трехчетвертном повороте портреты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Эйка</a:t>
            </a:r>
            <a:r>
              <a:rPr lang="ru-RU" dirty="0" smtClean="0"/>
              <a:t> </a:t>
            </a:r>
            <a:r>
              <a:rPr lang="ru-RU" dirty="0" smtClean="0"/>
              <a:t>отличаются </a:t>
            </a:r>
            <a:r>
              <a:rPr lang="ru-RU" dirty="0" smtClean="0"/>
              <a:t>строгой простотой и </a:t>
            </a:r>
            <a:r>
              <a:rPr lang="ru-RU" dirty="0" err="1" smtClean="0"/>
              <a:t>отточенностью</a:t>
            </a:r>
            <a:r>
              <a:rPr lang="ru-RU" dirty="0" smtClean="0"/>
              <a:t> выразительных средств. Беспристрастно правдивая и тщательная передача облика человека подчинена в них зоркому и проницательному раскрытию главных особенностей его характера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6" y="3657600"/>
            <a:ext cx="4041775" cy="2514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Ван </a:t>
            </a:r>
            <a:r>
              <a:rPr lang="ru-RU" dirty="0" err="1" smtClean="0"/>
              <a:t>Эйк</a:t>
            </a:r>
            <a:r>
              <a:rPr lang="ru-RU" dirty="0" smtClean="0"/>
              <a:t> создал первый в европейской живописи парный портрет – проникнутое сложной символикой и в то же время интимно-лирическим чувством изображение купца </a:t>
            </a:r>
            <a:r>
              <a:rPr lang="ru-RU" dirty="0" err="1" smtClean="0"/>
              <a:t>Дж.Арнольфини</a:t>
            </a:r>
            <a:r>
              <a:rPr lang="ru-RU" dirty="0" smtClean="0"/>
              <a:t> с женой.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762000"/>
            <a:ext cx="4041775" cy="46240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Ольга\Мои документы\Мои рисунки\Сев возрождение\van_eyck7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914400"/>
            <a:ext cx="2819400" cy="2618014"/>
          </a:xfrm>
          <a:prstGeom prst="rect">
            <a:avLst/>
          </a:prstGeom>
          <a:noFill/>
        </p:spPr>
      </p:pic>
      <p:pic>
        <p:nvPicPr>
          <p:cNvPr id="1027" name="Picture 3" descr="C:\Documents and Settings\Ольга\Мои документы\Мои рисунки\Сев возрождение\van_eyck91_smal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914400"/>
            <a:ext cx="1676400" cy="20955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81000" y="228601"/>
            <a:ext cx="289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5" action="ppaction://hlinkfile" tooltip="Ян ван Эйк"/>
              </a:rPr>
              <a:t>"Портрет кардинала </a:t>
            </a:r>
            <a:r>
              <a:rPr lang="ru-RU" dirty="0" err="1" smtClean="0">
                <a:hlinkClick r:id="rId5" action="ppaction://hlinkfile" tooltip="Ян ван Эйк"/>
              </a:rPr>
              <a:t>Альбергати</a:t>
            </a:r>
            <a:r>
              <a:rPr lang="ru-RU" dirty="0" smtClean="0">
                <a:hlinkClick r:id="rId5" action="ppaction://hlinkfile" tooltip="Ян ван Эйк"/>
              </a:rPr>
              <a:t>"</a:t>
            </a:r>
            <a:r>
              <a:rPr lang="ru-RU" dirty="0" smtClean="0"/>
              <a:t> 1432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86200" y="1600200"/>
            <a:ext cx="4800600" cy="4407091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Иероним</a:t>
            </a:r>
            <a:r>
              <a:rPr lang="ru-RU" dirty="0" smtClean="0"/>
              <a:t> Босх (около 1450/60–1516), нидерландский живописец. Босх в своих многофигурных композициях, картинах на темы народных поговорок, пословиц и притч сочетал изощренную средневековую фантастику, порожденные безграничным воображением гротескные демонические образы с фольклорно-сатирическими и нравоучительными тенденциями, с необычными для искусства его эпохи реалистическими новшествами. Поэтические пейзажные фоны, смелые жизненные наблюдения, метко схваченные художником народные типы и бытовые сцены подготовили почву для формирования нидерландского бытового жанра и пейзажа ; тяга к иронии и иносказанию, к воплощению в гротескно-сатирической форме широкой картины народной жизни способствовали становлению творческой манеры Питера Брейгеля.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457200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Иероним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Босх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229493"/>
            <a:ext cx="487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 action="ppaction://hlinkfile" tooltip="Иероним Босх Блудный сын"/>
              </a:rPr>
              <a:t/>
            </a:r>
            <a:br>
              <a:rPr lang="ru-RU" dirty="0" smtClean="0">
                <a:hlinkClick r:id="rId2" action="ppaction://hlinkfile" tooltip="Иероним Босх Блудный сын"/>
              </a:rPr>
            </a:br>
            <a:r>
              <a:rPr lang="ru-RU" dirty="0" smtClean="0">
                <a:hlinkClick r:id="rId2" action="ppaction://hlinkfile" tooltip="Иероним Босх Блудный сын"/>
              </a:rPr>
              <a:t>"Блудный сын"</a:t>
            </a:r>
            <a:r>
              <a:rPr lang="ru-RU" dirty="0" smtClean="0"/>
              <a:t> 1503,</a:t>
            </a:r>
            <a:br>
              <a:rPr lang="ru-RU" dirty="0" smtClean="0"/>
            </a:br>
            <a:r>
              <a:rPr lang="ru-RU" dirty="0" smtClean="0"/>
              <a:t>Музей </a:t>
            </a:r>
            <a:r>
              <a:rPr lang="ru-RU" dirty="0" err="1" smtClean="0"/>
              <a:t>Бойманс</a:t>
            </a:r>
            <a:r>
              <a:rPr lang="ru-RU" dirty="0" smtClean="0"/>
              <a:t>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Бейнинген</a:t>
            </a:r>
            <a:r>
              <a:rPr lang="ru-RU" dirty="0" smtClean="0"/>
              <a:t>, Роттердам</a:t>
            </a:r>
            <a:endParaRPr lang="ru-RU" dirty="0"/>
          </a:p>
        </p:txBody>
      </p:sp>
      <p:pic>
        <p:nvPicPr>
          <p:cNvPr id="4098" name="Picture 2" descr="C:\Documents and Settings\Ольга\Мои документы\Мои рисунки\Сев возрождение\bosch3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057400"/>
            <a:ext cx="3159369" cy="2933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file" tooltip="Иероним Босх Корабль дураков"/>
              </a:rPr>
              <a:t/>
            </a:r>
            <a:br>
              <a:rPr lang="ru-RU" dirty="0" smtClean="0">
                <a:hlinkClick r:id="rId2" action="ppaction://hlinkfile" tooltip="Иероним Босх Корабль дураков"/>
              </a:rPr>
            </a:b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 action="ppaction://hlinkfile" tooltip="Иероним Босх Корабль дураков"/>
              </a:rPr>
              <a:t>"Корабль </a:t>
            </a:r>
            <a:r>
              <a:rPr lang="ru-RU" dirty="0" err="1" smtClean="0">
                <a:hlinkClick r:id="rId2" action="ppaction://hlinkfile" tooltip="Иероним Босх Корабль дураков"/>
              </a:rPr>
              <a:t>дураков</a:t>
            </a:r>
            <a:r>
              <a:rPr lang="ru-RU" dirty="0" smtClean="0">
                <a:hlinkClick r:id="rId2" action="ppaction://hlinkfile" tooltip="Иероним Босх Корабль дураков"/>
              </a:rPr>
              <a:t>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1490-1500, Музей Лувр, Париж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029200" y="838200"/>
            <a:ext cx="3657601" cy="5334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Ольга\Мои документы\Мои рисунки\Сев возрождение\bosch96_small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 bwMode="auto">
          <a:xfrm>
            <a:off x="263769" y="1524000"/>
            <a:ext cx="3774831" cy="35052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 морю </a:t>
            </a:r>
            <a:r>
              <a:rPr lang="ru-RU" dirty="0" smtClean="0"/>
              <a:t>житейской </a:t>
            </a:r>
            <a:r>
              <a:rPr lang="ru-RU" dirty="0" smtClean="0"/>
              <a:t>судьбы без руля и без ветрил плывет корабль. Куда держит он путь? К каким берегам он должен пристать? Мачта корабля проросла пышной кроной. Здесь нашли себе пристанище беспросветные гуляки, сварливые жены, отъявленные бездельники, ловкие шарлатаны и шуты.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2" descr="C:\Users\User\Desktop\МХК\Иероним Босх  Сад неземных наслаждений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4038600" cy="4509770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основу сюжета положены канонические темы сотворения мира, рая и ада. В центральной части – волшебный сад, населенный множеством обнаженных мужчин и женщин. Они плавают в причудливых водоемах. Лица людей лишены каких бы то ни было чувств и индивидуальных характеристик.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257800"/>
            <a:ext cx="3581400" cy="838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Сад неземных наслаждений.</a:t>
            </a:r>
            <a:br>
              <a:rPr lang="ru-RU" sz="2000" dirty="0" smtClean="0"/>
            </a:br>
            <a:r>
              <a:rPr lang="ru-RU" sz="2000" dirty="0" smtClean="0"/>
              <a:t>Около 1510г.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User\Downloads\250px-Hieronymus_Bosch_0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0"/>
            <a:ext cx="3714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 descr="C:\Users\User\Downloads\95f46-bosch0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33400"/>
            <a:ext cx="48799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828800" y="5486400"/>
            <a:ext cx="250031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«Несение креста»,Гент.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00600" y="1600200"/>
            <a:ext cx="3886201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00600" y="1752600"/>
            <a:ext cx="4041775" cy="4551363"/>
          </a:xfrm>
        </p:spPr>
        <p:txBody>
          <a:bodyPr>
            <a:noAutofit/>
          </a:bodyPr>
          <a:lstStyle/>
          <a:p>
            <a:r>
              <a:rPr lang="ru-RU" sz="1200" dirty="0" smtClean="0"/>
              <a:t>Брейгель (точнее </a:t>
            </a:r>
            <a:r>
              <a:rPr lang="ru-RU" sz="1200" dirty="0" err="1" smtClean="0"/>
              <a:t>Брёгел</a:t>
            </a:r>
            <a:r>
              <a:rPr lang="ru-RU" sz="1200" dirty="0" smtClean="0"/>
              <a:t>) Старший или “Мужицкий” (</a:t>
            </a:r>
            <a:r>
              <a:rPr lang="ru-RU" sz="1200" dirty="0" err="1" smtClean="0"/>
              <a:t>Bruegel</a:t>
            </a:r>
            <a:r>
              <a:rPr lang="ru-RU" sz="1200" dirty="0" smtClean="0"/>
              <a:t> </a:t>
            </a:r>
            <a:r>
              <a:rPr lang="ru-RU" sz="1200" dirty="0" err="1" smtClean="0"/>
              <a:t>de</a:t>
            </a:r>
            <a:r>
              <a:rPr lang="ru-RU" sz="1200" dirty="0" smtClean="0"/>
              <a:t> </a:t>
            </a:r>
            <a:r>
              <a:rPr lang="ru-RU" sz="1200" dirty="0" err="1" smtClean="0"/>
              <a:t>Oude</a:t>
            </a:r>
            <a:r>
              <a:rPr lang="ru-RU" sz="1200" dirty="0" smtClean="0"/>
              <a:t>, </a:t>
            </a:r>
            <a:r>
              <a:rPr lang="ru-RU" sz="1200" dirty="0" err="1" smtClean="0"/>
              <a:t>Boeren</a:t>
            </a:r>
            <a:r>
              <a:rPr lang="ru-RU" sz="1200" dirty="0" smtClean="0"/>
              <a:t> </a:t>
            </a:r>
            <a:r>
              <a:rPr lang="ru-RU" sz="1200" dirty="0" err="1" smtClean="0"/>
              <a:t>Brueghel</a:t>
            </a:r>
            <a:r>
              <a:rPr lang="ru-RU" sz="1200" dirty="0" smtClean="0"/>
              <a:t>) Питер (около 1525/30–1569), нидерландский живописец и рисовальщик. В 1552-1553 посетил Италию, работал в Антверпене, с 1563 -в Брюсселе. Глава демократического направления в нидерландском искусстве XVI века, Брейгель с громадной силой и полнотой воссоздавал в своем творчестве жизнь, настроения и мироощущение народа в канун Нидерландской буржуазной революции. От сатирических нравоучительных рисунков, изобилующих фантастическими причудливыми персонажами в духе И. Босха, от дробных по композиции, </a:t>
            </a:r>
            <a:r>
              <a:rPr lang="ru-RU" sz="1200" dirty="0" err="1" smtClean="0"/>
              <a:t>колористически</a:t>
            </a:r>
            <a:r>
              <a:rPr lang="ru-RU" sz="1200" dirty="0" smtClean="0"/>
              <a:t> пестрых полотен (“Битва Масленицы и Поста”, 1559, Музей истории искусств, Вена) с середины 1560-х годов Брейгель перешел к созданию несколько более сдержанных по цвету, отмеченных цельностью и монументальностью композиций, обобщенных картин крестьянской жизни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19200" y="304800"/>
            <a:ext cx="6477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Питер Брейгель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Ольга\Мои документы\Мои рисунки\Сев возрождение\bruegel0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2905919" cy="3551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User\Desktop\МХК\Брейгель Питер Старший Нидерландские пословицы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2819400"/>
            <a:ext cx="4038600" cy="2920454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3555" name="Текст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169091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Вот лишь некоторые из пословиц, послужившие основой для сюжета этой картины: «лень – ловушка дьявола», «ни одна мельница не мелет водой, которая уже утекла, «Каждую селедку следует вешать за собственные жабры».Местом действия </a:t>
            </a:r>
            <a:r>
              <a:rPr lang="ru-RU" sz="1800" dirty="0" smtClean="0"/>
              <a:t>Б</a:t>
            </a:r>
            <a:r>
              <a:rPr lang="ru-RU" sz="1800" dirty="0" smtClean="0"/>
              <a:t>рейгель избрал деревенскую площадь, сплошь усеянную людьми, многие из которых изображены в подлинных костюмах нидерландских крестьян.</a:t>
            </a:r>
            <a:endParaRPr lang="ru-RU" sz="18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62400" y="5943600"/>
            <a:ext cx="3124200" cy="685800"/>
          </a:xfr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Нидерландские пословицы, 1559г., Берлин.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57188" y="152401"/>
            <a:ext cx="35718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latin typeface="Calibri" pitchFamily="34" charset="0"/>
              </a:rPr>
              <a:t> Это своеобразная энциклопедия нидерландского фольклора. В сравнительно небольшом живописном пространстве (размеры полотна 117Х163 см) художник поместил более ста иллюстраций к народным пословицам, басням, поговоркам и прибауткам.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715</Words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Ван Эйк Ян (около 1390–1441), нидерландский живописец. Один из зачинателей искусства Раннего Возрождения в Нидерландах, ван Эйк в 1422–1424 работал над украшением графского замка в Гааге, в 1425 стал придворным художником бургундского герцога Филиппа Доброго, в 1427 посетил Испанию, в 1428–1429 – Португалию. Около 1430 ван Эйк поселился в Брюгге. Крупнейшее произведение ван Эйка – знаменитый “Гентский алтарь”, начатый, согласно позднейшей надписи на внешних створках, старшим братом ван Эйка Хубертом (работал в 1420-х годах в Генте, умер около 1426) и законченный Яном в 1432.  </vt:lpstr>
      <vt:lpstr>"Портрет супругов Арнольфини" 1434, Национальная галерея, Лондон</vt:lpstr>
      <vt:lpstr>Слайд 4</vt:lpstr>
      <vt:lpstr> </vt:lpstr>
      <vt:lpstr>Сад неземных наслаждений. Около 1510г.</vt:lpstr>
      <vt:lpstr>Слайд 7</vt:lpstr>
      <vt:lpstr>Слайд 8</vt:lpstr>
      <vt:lpstr>Нидерландские пословицы, 1559г., Берлин.</vt:lpstr>
      <vt:lpstr>Несчастья, которые связываются с различными полотнами, бывают совершенно разными. Например, многие владельцы "Поклонения волхвов" Питера Брейгеля-старшего избавились от картины, считая, что именно с ней связано бесплодие в семье. Интересно, что кузина художника, с которой он рисовал это полотно, также страдала бесплодием.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11</cp:revision>
  <dcterms:modified xsi:type="dcterms:W3CDTF">2012-04-21T03:21:19Z</dcterms:modified>
</cp:coreProperties>
</file>